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Lst>
  <p:sldSz cx="7772400" cy="10058400"/>
  <p:notesSz cx="7010400" cy="9296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Glacial Indifference" panose="00000800000000000000" charset="0"/>
      <p:regular r:id="rId9"/>
      <p:bold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88" userDrawn="1">
          <p15:clr>
            <a:srgbClr val="A4A3A4"/>
          </p15:clr>
        </p15:guide>
        <p15:guide id="3" pos="2548" userDrawn="1">
          <p15:clr>
            <a:srgbClr val="A4A3A4"/>
          </p15:clr>
        </p15:guide>
        <p15:guide id="4" pos="4632" userDrawn="1">
          <p15:clr>
            <a:srgbClr val="A4A3A4"/>
          </p15:clr>
        </p15:guide>
        <p15:guide id="5" orient="horz" pos="288" userDrawn="1">
          <p15:clr>
            <a:srgbClr val="A4A3A4"/>
          </p15:clr>
        </p15:guide>
        <p15:guide id="6" orient="horz" pos="60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showGuides="1">
      <p:cViewPr varScale="1">
        <p:scale>
          <a:sx n="84" d="100"/>
          <a:sy n="84" d="100"/>
        </p:scale>
        <p:origin x="2376" y="60"/>
      </p:cViewPr>
      <p:guideLst>
        <p:guide orient="horz" pos="3288"/>
        <p:guide pos="288"/>
        <p:guide pos="2548"/>
        <p:guide pos="4632"/>
        <p:guide orient="horz" pos="288"/>
        <p:guide orient="horz" pos="60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C226-DC00-4971-AADC-9A47FD3F806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9670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C226-DC00-4971-AADC-9A47FD3F806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24539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C226-DC00-4971-AADC-9A47FD3F806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92044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C226-DC00-4971-AADC-9A47FD3F806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218066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FCC226-DC00-4971-AADC-9A47FD3F806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193774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CC226-DC00-4971-AADC-9A47FD3F806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192215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CC226-DC00-4971-AADC-9A47FD3F8060}"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147042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FCC226-DC00-4971-AADC-9A47FD3F8060}"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167578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C226-DC00-4971-AADC-9A47FD3F8060}"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289397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2FCC226-DC00-4971-AADC-9A47FD3F806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376309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2FCC226-DC00-4971-AADC-9A47FD3F806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49211-1DCF-4394-ABE5-27553B39E18D}" type="slidenum">
              <a:rPr lang="en-US" smtClean="0"/>
              <a:t>‹#›</a:t>
            </a:fld>
            <a:endParaRPr lang="en-US"/>
          </a:p>
        </p:txBody>
      </p:sp>
    </p:spTree>
    <p:extLst>
      <p:ext uri="{BB962C8B-B14F-4D97-AF65-F5344CB8AC3E}">
        <p14:creationId xmlns:p14="http://schemas.microsoft.com/office/powerpoint/2010/main" val="393269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2FCC226-DC00-4971-AADC-9A47FD3F8060}" type="datetimeFigureOut">
              <a:rPr lang="en-US" smtClean="0"/>
              <a:t>10/9/2018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8049211-1DCF-4394-ABE5-27553B39E18D}" type="slidenum">
              <a:rPr lang="en-US" smtClean="0"/>
              <a:t>‹#›</a:t>
            </a:fld>
            <a:endParaRPr lang="en-US"/>
          </a:p>
        </p:txBody>
      </p:sp>
    </p:spTree>
    <p:extLst>
      <p:ext uri="{BB962C8B-B14F-4D97-AF65-F5344CB8AC3E}">
        <p14:creationId xmlns:p14="http://schemas.microsoft.com/office/powerpoint/2010/main" val="2615152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385579"/>
            <a:ext cx="4486914" cy="9148658"/>
          </a:xfrm>
          <a:prstGeom prst="rect">
            <a:avLst/>
          </a:prstGeom>
          <a:noFill/>
        </p:spPr>
        <p:txBody>
          <a:bodyPr wrap="square" rtlCol="0">
            <a:spAutoFit/>
          </a:bodyPr>
          <a:lstStyle/>
          <a:p>
            <a:pPr>
              <a:spcAft>
                <a:spcPts val="600"/>
              </a:spcAft>
            </a:pPr>
            <a:r>
              <a:rPr lang="en-US" sz="1400" u="sng" dirty="0">
                <a:uFill>
                  <a:solidFill>
                    <a:srgbClr val="62C0C0"/>
                  </a:solidFill>
                </a:uFill>
                <a:latin typeface="Glacial Indifference" pitchFamily="50" charset="0"/>
              </a:rPr>
              <a:t>About</a:t>
            </a:r>
            <a:endParaRPr lang="en-US" sz="900" b="1" dirty="0">
              <a:latin typeface="Glacial Indifference" pitchFamily="50" charset="0"/>
            </a:endParaRPr>
          </a:p>
          <a:p>
            <a:r>
              <a:rPr lang="en-US" sz="950" b="1" dirty="0">
                <a:latin typeface="Glacial Indifference" pitchFamily="50" charset="0"/>
              </a:rPr>
              <a:t>Situation</a:t>
            </a:r>
          </a:p>
          <a:p>
            <a:pPr>
              <a:spcAft>
                <a:spcPts val="600"/>
              </a:spcAft>
            </a:pPr>
            <a:r>
              <a:rPr lang="en-US" sz="950" dirty="0">
                <a:latin typeface="Glacial Indifference" pitchFamily="50" charset="0"/>
              </a:rPr>
              <a:t>Current English Avenue, Vine City, Atlanta University Center, Ashview Heights, Just Us, and Booker T. Washington homeowners fear displacement in anticipation of community revitalization efforts driving higher home appraisals, property appreciation and ultimately higher property taxes. </a:t>
            </a:r>
            <a:endParaRPr lang="en-US" sz="950" b="1" dirty="0">
              <a:latin typeface="Glacial Indifference" pitchFamily="50" charset="0"/>
            </a:endParaRPr>
          </a:p>
          <a:p>
            <a:r>
              <a:rPr lang="en-US" sz="950" b="1" dirty="0">
                <a:latin typeface="Glacial Indifference" pitchFamily="50" charset="0"/>
              </a:rPr>
              <a:t>Program Goal</a:t>
            </a:r>
          </a:p>
          <a:p>
            <a:pPr>
              <a:spcAft>
                <a:spcPts val="600"/>
              </a:spcAft>
            </a:pPr>
            <a:r>
              <a:rPr lang="en-US" sz="950" dirty="0">
                <a:latin typeface="Glacial Indifference" pitchFamily="50" charset="0"/>
              </a:rPr>
              <a:t>No current homeowners will be displaced due to the inability to pay a rise in property taxes.</a:t>
            </a:r>
            <a:endParaRPr lang="en-US" sz="950" b="1" dirty="0">
              <a:latin typeface="Glacial Indifference" pitchFamily="50" charset="0"/>
            </a:endParaRPr>
          </a:p>
          <a:p>
            <a:r>
              <a:rPr lang="en-US" sz="950" b="1" dirty="0">
                <a:latin typeface="Glacial Indifference" pitchFamily="50" charset="0"/>
              </a:rPr>
              <a:t>Program Function</a:t>
            </a:r>
          </a:p>
          <a:p>
            <a:pPr>
              <a:spcAft>
                <a:spcPts val="600"/>
              </a:spcAft>
            </a:pPr>
            <a:r>
              <a:rPr lang="en-US" sz="950" dirty="0">
                <a:latin typeface="Glacial Indifference" pitchFamily="50" charset="0"/>
              </a:rPr>
              <a:t>The Anti-Displacement Tax Fund Program will help pay for increases to homeowners' existing property tax bills. The fund will operate as a grant to individuals and will not require participants to pay back any funds received. Fund payment will begin in the 2018 tax year. </a:t>
            </a:r>
            <a:endParaRPr lang="en-US" sz="950" b="1" dirty="0">
              <a:latin typeface="Glacial Indifference" pitchFamily="50" charset="0"/>
            </a:endParaRPr>
          </a:p>
          <a:p>
            <a:r>
              <a:rPr lang="en-US" sz="950" b="1" dirty="0">
                <a:latin typeface="Glacial Indifference" pitchFamily="50" charset="0"/>
              </a:rPr>
              <a:t>Funding Source</a:t>
            </a:r>
          </a:p>
          <a:p>
            <a:r>
              <a:rPr lang="en-US" sz="950" dirty="0">
                <a:latin typeface="Glacial Indifference" pitchFamily="50" charset="0"/>
              </a:rPr>
              <a:t>As part of its mission to ensure that current residents are able to stay in their communities for generations to come, the Westside Future Fund will provide all funding for the program, sourced from philanthropic contributions. </a:t>
            </a:r>
          </a:p>
          <a:p>
            <a:endParaRPr lang="en-US" sz="950" dirty="0">
              <a:latin typeface="Glacial Indifference" pitchFamily="50" charset="0"/>
            </a:endParaRPr>
          </a:p>
          <a:p>
            <a:r>
              <a:rPr lang="en-US" sz="950" b="1" dirty="0">
                <a:latin typeface="Glacial Indifference" pitchFamily="50" charset="0"/>
              </a:rPr>
              <a:t>Application Period</a:t>
            </a:r>
          </a:p>
          <a:p>
            <a:r>
              <a:rPr lang="en-US" sz="950" dirty="0">
                <a:latin typeface="Glacial Indifference" pitchFamily="50" charset="0"/>
              </a:rPr>
              <a:t>Application for the program will </a:t>
            </a:r>
            <a:r>
              <a:rPr lang="en-US" sz="950">
                <a:latin typeface="Glacial Indifference" pitchFamily="50" charset="0"/>
              </a:rPr>
              <a:t>begin in </a:t>
            </a:r>
            <a:r>
              <a:rPr lang="en-US" sz="950" dirty="0">
                <a:latin typeface="Glacial Indifference" pitchFamily="50" charset="0"/>
              </a:rPr>
              <a:t>October of each year, and be available until March of the following year.</a:t>
            </a:r>
          </a:p>
          <a:p>
            <a:endParaRPr lang="en-US" sz="900" dirty="0">
              <a:latin typeface="Glacial Indifference" pitchFamily="50" charset="0"/>
            </a:endParaRPr>
          </a:p>
          <a:p>
            <a:pPr>
              <a:spcAft>
                <a:spcPts val="600"/>
              </a:spcAft>
            </a:pPr>
            <a:r>
              <a:rPr lang="en-US" sz="1400" u="sng" dirty="0">
                <a:uFill>
                  <a:solidFill>
                    <a:srgbClr val="62C0C0"/>
                  </a:solidFill>
                </a:uFill>
                <a:latin typeface="Glacial Indifference" pitchFamily="50" charset="0"/>
              </a:rPr>
              <a:t>Eligibility               </a:t>
            </a:r>
            <a:endParaRPr lang="en-US" sz="1000" dirty="0">
              <a:uFill>
                <a:solidFill>
                  <a:srgbClr val="62C0C0"/>
                </a:solidFill>
              </a:uFill>
              <a:latin typeface="Glacial Indifference" pitchFamily="50" charset="0"/>
            </a:endParaRPr>
          </a:p>
          <a:p>
            <a:r>
              <a:rPr lang="en-US" sz="950" b="1" dirty="0">
                <a:uFill>
                  <a:solidFill>
                    <a:srgbClr val="62C0C0"/>
                  </a:solidFill>
                </a:uFill>
                <a:latin typeface="Glacial Indifference" pitchFamily="50" charset="0"/>
              </a:rPr>
              <a:t>Income</a:t>
            </a:r>
          </a:p>
          <a:p>
            <a:pPr>
              <a:spcAft>
                <a:spcPts val="600"/>
              </a:spcAft>
            </a:pPr>
            <a:r>
              <a:rPr lang="en-US" sz="950" dirty="0">
                <a:uFill>
                  <a:solidFill>
                    <a:srgbClr val="62C0C0"/>
                  </a:solidFill>
                </a:uFill>
                <a:latin typeface="Glacial Indifference" pitchFamily="50" charset="0"/>
              </a:rPr>
              <a:t>Participants must have a annual household income below 100% of the area median income (AMI) to participate. Please reference the Income Eligibility table.</a:t>
            </a:r>
            <a:endParaRPr lang="en-US" sz="950" b="1" dirty="0">
              <a:uFill>
                <a:solidFill>
                  <a:srgbClr val="62C0C0"/>
                </a:solidFill>
              </a:uFill>
              <a:latin typeface="Glacial Indifference" pitchFamily="50" charset="0"/>
            </a:endParaRPr>
          </a:p>
          <a:p>
            <a:r>
              <a:rPr lang="en-US" sz="950" b="1" dirty="0">
                <a:uFill>
                  <a:solidFill>
                    <a:srgbClr val="62C0C0"/>
                  </a:solidFill>
                </a:uFill>
                <a:latin typeface="Glacial Indifference" pitchFamily="50" charset="0"/>
              </a:rPr>
              <a:t>Location</a:t>
            </a:r>
          </a:p>
          <a:p>
            <a:pPr>
              <a:spcAft>
                <a:spcPts val="600"/>
              </a:spcAft>
            </a:pPr>
            <a:r>
              <a:rPr lang="en-US" sz="950" dirty="0">
                <a:uFill>
                  <a:solidFill>
                    <a:srgbClr val="62C0C0"/>
                  </a:solidFill>
                </a:uFill>
                <a:latin typeface="Glacial Indifference" pitchFamily="50" charset="0"/>
              </a:rPr>
              <a:t>Participants must reside in a home within the Program Boundaries, found on the map to right. Only homeowners within English Avenue, Vine City, Atlanta University Center, and Ashview Heights, Just Us, or Booker T. Washington are eligible to apply. </a:t>
            </a:r>
            <a:endParaRPr lang="en-US" sz="950" b="1" dirty="0">
              <a:uFill>
                <a:solidFill>
                  <a:srgbClr val="62C0C0"/>
                </a:solidFill>
              </a:uFill>
              <a:latin typeface="Glacial Indifference" pitchFamily="50" charset="0"/>
            </a:endParaRPr>
          </a:p>
          <a:p>
            <a:r>
              <a:rPr lang="en-US" sz="950" b="1" dirty="0">
                <a:uFill>
                  <a:solidFill>
                    <a:srgbClr val="62C0C0"/>
                  </a:solidFill>
                </a:uFill>
                <a:latin typeface="Glacial Indifference" pitchFamily="50" charset="0"/>
              </a:rPr>
              <a:t>Occupancy</a:t>
            </a:r>
          </a:p>
          <a:p>
            <a:pPr>
              <a:spcAft>
                <a:spcPts val="600"/>
              </a:spcAft>
            </a:pPr>
            <a:r>
              <a:rPr lang="en-US" sz="950" dirty="0">
                <a:uFill>
                  <a:solidFill>
                    <a:srgbClr val="62C0C0"/>
                  </a:solidFill>
                </a:uFill>
                <a:latin typeface="Glacial Indifference" pitchFamily="50" charset="0"/>
              </a:rPr>
              <a:t>Participants must have lived in their home prior to March 15, 2017 and have Homestead Exemption. If you do not have Homestead Exemption, please still apply and we may be able to help. </a:t>
            </a:r>
            <a:endParaRPr lang="en-US" sz="950" b="1" dirty="0">
              <a:uFill>
                <a:solidFill>
                  <a:srgbClr val="62C0C0"/>
                </a:solidFill>
              </a:uFill>
              <a:latin typeface="Glacial Indifference" pitchFamily="50" charset="0"/>
            </a:endParaRPr>
          </a:p>
          <a:p>
            <a:r>
              <a:rPr lang="en-US" sz="950" b="1" dirty="0">
                <a:uFill>
                  <a:solidFill>
                    <a:srgbClr val="62C0C0"/>
                  </a:solidFill>
                </a:uFill>
                <a:latin typeface="Glacial Indifference" pitchFamily="50" charset="0"/>
              </a:rPr>
              <a:t>Ownership</a:t>
            </a:r>
          </a:p>
          <a:p>
            <a:pPr>
              <a:spcAft>
                <a:spcPts val="600"/>
              </a:spcAft>
            </a:pPr>
            <a:r>
              <a:rPr lang="en-US" sz="950" dirty="0">
                <a:uFill>
                  <a:solidFill>
                    <a:srgbClr val="62C0C0"/>
                  </a:solidFill>
                </a:uFill>
                <a:latin typeface="Glacial Indifference" pitchFamily="50" charset="0"/>
              </a:rPr>
              <a:t>Existing homeowners are eligible for the program. New homeowners are only eligible if the purchased property had previously been enrolled in the program at the time of purchase. </a:t>
            </a:r>
          </a:p>
          <a:p>
            <a:r>
              <a:rPr lang="en-US" sz="950" b="1" dirty="0">
                <a:uFill>
                  <a:solidFill>
                    <a:srgbClr val="62C0C0"/>
                  </a:solidFill>
                </a:uFill>
                <a:latin typeface="Glacial Indifference" pitchFamily="50" charset="0"/>
              </a:rPr>
              <a:t>Heirs</a:t>
            </a:r>
          </a:p>
          <a:p>
            <a:pPr>
              <a:spcAft>
                <a:spcPts val="600"/>
              </a:spcAft>
            </a:pPr>
            <a:r>
              <a:rPr lang="en-US" sz="950" dirty="0">
                <a:uFill>
                  <a:solidFill>
                    <a:srgbClr val="62C0C0"/>
                  </a:solidFill>
                </a:uFill>
                <a:latin typeface="Glacial Indifference" pitchFamily="50" charset="0"/>
              </a:rPr>
              <a:t>Heirs of property are eligible, as long as they meet all other qualifications.</a:t>
            </a:r>
          </a:p>
          <a:p>
            <a:r>
              <a:rPr lang="en-US" sz="950" b="1" dirty="0">
                <a:uFill>
                  <a:solidFill>
                    <a:srgbClr val="62C0C0"/>
                  </a:solidFill>
                </a:uFill>
                <a:latin typeface="Glacial Indifference" pitchFamily="50" charset="0"/>
              </a:rPr>
              <a:t>Lien/Property Taxes</a:t>
            </a:r>
          </a:p>
          <a:p>
            <a:r>
              <a:rPr lang="en-US" sz="950" dirty="0">
                <a:uFill>
                  <a:solidFill>
                    <a:srgbClr val="62C0C0"/>
                  </a:solidFill>
                </a:uFill>
                <a:latin typeface="Glacial Indifference" pitchFamily="50" charset="0"/>
              </a:rPr>
              <a:t>If homeowners presently have any encumbrance attached to or binding upon their property, continue to submit a Pre-Registration Form and someone from our office will contact you. Encumbrances include back taxes, pending legal action, or easement disputes.</a:t>
            </a:r>
            <a:endParaRPr lang="en-US" sz="900" dirty="0">
              <a:uFill>
                <a:solidFill>
                  <a:srgbClr val="62C0C0"/>
                </a:solidFill>
              </a:uFill>
              <a:latin typeface="Glacial Indifference" pitchFamily="50" charset="0"/>
            </a:endParaRPr>
          </a:p>
          <a:p>
            <a:endParaRPr lang="en-US" sz="900" dirty="0">
              <a:uFill>
                <a:solidFill>
                  <a:srgbClr val="62C0C0"/>
                </a:solidFill>
              </a:uFill>
              <a:latin typeface="Glacial Indifference" pitchFamily="50" charset="0"/>
            </a:endParaRPr>
          </a:p>
          <a:p>
            <a:r>
              <a:rPr lang="en-US" sz="1400" u="sng" dirty="0">
                <a:uFill>
                  <a:solidFill>
                    <a:srgbClr val="62C0C0"/>
                  </a:solidFill>
                </a:uFill>
                <a:latin typeface="Glacial Indifference" pitchFamily="50" charset="0"/>
              </a:rPr>
              <a:t>About the Westside Future Fund</a:t>
            </a:r>
            <a:endParaRPr lang="en-US" sz="1400" dirty="0">
              <a:uFill>
                <a:solidFill>
                  <a:srgbClr val="62C0C0"/>
                </a:solidFill>
              </a:uFill>
              <a:latin typeface="Glacial Indifference" pitchFamily="50" charset="0"/>
            </a:endParaRPr>
          </a:p>
          <a:p>
            <a:r>
              <a:rPr lang="en-US" sz="950" dirty="0">
                <a:uFill>
                  <a:solidFill>
                    <a:srgbClr val="62C0C0"/>
                  </a:solidFill>
                </a:uFill>
                <a:latin typeface="Glacial Indifference" pitchFamily="50" charset="0"/>
              </a:rPr>
              <a:t>The Westside Future Fund is a not-for-profit organization founded with the mission to reinvigorate community growth by coordinating and accelerating efforts that elevate the quality of life in Atlanta's historic Westside neighborhoods. </a:t>
            </a:r>
          </a:p>
          <a:p>
            <a:endParaRPr lang="en-US" sz="1050" b="1" dirty="0">
              <a:uFill>
                <a:solidFill>
                  <a:srgbClr val="62C0C0"/>
                </a:solidFill>
              </a:uFill>
              <a:latin typeface="Glacial Indifference" pitchFamily="50" charset="0"/>
            </a:endParaRPr>
          </a:p>
          <a:p>
            <a:endParaRPr lang="en-US" sz="1100" b="1" dirty="0">
              <a:uFill>
                <a:solidFill>
                  <a:srgbClr val="62C0C0"/>
                </a:solidFill>
              </a:uFill>
              <a:latin typeface="Glacial Indifference" pitchFamily="50" charset="0"/>
            </a:endParaRPr>
          </a:p>
          <a:p>
            <a:endParaRPr lang="en-US" sz="1050" dirty="0">
              <a:latin typeface="Glacial Indifference" pitchFamily="50" charset="0"/>
            </a:endParaRPr>
          </a:p>
        </p:txBody>
      </p:sp>
      <p:sp>
        <p:nvSpPr>
          <p:cNvPr id="6" name="Rectangle 5"/>
          <p:cNvSpPr/>
          <p:nvPr/>
        </p:nvSpPr>
        <p:spPr>
          <a:xfrm>
            <a:off x="457200" y="474545"/>
            <a:ext cx="4401698" cy="837747"/>
          </a:xfrm>
          <a:prstGeom prst="rect">
            <a:avLst/>
          </a:prstGeom>
          <a:solidFill>
            <a:srgbClr val="62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Glacial Indifference" pitchFamily="50" charset="0"/>
              </a:rPr>
              <a:t>Anti-Displacement Tax Fund</a:t>
            </a:r>
          </a:p>
          <a:p>
            <a:r>
              <a:rPr lang="en-US" sz="2400" dirty="0">
                <a:solidFill>
                  <a:schemeClr val="bg1"/>
                </a:solidFill>
                <a:latin typeface="Glacial Indifference" pitchFamily="50" charset="0"/>
              </a:rPr>
              <a:t>Fact Sheet </a:t>
            </a:r>
          </a:p>
        </p:txBody>
      </p:sp>
      <p:sp>
        <p:nvSpPr>
          <p:cNvPr id="7" name="Rectangle 6"/>
          <p:cNvSpPr/>
          <p:nvPr/>
        </p:nvSpPr>
        <p:spPr>
          <a:xfrm>
            <a:off x="3554218" y="4844534"/>
            <a:ext cx="184731" cy="369332"/>
          </a:xfrm>
          <a:prstGeom prst="rect">
            <a:avLst/>
          </a:prstGeom>
        </p:spPr>
        <p:txBody>
          <a:bodyPr wrap="none">
            <a:spAutoFit/>
          </a:bodyPr>
          <a:lstStyle/>
          <a:p>
            <a:endParaRPr lang="en-US" dirty="0"/>
          </a:p>
        </p:txBody>
      </p:sp>
      <p:sp>
        <p:nvSpPr>
          <p:cNvPr id="8" name="Rectangle 7"/>
          <p:cNvSpPr/>
          <p:nvPr/>
        </p:nvSpPr>
        <p:spPr>
          <a:xfrm>
            <a:off x="5194299" y="1800172"/>
            <a:ext cx="2157295" cy="20011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r>
              <a:rPr lang="en-US" sz="900" b="1" dirty="0">
                <a:solidFill>
                  <a:schemeClr val="tx1"/>
                </a:solidFill>
                <a:latin typeface="Glacial Indifference" pitchFamily="50" charset="0"/>
              </a:rPr>
              <a:t>Program Coordinator</a:t>
            </a:r>
          </a:p>
          <a:p>
            <a:pPr>
              <a:spcAft>
                <a:spcPts val="600"/>
              </a:spcAft>
            </a:pPr>
            <a:r>
              <a:rPr lang="en-US" sz="900" dirty="0">
                <a:solidFill>
                  <a:schemeClr val="tx1"/>
                </a:solidFill>
                <a:latin typeface="Glacial Indifference" pitchFamily="50" charset="0"/>
              </a:rPr>
              <a:t>Westside Future Fund</a:t>
            </a:r>
          </a:p>
          <a:p>
            <a:r>
              <a:rPr lang="en-US" sz="900" b="1" dirty="0">
                <a:solidFill>
                  <a:schemeClr val="tx1"/>
                </a:solidFill>
                <a:latin typeface="Glacial Indifference" pitchFamily="50" charset="0"/>
              </a:rPr>
              <a:t>Phone Number</a:t>
            </a:r>
          </a:p>
          <a:p>
            <a:pPr>
              <a:spcAft>
                <a:spcPts val="600"/>
              </a:spcAft>
            </a:pPr>
            <a:r>
              <a:rPr lang="en-US" sz="900" dirty="0">
                <a:solidFill>
                  <a:schemeClr val="tx1"/>
                </a:solidFill>
                <a:latin typeface="Glacial Indifference" pitchFamily="50" charset="0"/>
              </a:rPr>
              <a:t>678-902-7889</a:t>
            </a:r>
          </a:p>
          <a:p>
            <a:r>
              <a:rPr lang="en-US" sz="900" b="1" dirty="0">
                <a:solidFill>
                  <a:schemeClr val="tx1"/>
                </a:solidFill>
                <a:latin typeface="Glacial Indifference" pitchFamily="50" charset="0"/>
              </a:rPr>
              <a:t>Email</a:t>
            </a:r>
          </a:p>
          <a:p>
            <a:pPr>
              <a:spcAft>
                <a:spcPts val="600"/>
              </a:spcAft>
            </a:pPr>
            <a:r>
              <a:rPr lang="en-US" sz="900" dirty="0">
                <a:solidFill>
                  <a:schemeClr val="tx1"/>
                </a:solidFill>
                <a:latin typeface="Glacial Indifference" pitchFamily="50" charset="0"/>
              </a:rPr>
              <a:t>info@westsidefuturefund.org</a:t>
            </a:r>
            <a:endParaRPr lang="en-US" sz="900" i="1" dirty="0">
              <a:solidFill>
                <a:schemeClr val="tx1"/>
              </a:solidFill>
              <a:latin typeface="Glacial Indifference" pitchFamily="50" charset="0"/>
            </a:endParaRPr>
          </a:p>
          <a:p>
            <a:r>
              <a:rPr lang="en-US" sz="900" b="1" dirty="0">
                <a:solidFill>
                  <a:schemeClr val="tx1"/>
                </a:solidFill>
                <a:latin typeface="Glacial Indifference" pitchFamily="50" charset="0"/>
              </a:rPr>
              <a:t>Website</a:t>
            </a:r>
          </a:p>
          <a:p>
            <a:r>
              <a:rPr lang="en-US" sz="900" dirty="0">
                <a:solidFill>
                  <a:schemeClr val="tx1"/>
                </a:solidFill>
                <a:latin typeface="Glacial Indifference" pitchFamily="50" charset="0"/>
              </a:rPr>
              <a:t>www.westsidefuturefund.org</a:t>
            </a:r>
            <a:endParaRPr lang="en-US" sz="900" b="1" dirty="0">
              <a:solidFill>
                <a:schemeClr val="tx1"/>
              </a:solidFill>
              <a:latin typeface="Glacial Indifference" pitchFamily="50" charset="0"/>
            </a:endParaRPr>
          </a:p>
          <a:p>
            <a:pPr>
              <a:spcBef>
                <a:spcPts val="600"/>
              </a:spcBef>
            </a:pPr>
            <a:r>
              <a:rPr lang="en-US" sz="900" b="1" dirty="0">
                <a:solidFill>
                  <a:schemeClr val="tx1"/>
                </a:solidFill>
                <a:latin typeface="Glacial Indifference" pitchFamily="50" charset="0"/>
              </a:rPr>
              <a:t>Address</a:t>
            </a:r>
          </a:p>
          <a:p>
            <a:pPr>
              <a:spcAft>
                <a:spcPts val="600"/>
              </a:spcAft>
            </a:pPr>
            <a:r>
              <a:rPr lang="en-US" sz="900" dirty="0">
                <a:solidFill>
                  <a:schemeClr val="tx1"/>
                </a:solidFill>
                <a:latin typeface="Glacial Indifference" pitchFamily="50" charset="0"/>
              </a:rPr>
              <a:t>1300 Joseph E. Boone Blvd., Suite 16, Atlanta, GA 30318</a:t>
            </a:r>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8898" y="546591"/>
            <a:ext cx="2552341" cy="765701"/>
          </a:xfrm>
          <a:prstGeom prst="rect">
            <a:avLst/>
          </a:prstGeom>
        </p:spPr>
      </p:pic>
      <p:pic>
        <p:nvPicPr>
          <p:cNvPr id="4" name="Picture 3"/>
          <p:cNvPicPr/>
          <p:nvPr/>
        </p:nvPicPr>
        <p:blipFill>
          <a:blip r:embed="rId3"/>
          <a:stretch>
            <a:fillRect/>
          </a:stretch>
        </p:blipFill>
        <p:spPr>
          <a:xfrm>
            <a:off x="5194300" y="6681201"/>
            <a:ext cx="2157295" cy="3074840"/>
          </a:xfrm>
          <a:prstGeom prst="rect">
            <a:avLst/>
          </a:prstGeom>
        </p:spPr>
      </p:pic>
      <p:sp>
        <p:nvSpPr>
          <p:cNvPr id="2" name="TextBox 1"/>
          <p:cNvSpPr txBox="1"/>
          <p:nvPr/>
        </p:nvSpPr>
        <p:spPr>
          <a:xfrm>
            <a:off x="6272947" y="6961870"/>
            <a:ext cx="581025" cy="369332"/>
          </a:xfrm>
          <a:prstGeom prst="rect">
            <a:avLst/>
          </a:prstGeom>
          <a:noFill/>
        </p:spPr>
        <p:txBody>
          <a:bodyPr wrap="square" rtlCol="0">
            <a:spAutoFit/>
          </a:bodyPr>
          <a:lstStyle/>
          <a:p>
            <a:pPr algn="ctr"/>
            <a:r>
              <a:rPr lang="en-US" sz="900" dirty="0">
                <a:latin typeface="Glacial Indifference" pitchFamily="50" charset="0"/>
              </a:rPr>
              <a:t>English Avenue</a:t>
            </a:r>
          </a:p>
        </p:txBody>
      </p:sp>
      <p:sp>
        <p:nvSpPr>
          <p:cNvPr id="11" name="TextBox 10"/>
          <p:cNvSpPr txBox="1"/>
          <p:nvPr/>
        </p:nvSpPr>
        <p:spPr>
          <a:xfrm>
            <a:off x="6311047" y="7862848"/>
            <a:ext cx="737240" cy="230832"/>
          </a:xfrm>
          <a:prstGeom prst="rect">
            <a:avLst/>
          </a:prstGeom>
          <a:noFill/>
        </p:spPr>
        <p:txBody>
          <a:bodyPr wrap="square" rtlCol="0">
            <a:spAutoFit/>
          </a:bodyPr>
          <a:lstStyle/>
          <a:p>
            <a:pPr algn="ctr"/>
            <a:r>
              <a:rPr lang="en-US" sz="900" dirty="0">
                <a:latin typeface="Glacial Indifference" pitchFamily="50" charset="0"/>
              </a:rPr>
              <a:t>Vine City</a:t>
            </a:r>
          </a:p>
        </p:txBody>
      </p:sp>
      <p:sp>
        <p:nvSpPr>
          <p:cNvPr id="12" name="TextBox 11"/>
          <p:cNvSpPr txBox="1"/>
          <p:nvPr/>
        </p:nvSpPr>
        <p:spPr>
          <a:xfrm>
            <a:off x="6287969" y="8772410"/>
            <a:ext cx="737240" cy="507831"/>
          </a:xfrm>
          <a:prstGeom prst="rect">
            <a:avLst/>
          </a:prstGeom>
          <a:noFill/>
        </p:spPr>
        <p:txBody>
          <a:bodyPr wrap="square" rtlCol="0">
            <a:spAutoFit/>
          </a:bodyPr>
          <a:lstStyle/>
          <a:p>
            <a:pPr algn="ctr"/>
            <a:r>
              <a:rPr lang="en-US" sz="900" dirty="0">
                <a:latin typeface="Glacial Indifference" pitchFamily="50" charset="0"/>
              </a:rPr>
              <a:t>Atlanta University Center</a:t>
            </a:r>
          </a:p>
        </p:txBody>
      </p:sp>
      <p:sp>
        <p:nvSpPr>
          <p:cNvPr id="13" name="TextBox 12"/>
          <p:cNvSpPr txBox="1"/>
          <p:nvPr/>
        </p:nvSpPr>
        <p:spPr>
          <a:xfrm>
            <a:off x="5473022" y="8849365"/>
            <a:ext cx="737240" cy="369332"/>
          </a:xfrm>
          <a:prstGeom prst="rect">
            <a:avLst/>
          </a:prstGeom>
          <a:noFill/>
        </p:spPr>
        <p:txBody>
          <a:bodyPr wrap="square" rtlCol="0">
            <a:spAutoFit/>
          </a:bodyPr>
          <a:lstStyle/>
          <a:p>
            <a:pPr algn="ctr"/>
            <a:r>
              <a:rPr lang="en-US" sz="900" dirty="0" err="1">
                <a:latin typeface="Glacial Indifference" pitchFamily="50" charset="0"/>
              </a:rPr>
              <a:t>Ashview</a:t>
            </a:r>
            <a:r>
              <a:rPr lang="en-US" sz="900" dirty="0">
                <a:latin typeface="Glacial Indifference" pitchFamily="50" charset="0"/>
              </a:rPr>
              <a:t> Heights</a:t>
            </a:r>
          </a:p>
        </p:txBody>
      </p:sp>
      <p:grpSp>
        <p:nvGrpSpPr>
          <p:cNvPr id="18" name="Group 17"/>
          <p:cNvGrpSpPr/>
          <p:nvPr/>
        </p:nvGrpSpPr>
        <p:grpSpPr>
          <a:xfrm>
            <a:off x="5195033" y="6438983"/>
            <a:ext cx="2469725" cy="276999"/>
            <a:chOff x="5444804" y="9396034"/>
            <a:chExt cx="2469725" cy="276999"/>
          </a:xfrm>
        </p:grpSpPr>
        <p:sp>
          <p:nvSpPr>
            <p:cNvPr id="10" name="TextBox 9"/>
            <p:cNvSpPr txBox="1"/>
            <p:nvPr/>
          </p:nvSpPr>
          <p:spPr>
            <a:xfrm>
              <a:off x="5444804" y="9396034"/>
              <a:ext cx="2469725" cy="276999"/>
            </a:xfrm>
            <a:prstGeom prst="rect">
              <a:avLst/>
            </a:prstGeom>
            <a:noFill/>
          </p:spPr>
          <p:txBody>
            <a:bodyPr wrap="square" rtlCol="0">
              <a:spAutoFit/>
            </a:bodyPr>
            <a:lstStyle/>
            <a:p>
              <a:r>
                <a:rPr lang="en-US" sz="1200" b="1" dirty="0">
                  <a:latin typeface="Glacial Indifference" pitchFamily="50" charset="0"/>
                </a:rPr>
                <a:t>Program Boundary   =</a:t>
              </a:r>
              <a:endParaRPr lang="en-US" sz="1050" b="1" dirty="0">
                <a:latin typeface="Glacial Indifference" pitchFamily="50" charset="0"/>
              </a:endParaRPr>
            </a:p>
          </p:txBody>
        </p:sp>
        <p:cxnSp>
          <p:nvCxnSpPr>
            <p:cNvPr id="17" name="Straight Connector 16"/>
            <p:cNvCxnSpPr/>
            <p:nvPr/>
          </p:nvCxnSpPr>
          <p:spPr>
            <a:xfrm flipH="1">
              <a:off x="7135224" y="9548822"/>
              <a:ext cx="1675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194299" y="4194093"/>
            <a:ext cx="2469725" cy="276999"/>
          </a:xfrm>
          <a:prstGeom prst="rect">
            <a:avLst/>
          </a:prstGeom>
          <a:noFill/>
        </p:spPr>
        <p:txBody>
          <a:bodyPr wrap="square" rtlCol="0">
            <a:spAutoFit/>
          </a:bodyPr>
          <a:lstStyle/>
          <a:p>
            <a:r>
              <a:rPr lang="en-US" sz="1200" b="1" dirty="0">
                <a:latin typeface="Glacial Indifference" pitchFamily="50" charset="0"/>
              </a:rPr>
              <a:t>Income Eligibility* </a:t>
            </a:r>
          </a:p>
        </p:txBody>
      </p:sp>
      <p:sp>
        <p:nvSpPr>
          <p:cNvPr id="20" name="Rectangle 19"/>
          <p:cNvSpPr/>
          <p:nvPr/>
        </p:nvSpPr>
        <p:spPr>
          <a:xfrm>
            <a:off x="5194299" y="1550738"/>
            <a:ext cx="1484702" cy="276999"/>
          </a:xfrm>
          <a:prstGeom prst="rect">
            <a:avLst/>
          </a:prstGeom>
        </p:spPr>
        <p:txBody>
          <a:bodyPr wrap="none">
            <a:spAutoFit/>
          </a:bodyPr>
          <a:lstStyle/>
          <a:p>
            <a:r>
              <a:rPr lang="en-US" sz="1200" b="1" dirty="0">
                <a:latin typeface="Glacial Indifference" pitchFamily="50" charset="0"/>
              </a:rPr>
              <a:t>Program Contacts</a:t>
            </a:r>
          </a:p>
        </p:txBody>
      </p:sp>
      <p:sp>
        <p:nvSpPr>
          <p:cNvPr id="21" name="TextBox 20"/>
          <p:cNvSpPr txBox="1"/>
          <p:nvPr/>
        </p:nvSpPr>
        <p:spPr>
          <a:xfrm rot="16200000">
            <a:off x="5723515" y="7658074"/>
            <a:ext cx="820090"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Joseph E. Lowery Blvd. </a:t>
            </a:r>
          </a:p>
        </p:txBody>
      </p:sp>
      <p:sp>
        <p:nvSpPr>
          <p:cNvPr id="22" name="TextBox 21"/>
          <p:cNvSpPr txBox="1"/>
          <p:nvPr/>
        </p:nvSpPr>
        <p:spPr>
          <a:xfrm>
            <a:off x="5526605" y="8412572"/>
            <a:ext cx="820090"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MLK Jr. Dr. </a:t>
            </a:r>
          </a:p>
        </p:txBody>
      </p:sp>
      <p:sp>
        <p:nvSpPr>
          <p:cNvPr id="23" name="TextBox 22"/>
          <p:cNvSpPr txBox="1"/>
          <p:nvPr/>
        </p:nvSpPr>
        <p:spPr>
          <a:xfrm rot="17858660">
            <a:off x="5065007" y="8797053"/>
            <a:ext cx="820090"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Beltline</a:t>
            </a:r>
          </a:p>
        </p:txBody>
      </p:sp>
      <p:sp>
        <p:nvSpPr>
          <p:cNvPr id="24" name="TextBox 23"/>
          <p:cNvSpPr txBox="1"/>
          <p:nvPr/>
        </p:nvSpPr>
        <p:spPr>
          <a:xfrm rot="1269391">
            <a:off x="5506323" y="9563258"/>
            <a:ext cx="820090"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I-20</a:t>
            </a:r>
          </a:p>
        </p:txBody>
      </p:sp>
      <p:sp>
        <p:nvSpPr>
          <p:cNvPr id="25" name="TextBox 24"/>
          <p:cNvSpPr txBox="1"/>
          <p:nvPr/>
        </p:nvSpPr>
        <p:spPr>
          <a:xfrm rot="18310174">
            <a:off x="6593826" y="9169340"/>
            <a:ext cx="820090"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Northside Dr. </a:t>
            </a:r>
          </a:p>
        </p:txBody>
      </p:sp>
      <p:sp>
        <p:nvSpPr>
          <p:cNvPr id="26" name="TextBox 25"/>
          <p:cNvSpPr txBox="1"/>
          <p:nvPr/>
        </p:nvSpPr>
        <p:spPr>
          <a:xfrm rot="16200000">
            <a:off x="6699803" y="7319352"/>
            <a:ext cx="820090"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Northside Dr. </a:t>
            </a:r>
          </a:p>
        </p:txBody>
      </p:sp>
      <p:sp>
        <p:nvSpPr>
          <p:cNvPr id="27" name="TextBox 26"/>
          <p:cNvSpPr txBox="1"/>
          <p:nvPr/>
        </p:nvSpPr>
        <p:spPr>
          <a:xfrm>
            <a:off x="6155290" y="6728753"/>
            <a:ext cx="698682" cy="169277"/>
          </a:xfrm>
          <a:prstGeom prst="rect">
            <a:avLst/>
          </a:prstGeom>
          <a:noFill/>
        </p:spPr>
        <p:txBody>
          <a:bodyPr wrap="square" rtlCol="0">
            <a:spAutoFit/>
          </a:bodyPr>
          <a:lstStyle/>
          <a:p>
            <a:pPr algn="ctr"/>
            <a:r>
              <a:rPr lang="en-US" sz="500" dirty="0">
                <a:solidFill>
                  <a:srgbClr val="FF0000"/>
                </a:solidFill>
                <a:latin typeface="Glacial Indifference" pitchFamily="50" charset="0"/>
              </a:rPr>
              <a:t>Jefferson St.</a:t>
            </a:r>
          </a:p>
        </p:txBody>
      </p:sp>
      <p:sp>
        <p:nvSpPr>
          <p:cNvPr id="28" name="TextBox 27"/>
          <p:cNvSpPr txBox="1"/>
          <p:nvPr/>
        </p:nvSpPr>
        <p:spPr>
          <a:xfrm>
            <a:off x="5127624" y="5778211"/>
            <a:ext cx="2469725" cy="184666"/>
          </a:xfrm>
          <a:prstGeom prst="rect">
            <a:avLst/>
          </a:prstGeom>
          <a:noFill/>
        </p:spPr>
        <p:txBody>
          <a:bodyPr wrap="square" rtlCol="0">
            <a:spAutoFit/>
          </a:bodyPr>
          <a:lstStyle/>
          <a:p>
            <a:r>
              <a:rPr lang="en-US" sz="600" dirty="0">
                <a:latin typeface="Glacial Indifference" pitchFamily="50" charset="0"/>
              </a:rPr>
              <a:t>*Amounts applicable to 2018, subject to annual change</a:t>
            </a:r>
          </a:p>
        </p:txBody>
      </p:sp>
      <p:graphicFrame>
        <p:nvGraphicFramePr>
          <p:cNvPr id="29" name="Table 28">
            <a:extLst>
              <a:ext uri="{FF2B5EF4-FFF2-40B4-BE49-F238E27FC236}">
                <a16:creationId xmlns:a16="http://schemas.microsoft.com/office/drawing/2014/main" id="{570B9DAE-CA5E-409B-9375-6EEFF1FF1C04}"/>
              </a:ext>
            </a:extLst>
          </p:cNvPr>
          <p:cNvGraphicFramePr>
            <a:graphicFrameLocks noGrp="1"/>
          </p:cNvGraphicFramePr>
          <p:nvPr>
            <p:extLst>
              <p:ext uri="{D42A27DB-BD31-4B8C-83A1-F6EECF244321}">
                <p14:modId xmlns:p14="http://schemas.microsoft.com/office/powerpoint/2010/main" val="4276199583"/>
              </p:ext>
            </p:extLst>
          </p:nvPr>
        </p:nvGraphicFramePr>
        <p:xfrm>
          <a:off x="5194299" y="4452042"/>
          <a:ext cx="2157295" cy="1262269"/>
        </p:xfrm>
        <a:graphic>
          <a:graphicData uri="http://schemas.openxmlformats.org/drawingml/2006/table">
            <a:tbl>
              <a:tblPr firstRow="1" firstCol="1" bandRow="1"/>
              <a:tblGrid>
                <a:gridCol w="1095107">
                  <a:extLst>
                    <a:ext uri="{9D8B030D-6E8A-4147-A177-3AD203B41FA5}">
                      <a16:colId xmlns:a16="http://schemas.microsoft.com/office/drawing/2014/main" val="1342619424"/>
                    </a:ext>
                  </a:extLst>
                </a:gridCol>
                <a:gridCol w="1062188">
                  <a:extLst>
                    <a:ext uri="{9D8B030D-6E8A-4147-A177-3AD203B41FA5}">
                      <a16:colId xmlns:a16="http://schemas.microsoft.com/office/drawing/2014/main" val="1124336466"/>
                    </a:ext>
                  </a:extLst>
                </a:gridCol>
              </a:tblGrid>
              <a:tr h="152797">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Household Size</a:t>
                      </a: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0" i="1" dirty="0">
                          <a:solidFill>
                            <a:srgbClr val="000000"/>
                          </a:solidFill>
                          <a:effectLst/>
                          <a:latin typeface="Glacial Indifference" pitchFamily="50" charset="0"/>
                          <a:ea typeface="Glacial Indifference" pitchFamily="50" charset="0"/>
                          <a:cs typeface="Times New Roman" panose="02020603050405020304" pitchFamily="18" charset="0"/>
                        </a:rPr>
                        <a:t>100% AMI</a:t>
                      </a:r>
                      <a:endParaRPr lang="en-US" sz="900" b="0" dirty="0">
                        <a:effectLst/>
                        <a:latin typeface="Glacial Indifference" pitchFamily="50" charset="0"/>
                        <a:ea typeface="Glacial Indifference" pitchFamily="50"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4035605856"/>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1</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$52,400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723757570"/>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2</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$59,900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411570669"/>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3</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$67,400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347381808"/>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4</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$74,800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647715713"/>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5</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$80,800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213132820"/>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6</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$86,800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76471994"/>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7</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$92,800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443129908"/>
                  </a:ext>
                </a:extLst>
              </a:tr>
              <a:tr h="138684">
                <a:tc>
                  <a:txBody>
                    <a:bodyPr/>
                    <a:lstStyle/>
                    <a:p>
                      <a:pPr marL="0" marR="0" algn="ctr">
                        <a:lnSpc>
                          <a:spcPct val="107000"/>
                        </a:lnSpc>
                        <a:spcBef>
                          <a:spcPts val="0"/>
                        </a:spcBef>
                        <a:spcAft>
                          <a:spcPts val="0"/>
                        </a:spcAft>
                      </a:pPr>
                      <a:r>
                        <a:rPr lang="en-US" sz="900" b="0" dirty="0">
                          <a:effectLst/>
                          <a:latin typeface="Glacial Indifference" pitchFamily="50" charset="0"/>
                          <a:ea typeface="Glacial Indifference" pitchFamily="50" charset="0"/>
                          <a:cs typeface="Times New Roman" panose="02020603050405020304" pitchFamily="18" charset="0"/>
                        </a:rPr>
                        <a:t>8+</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0" dirty="0">
                          <a:solidFill>
                            <a:schemeClr val="tx1"/>
                          </a:solidFill>
                          <a:effectLst/>
                          <a:latin typeface="Glacial Indifference" pitchFamily="50" charset="0"/>
                          <a:ea typeface="Glacial Indifference" pitchFamily="50" charset="0"/>
                          <a:cs typeface="Times New Roman" panose="02020603050405020304" pitchFamily="18" charset="0"/>
                        </a:rPr>
                        <a:t>$98,800</a:t>
                      </a: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103336349"/>
                  </a:ext>
                </a:extLst>
              </a:tr>
            </a:tbl>
          </a:graphicData>
        </a:graphic>
      </p:graphicFrame>
    </p:spTree>
    <p:extLst>
      <p:ext uri="{BB962C8B-B14F-4D97-AF65-F5344CB8AC3E}">
        <p14:creationId xmlns:p14="http://schemas.microsoft.com/office/powerpoint/2010/main" val="3677023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7421</TotalTime>
  <Words>549</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Glacial Indifference</vt:lpstr>
      <vt:lpstr>Arial</vt:lpstr>
      <vt:lpstr>Calibri Light</vt:lpstr>
      <vt:lpstr>Times New Roman</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Bledsoe</dc:creator>
  <cp:lastModifiedBy>Mitchell King</cp:lastModifiedBy>
  <cp:revision>44</cp:revision>
  <cp:lastPrinted>2018-10-09T17:34:23Z</cp:lastPrinted>
  <dcterms:created xsi:type="dcterms:W3CDTF">2017-03-21T19:28:22Z</dcterms:created>
  <dcterms:modified xsi:type="dcterms:W3CDTF">2018-10-09T19:46:56Z</dcterms:modified>
</cp:coreProperties>
</file>