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sldIdLst>
    <p:sldId id="258" r:id="rId2"/>
    <p:sldId id="259" r:id="rId3"/>
    <p:sldId id="260" r:id="rId4"/>
    <p:sldId id="261" r:id="rId5"/>
    <p:sldId id="262" r:id="rId6"/>
    <p:sldId id="256" r:id="rId7"/>
    <p:sldId id="257" r:id="rId8"/>
    <p:sldId id="263" r:id="rId9"/>
    <p:sldId id="264" r:id="rId10"/>
    <p:sldId id="267"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0605681355310989"/>
          <c:y val="0.0115463348262837"/>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83279861690701"/>
          <c:y val="0.268577464451536"/>
          <c:w val="0.842262120625014"/>
          <c:h val="0.68364299435934"/>
        </c:manualLayout>
      </c:layout>
      <c:pie3DChart>
        <c:varyColors val="1"/>
        <c:ser>
          <c:idx val="0"/>
          <c:order val="0"/>
          <c:tx>
            <c:strRef>
              <c:f>Sheet1!$B$1</c:f>
              <c:strCache>
                <c:ptCount val="1"/>
                <c:pt idx="0">
                  <c:v>Total Wages Earned                                     $10.56 Million</c:v>
                </c:pt>
              </c:strCache>
            </c:strRef>
          </c:tx>
          <c:explosion val="20"/>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p3d/>
            </c:spPr>
            <c:extLst xmlns:c16r2="http://schemas.microsoft.com/office/drawing/2015/06/chart">
              <c:ext xmlns:c16="http://schemas.microsoft.com/office/drawing/2014/chart" uri="{C3380CC4-5D6E-409C-BE32-E72D297353CC}">
                <c16:uniqueId val="{00000001-2AFA-4CED-BB86-AFF6DCF4865D}"/>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a:sp3d/>
            </c:spPr>
            <c:extLst xmlns:c16r2="http://schemas.microsoft.com/office/drawing/2015/06/chart">
              <c:ext xmlns:c16="http://schemas.microsoft.com/office/drawing/2014/chart" uri="{C3380CC4-5D6E-409C-BE32-E72D297353CC}">
                <c16:uniqueId val="{00000003-2AFA-4CED-BB86-AFF6DCF4865D}"/>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a:sp3d/>
            </c:spPr>
            <c:extLst xmlns:c16r2="http://schemas.microsoft.com/office/drawing/2015/06/chart">
              <c:ext xmlns:c16="http://schemas.microsoft.com/office/drawing/2014/chart" uri="{C3380CC4-5D6E-409C-BE32-E72D297353CC}">
                <c16:uniqueId val="{00000002-2AFA-4CED-BB86-AFF6DCF4865D}"/>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a:sp3d/>
            </c:spPr>
            <c:extLst xmlns:c16r2="http://schemas.microsoft.com/office/drawing/2015/06/chart">
              <c:ext xmlns:c16="http://schemas.microsoft.com/office/drawing/2014/chart" uri="{C3380CC4-5D6E-409C-BE32-E72D297353CC}">
                <c16:uniqueId val="{00000004-2AFA-4CED-BB86-AFF6DCF4865D}"/>
              </c:ext>
            </c:extLst>
          </c:dPt>
          <c:dLbls>
            <c:dLbl>
              <c:idx val="0"/>
              <c:layout>
                <c:manualLayout>
                  <c:x val="-0.0508701154219297"/>
                  <c:y val="0.00257925426186083"/>
                </c:manualLayout>
              </c:layou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2AFA-4CED-BB86-AFF6DCF4865D}"/>
                </c:ext>
                <c:ext xmlns:c15="http://schemas.microsoft.com/office/drawing/2012/chart" uri="{CE6537A1-D6FC-4f65-9D91-7224C49458BB}">
                  <c15:layout/>
                </c:ext>
              </c:extLst>
            </c:dLbl>
            <c:dLbl>
              <c:idx val="1"/>
              <c:layou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2AFA-4CED-BB86-AFF6DCF4865D}"/>
                </c:ext>
                <c:ext xmlns:c15="http://schemas.microsoft.com/office/drawing/2012/chart" uri="{CE6537A1-D6FC-4f65-9D91-7224C49458BB}">
                  <c15:layout/>
                </c:ext>
              </c:extLst>
            </c:dLbl>
            <c:dLbl>
              <c:idx val="2"/>
              <c:layout>
                <c:manualLayout>
                  <c:x val="-0.0550068436171352"/>
                  <c:y val="-0.0637882823487912"/>
                </c:manualLayout>
              </c:layou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2-2AFA-4CED-BB86-AFF6DCF4865D}"/>
                </c:ext>
                <c:ext xmlns:c15="http://schemas.microsoft.com/office/drawing/2012/chart" uri="{CE6537A1-D6FC-4f65-9D91-7224C49458BB}">
                  <c15:layout/>
                </c:ext>
              </c:extLst>
            </c:dLbl>
            <c:dLbl>
              <c:idx val="3"/>
              <c:layout>
                <c:manualLayout>
                  <c:x val="0.0280858885221746"/>
                  <c:y val="0.002109577844505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lumMod val="85000"/>
                        </a:schemeClr>
                      </a:solidFill>
                      <a:latin typeface="+mn-lt"/>
                      <a:ea typeface="+mn-ea"/>
                      <a:cs typeface="+mn-cs"/>
                    </a:defRPr>
                  </a:pPr>
                  <a:endParaRPr lang="en-US"/>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4-2AFA-4CED-BB86-AFF6DCF4865D}"/>
                </c:ext>
                <c:ext xmlns:c15="http://schemas.microsoft.com/office/drawing/2012/chart" uri="{CE6537A1-D6FC-4f65-9D91-7224C49458BB}">
                  <c15:layout>
                    <c:manualLayout>
                      <c:w val="0.176575173149291"/>
                      <c:h val="0.17685832468208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Culinary</c:v>
                </c:pt>
                <c:pt idx="1">
                  <c:v>CNA/Microsoft Office</c:v>
                </c:pt>
                <c:pt idx="2">
                  <c:v>Construction</c:v>
                </c:pt>
                <c:pt idx="3">
                  <c:v>Information Technology</c:v>
                </c:pt>
              </c:strCache>
            </c:strRef>
          </c:cat>
          <c:val>
            <c:numRef>
              <c:f>Sheet1!$B$2:$B$5</c:f>
              <c:numCache>
                <c:formatCode>"$"#,##0_);[Red]\("$"#,##0\)</c:formatCode>
                <c:ptCount val="4"/>
                <c:pt idx="0">
                  <c:v>831550.0</c:v>
                </c:pt>
                <c:pt idx="1">
                  <c:v>1.5E6</c:v>
                </c:pt>
                <c:pt idx="2" formatCode="&quot;$&quot;#,##0.00_);[Red]\(&quot;$&quot;#,##0.00\)">
                  <c:v>7.9E6</c:v>
                </c:pt>
                <c:pt idx="3" formatCode="&quot;$&quot;#,##0.00_);[Red]\(&quot;$&quot;#,##0.00\)">
                  <c:v>335592.0</c:v>
                </c:pt>
              </c:numCache>
            </c:numRef>
          </c:val>
          <c:extLst xmlns:c16r2="http://schemas.microsoft.com/office/drawing/2015/06/chart">
            <c:ext xmlns:c16="http://schemas.microsoft.com/office/drawing/2014/chart" uri="{C3380CC4-5D6E-409C-BE32-E72D297353CC}">
              <c16:uniqueId val="{00000000-2AFA-4CED-BB86-AFF6DCF4865D}"/>
            </c:ext>
          </c:extLst>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33555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52893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961750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28691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497676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77655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7553288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981178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71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555735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5266477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3225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09228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66825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685793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360096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4/19/17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6322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ransition spd="slow">
    <p:wip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210542418"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20882846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OMMA\AppData\Local\Microsoft\Windows\Temporary Internet Files\Content.IE5\2GD4ZSFW\ITCDC logo FINAL.jpg">
            <a:hlinkClick r:id="rId2"/>
          </p:cNvPr>
          <p:cNvPicPr>
            <a:picLocks noGrp="1"/>
          </p:cNvPicPr>
          <p:nvPr>
            <p:ph idx="1"/>
          </p:nvPr>
        </p:nvPicPr>
        <p:blipFill>
          <a:blip r:embed="rId3" cstate="print">
            <a:clrChange>
              <a:clrFrom>
                <a:srgbClr val="FFFEFD"/>
              </a:clrFrom>
              <a:clrTo>
                <a:srgbClr val="FFFEFD">
                  <a:alpha val="0"/>
                </a:srgbClr>
              </a:clrTo>
            </a:clrChange>
          </a:blip>
          <a:srcRect/>
          <a:stretch>
            <a:fillRect/>
          </a:stretch>
        </p:blipFill>
        <p:spPr bwMode="auto">
          <a:xfrm>
            <a:off x="2273022" y="121920"/>
            <a:ext cx="6706108" cy="3778250"/>
          </a:xfrm>
          <a:prstGeom prst="rect">
            <a:avLst/>
          </a:prstGeom>
          <a:noFill/>
          <a:ln w="9525">
            <a:noFill/>
            <a:miter lim="800000"/>
            <a:headEnd/>
            <a:tailEnd/>
          </a:ln>
        </p:spPr>
      </p:pic>
      <p:sp>
        <p:nvSpPr>
          <p:cNvPr id="3" name="Rectangle 2"/>
          <p:cNvSpPr/>
          <p:nvPr/>
        </p:nvSpPr>
        <p:spPr>
          <a:xfrm>
            <a:off x="2809461" y="5305696"/>
            <a:ext cx="7142922" cy="369332"/>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“Making a difference in Atlanta’s Westside community for over 20 years.”</a:t>
            </a:r>
          </a:p>
        </p:txBody>
      </p:sp>
    </p:spTree>
    <p:extLst>
      <p:ext uri="{BB962C8B-B14F-4D97-AF65-F5344CB8AC3E}">
        <p14:creationId xmlns:p14="http://schemas.microsoft.com/office/powerpoint/2010/main" val="31158750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52357" y="1420837"/>
            <a:ext cx="9631897" cy="303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3882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278" y="147032"/>
            <a:ext cx="10204173" cy="886638"/>
          </a:xfrm>
        </p:spPr>
        <p:txBody>
          <a:bodyPr>
            <a:normAutofit fontScale="90000"/>
          </a:bodyPr>
          <a:lstStyle/>
          <a:p>
            <a:r>
              <a:rPr lang="en-US" b="1" dirty="0">
                <a:solidFill>
                  <a:schemeClr val="accent1"/>
                </a:solidFill>
              </a:rPr>
              <a:t>Westside Neighborhoods </a:t>
            </a:r>
            <a:r>
              <a:rPr lang="en-US" b="1" dirty="0">
                <a:solidFill>
                  <a:schemeClr val="accent1"/>
                </a:solidFill>
                <a:hlinkClick r:id="rId2"/>
              </a:rPr>
              <a:t>Beautification</a:t>
            </a:r>
            <a:r>
              <a:rPr lang="en-US" b="1" dirty="0">
                <a:solidFill>
                  <a:schemeClr val="accent1"/>
                </a:solidFill>
              </a:rPr>
              <a:t> Project</a:t>
            </a:r>
            <a:endParaRPr lang="en-US" dirty="0">
              <a:solidFill>
                <a:schemeClr val="accent1"/>
              </a:solidFill>
            </a:endParaRPr>
          </a:p>
        </p:txBody>
      </p:sp>
      <p:sp>
        <p:nvSpPr>
          <p:cNvPr id="3" name="Content Placeholder 2"/>
          <p:cNvSpPr>
            <a:spLocks noGrp="1"/>
          </p:cNvSpPr>
          <p:nvPr>
            <p:ph idx="1"/>
          </p:nvPr>
        </p:nvSpPr>
        <p:spPr>
          <a:xfrm>
            <a:off x="2340664" y="1245704"/>
            <a:ext cx="8915400" cy="3777622"/>
          </a:xfrm>
        </p:spPr>
        <p:txBody>
          <a:bodyPr>
            <a:noAutofit/>
          </a:bodyPr>
          <a:lstStyle/>
          <a:p>
            <a:pPr lvl="0"/>
            <a:r>
              <a:rPr lang="en-US" sz="2000" dirty="0"/>
              <a:t>Clean-up and landscape visible sites important to the community</a:t>
            </a:r>
          </a:p>
          <a:p>
            <a:pPr lvl="0"/>
            <a:r>
              <a:rPr lang="en-US" sz="2000" dirty="0"/>
              <a:t>Trimming vacant lots, cleaning sidewalks </a:t>
            </a:r>
          </a:p>
          <a:p>
            <a:pPr lvl="0"/>
            <a:r>
              <a:rPr lang="en-US" sz="2000" dirty="0"/>
              <a:t>Deconstructing small properties</a:t>
            </a:r>
          </a:p>
          <a:p>
            <a:pPr lvl="0"/>
            <a:r>
              <a:rPr lang="en-US" sz="2000" dirty="0"/>
              <a:t>Senior citizens yard beautification projects</a:t>
            </a:r>
          </a:p>
          <a:p>
            <a:pPr lvl="0"/>
            <a:r>
              <a:rPr lang="en-US" sz="2000" dirty="0"/>
              <a:t>Accessibility ramps for senior citizens</a:t>
            </a:r>
          </a:p>
          <a:p>
            <a:pPr lvl="0"/>
            <a:r>
              <a:rPr lang="en-US" sz="2000" dirty="0"/>
              <a:t>Create and place Trash Barrels throughout the community and remove the trash weekly</a:t>
            </a:r>
          </a:p>
          <a:p>
            <a:pPr lvl="0"/>
            <a:r>
              <a:rPr lang="en-US" sz="2000" dirty="0"/>
              <a:t>Work with neighborhood associations to plan community clean-up efforts </a:t>
            </a:r>
          </a:p>
          <a:p>
            <a:pPr lvl="0"/>
            <a:r>
              <a:rPr lang="en-US" sz="2000" dirty="0"/>
              <a:t>Partner with other non-profit organizations to develop clean-up efforts (i.e. Habitat for Humanity)</a:t>
            </a:r>
          </a:p>
          <a:p>
            <a:pPr lvl="0"/>
            <a:r>
              <a:rPr lang="en-US" sz="2000" dirty="0"/>
              <a:t>Provide basic leadership training and to designate “team leaders”</a:t>
            </a:r>
          </a:p>
          <a:p>
            <a:r>
              <a:rPr lang="en-US" sz="2000" dirty="0"/>
              <a:t>Provide weekly status update reports on projects progress</a:t>
            </a:r>
          </a:p>
        </p:txBody>
      </p:sp>
    </p:spTree>
    <p:extLst>
      <p:ext uri="{BB962C8B-B14F-4D97-AF65-F5344CB8AC3E}">
        <p14:creationId xmlns:p14="http://schemas.microsoft.com/office/powerpoint/2010/main" val="348033188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Future Plans:</a:t>
            </a:r>
            <a:r>
              <a:rPr lang="en-US" b="1" dirty="0"/>
              <a:t/>
            </a:r>
            <a:br>
              <a:rPr lang="en-US" b="1" dirty="0"/>
            </a:br>
            <a:endParaRPr lang="en-US" dirty="0"/>
          </a:p>
        </p:txBody>
      </p:sp>
      <p:sp>
        <p:nvSpPr>
          <p:cNvPr id="4" name="Text Placeholder 3"/>
          <p:cNvSpPr>
            <a:spLocks noGrp="1"/>
          </p:cNvSpPr>
          <p:nvPr>
            <p:ph type="body" sz="half" idx="2"/>
          </p:nvPr>
        </p:nvSpPr>
        <p:spPr>
          <a:xfrm>
            <a:off x="2213112" y="1797396"/>
            <a:ext cx="4943061" cy="2695091"/>
          </a:xfrm>
        </p:spPr>
        <p:txBody>
          <a:bodyPr>
            <a:normAutofit lnSpcReduction="10000"/>
          </a:bodyPr>
          <a:lstStyle/>
          <a:p>
            <a:pPr marL="285750" indent="-285750">
              <a:buFont typeface="Wingdings" panose="05000000000000000000" pitchFamily="2" charset="2"/>
              <a:buChar char="Ø"/>
            </a:pPr>
            <a:r>
              <a:rPr lang="en-US" sz="2400" b="1" dirty="0"/>
              <a:t>Training partnership with The YMCA</a:t>
            </a:r>
          </a:p>
          <a:p>
            <a:endParaRPr lang="en-US" sz="2400" b="1" dirty="0"/>
          </a:p>
          <a:p>
            <a:pPr marL="285750" indent="-285750">
              <a:buFont typeface="Wingdings" panose="05000000000000000000" pitchFamily="2" charset="2"/>
              <a:buChar char="Ø"/>
            </a:pPr>
            <a:r>
              <a:rPr lang="en-US" sz="2400" b="1" dirty="0"/>
              <a:t>Logistics/warehousing</a:t>
            </a:r>
          </a:p>
          <a:p>
            <a:endParaRPr lang="en-US" sz="2400" b="1" dirty="0"/>
          </a:p>
          <a:p>
            <a:pPr marL="285750" indent="-285750">
              <a:buFont typeface="Wingdings" panose="05000000000000000000" pitchFamily="2" charset="2"/>
              <a:buChar char="Ø"/>
            </a:pPr>
            <a:r>
              <a:rPr lang="en-US" sz="2400" b="1" dirty="0"/>
              <a:t>Workforce housing</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0860" y="1422400"/>
            <a:ext cx="4019936" cy="2679957"/>
          </a:xfrm>
          <a:prstGeom prst="rect">
            <a:avLst/>
          </a:prstGeom>
        </p:spPr>
      </p:pic>
    </p:spTree>
    <p:extLst>
      <p:ext uri="{BB962C8B-B14F-4D97-AF65-F5344CB8AC3E}">
        <p14:creationId xmlns:p14="http://schemas.microsoft.com/office/powerpoint/2010/main" val="4295714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84" y="689113"/>
            <a:ext cx="10151164" cy="4706545"/>
          </a:xfrm>
          <a:prstGeom prst="rect">
            <a:avLst/>
          </a:prstGeom>
        </p:spPr>
        <p:txBody>
          <a:bodyPr wrap="square">
            <a:spAutoFit/>
          </a:bodyPr>
          <a:lstStyle/>
          <a:p>
            <a:pPr>
              <a:lnSpc>
                <a:spcPct val="107000"/>
              </a:lnSpc>
              <a:spcAft>
                <a:spcPts val="800"/>
              </a:spcAft>
              <a:tabLst>
                <a:tab pos="4655820" algn="l"/>
              </a:tabLst>
            </a:pPr>
            <a:r>
              <a:rPr lang="en-US" sz="4000" b="1" dirty="0">
                <a:latin typeface="Calibri" panose="020F0502020204030204" pitchFamily="34" charset="0"/>
                <a:ea typeface="Calibri" panose="020F0502020204030204" pitchFamily="34" charset="0"/>
                <a:cs typeface="Times New Roman" panose="02020603050405020304" pitchFamily="18" charset="0"/>
              </a:rPr>
              <a:t>Vision</a:t>
            </a:r>
          </a:p>
          <a:p>
            <a:pPr>
              <a:lnSpc>
                <a:spcPct val="107000"/>
              </a:lnSpc>
              <a:spcAft>
                <a:spcPts val="800"/>
              </a:spcAft>
              <a:tabLst>
                <a:tab pos="4655820" algn="l"/>
              </a:tabLs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655820" algn="l"/>
              </a:tabLst>
            </a:pPr>
            <a:r>
              <a:rPr lang="en-US" sz="3200" dirty="0">
                <a:latin typeface="Calibri" panose="020F0502020204030204" pitchFamily="34" charset="0"/>
                <a:ea typeface="Calibri" panose="020F0502020204030204" pitchFamily="34" charset="0"/>
                <a:cs typeface="Times New Roman" panose="02020603050405020304" pitchFamily="18" charset="0"/>
              </a:rPr>
              <a:t> </a:t>
            </a:r>
          </a:p>
          <a:p>
            <a:r>
              <a:rPr lang="en-US" sz="3200" dirty="0">
                <a:solidFill>
                  <a:srgbClr val="424242"/>
                </a:solidFill>
                <a:latin typeface="Arial" panose="020B0604020202020204" pitchFamily="34" charset="0"/>
                <a:ea typeface="Times New Roman" panose="02020603050405020304" pitchFamily="18" charset="0"/>
              </a:rPr>
              <a:t>ITCDC envisions a new Vine City/English Avenue community; a community that is safe, attractive, and affordable. Transformation will happen through empowered individuals, economic options and affordable housing opportunities.</a:t>
            </a:r>
            <a:endParaRPr lang="en-US" sz="3200" dirty="0"/>
          </a:p>
        </p:txBody>
      </p:sp>
    </p:spTree>
    <p:extLst>
      <p:ext uri="{BB962C8B-B14F-4D97-AF65-F5344CB8AC3E}">
        <p14:creationId xmlns:p14="http://schemas.microsoft.com/office/powerpoint/2010/main" val="14586785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Project Wraparound</a:t>
            </a:r>
            <a:br>
              <a:rPr lang="en-US" b="1" dirty="0"/>
            </a:br>
            <a:r>
              <a:rPr lang="en-US" b="1" dirty="0"/>
              <a:t>2010</a:t>
            </a:r>
            <a:endParaRPr lang="en-US" dirty="0"/>
          </a:p>
        </p:txBody>
      </p:sp>
      <p:sp>
        <p:nvSpPr>
          <p:cNvPr id="3" name="Rectangle 2"/>
          <p:cNvSpPr/>
          <p:nvPr/>
        </p:nvSpPr>
        <p:spPr>
          <a:xfrm>
            <a:off x="3048000" y="2790107"/>
            <a:ext cx="6096000" cy="3319498"/>
          </a:xfrm>
          <a:prstGeom prst="rect">
            <a:avLst/>
          </a:prstGeom>
        </p:spPr>
        <p:txBody>
          <a:bodyPr>
            <a:spAutoFit/>
          </a:bodyPr>
          <a:lstStyle/>
          <a:p>
            <a:pPr marL="342900" marR="0" lvl="0" indent="-342900">
              <a:lnSpc>
                <a:spcPct val="107000"/>
              </a:lnSpc>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Beautification/Restoration</a:t>
            </a:r>
          </a:p>
          <a:p>
            <a:pPr marR="0" lvl="0">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Employment</a:t>
            </a:r>
          </a:p>
          <a:p>
            <a:pPr marR="0" lvl="0">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Home Ownership</a:t>
            </a:r>
          </a:p>
          <a:p>
            <a:pPr marR="0" lvl="0">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Public Safety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426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036" y="624110"/>
            <a:ext cx="9768576" cy="1280890"/>
          </a:xfrm>
        </p:spPr>
        <p:txBody>
          <a:bodyPr/>
          <a:lstStyle/>
          <a:p>
            <a:r>
              <a:rPr lang="en-US" b="1" dirty="0"/>
              <a:t>Activity Report—October 2010 to June 2014</a:t>
            </a:r>
            <a:endParaRPr lang="en-US" dirty="0"/>
          </a:p>
        </p:txBody>
      </p:sp>
      <p:sp>
        <p:nvSpPr>
          <p:cNvPr id="4" name="Rectangle 3"/>
          <p:cNvSpPr/>
          <p:nvPr/>
        </p:nvSpPr>
        <p:spPr>
          <a:xfrm>
            <a:off x="1550504" y="2138522"/>
            <a:ext cx="10429461" cy="2777683"/>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Total Registered Clients									     2043</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Clients self-identifying as felons				   			     31%</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Felons hired in any capacity via ITCDC		  		 	     150</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Residents referred to AWDA’s Wal-Mart Program	     287 </a:t>
            </a:r>
            <a:r>
              <a:rPr lang="en-US" sz="2400" dirty="0">
                <a:latin typeface="Calibri" panose="020F0502020204030204" pitchFamily="34" charset="0"/>
                <a:ea typeface="Calibri" panose="020F0502020204030204" pitchFamily="34" charset="0"/>
                <a:cs typeface="Times New Roman" panose="02020603050405020304" pitchFamily="18" charset="0"/>
              </a:rPr>
              <a:t>(45 were hired)</a:t>
            </a:r>
          </a:p>
          <a:p>
            <a:r>
              <a:rPr lang="en-US" sz="2800" dirty="0">
                <a:latin typeface="Calibri" panose="020F0502020204030204" pitchFamily="34" charset="0"/>
                <a:ea typeface="Calibri" panose="020F0502020204030204" pitchFamily="34" charset="0"/>
                <a:cs typeface="Times New Roman" panose="02020603050405020304" pitchFamily="18" charset="0"/>
              </a:rPr>
              <a:t>Residents placed in full-time employment			     472</a:t>
            </a:r>
            <a:endParaRPr lang="en-US" sz="2800" dirty="0"/>
          </a:p>
        </p:txBody>
      </p:sp>
    </p:spTree>
    <p:extLst>
      <p:ext uri="{BB962C8B-B14F-4D97-AF65-F5344CB8AC3E}">
        <p14:creationId xmlns:p14="http://schemas.microsoft.com/office/powerpoint/2010/main" val="225717342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755662" y="2826701"/>
            <a:ext cx="1972046" cy="1872933"/>
          </a:xfrm>
          <a:prstGeom prst="ellipse">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latin typeface="Gloucester MT Extra Condensed" panose="02030808020601010101" pitchFamily="18" charset="0"/>
            </a:endParaRPr>
          </a:p>
          <a:p>
            <a:pPr algn="ctr"/>
            <a:endParaRPr lang="en-US" sz="1200" dirty="0">
              <a:latin typeface="Gloucester MT Extra Condensed" panose="02030808020601010101" pitchFamily="18" charset="0"/>
            </a:endParaRPr>
          </a:p>
        </p:txBody>
      </p:sp>
      <p:sp>
        <p:nvSpPr>
          <p:cNvPr id="13" name="Oval 12"/>
          <p:cNvSpPr/>
          <p:nvPr/>
        </p:nvSpPr>
        <p:spPr>
          <a:xfrm>
            <a:off x="7933927" y="4410296"/>
            <a:ext cx="1972046" cy="1872933"/>
          </a:xfrm>
          <a:prstGeom prst="ellipse">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latin typeface="Gloucester MT Extra Condensed" panose="02030808020601010101" pitchFamily="18" charset="0"/>
            </a:endParaRPr>
          </a:p>
          <a:p>
            <a:pPr algn="ctr"/>
            <a:endParaRPr lang="en-US" sz="1200" dirty="0">
              <a:latin typeface="Gloucester MT Extra Condensed" panose="02030808020601010101" pitchFamily="18" charset="0"/>
            </a:endParaRPr>
          </a:p>
        </p:txBody>
      </p:sp>
      <p:sp>
        <p:nvSpPr>
          <p:cNvPr id="12" name="Oval 11"/>
          <p:cNvSpPr/>
          <p:nvPr/>
        </p:nvSpPr>
        <p:spPr>
          <a:xfrm>
            <a:off x="5303634" y="4753153"/>
            <a:ext cx="1972046" cy="1872933"/>
          </a:xfrm>
          <a:prstGeom prst="ellipse">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latin typeface="Gloucester MT Extra Condensed" panose="02030808020601010101" pitchFamily="18" charset="0"/>
            </a:endParaRPr>
          </a:p>
          <a:p>
            <a:pPr algn="ctr"/>
            <a:endParaRPr lang="en-US" sz="1200" dirty="0">
              <a:latin typeface="Gloucester MT Extra Condensed" panose="02030808020601010101" pitchFamily="18" charset="0"/>
            </a:endParaRPr>
          </a:p>
        </p:txBody>
      </p:sp>
      <p:sp>
        <p:nvSpPr>
          <p:cNvPr id="11" name="Oval 10"/>
          <p:cNvSpPr/>
          <p:nvPr/>
        </p:nvSpPr>
        <p:spPr>
          <a:xfrm>
            <a:off x="2985746" y="4410296"/>
            <a:ext cx="1972046" cy="1872933"/>
          </a:xfrm>
          <a:prstGeom prst="ellipse">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latin typeface="Gloucester MT Extra Condensed" panose="02030808020601010101" pitchFamily="18" charset="0"/>
            </a:endParaRPr>
          </a:p>
          <a:p>
            <a:pPr algn="ctr"/>
            <a:endParaRPr lang="en-US" sz="1200" dirty="0">
              <a:latin typeface="Gloucester MT Extra Condensed" panose="02030808020601010101" pitchFamily="18" charset="0"/>
            </a:endParaRPr>
          </a:p>
        </p:txBody>
      </p:sp>
      <p:sp>
        <p:nvSpPr>
          <p:cNvPr id="10" name="Oval 9"/>
          <p:cNvSpPr/>
          <p:nvPr/>
        </p:nvSpPr>
        <p:spPr>
          <a:xfrm>
            <a:off x="1121075" y="2826701"/>
            <a:ext cx="1972046" cy="1872933"/>
          </a:xfrm>
          <a:prstGeom prst="ellipse">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latin typeface="Gloucester MT Extra Condensed" panose="02030808020601010101" pitchFamily="18" charset="0"/>
            </a:endParaRPr>
          </a:p>
          <a:p>
            <a:pPr algn="ctr"/>
            <a:endParaRPr lang="en-US" sz="1200" dirty="0">
              <a:latin typeface="Gloucester MT Extra Condensed" panose="02030808020601010101" pitchFamily="18" charset="0"/>
            </a:endParaRPr>
          </a:p>
        </p:txBody>
      </p:sp>
      <p:sp>
        <p:nvSpPr>
          <p:cNvPr id="2" name="Oval 1"/>
          <p:cNvSpPr/>
          <p:nvPr/>
        </p:nvSpPr>
        <p:spPr>
          <a:xfrm>
            <a:off x="4218279" y="223507"/>
            <a:ext cx="4065853" cy="247612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a:p>
            <a:pPr algn="ctr"/>
            <a:endParaRPr lang="en-US" sz="2000" b="1" dirty="0">
              <a:solidFill>
                <a:srgbClr val="002060"/>
              </a:solidFill>
            </a:endParaRPr>
          </a:p>
          <a:p>
            <a:pPr algn="ctr"/>
            <a:endParaRPr lang="en-US" sz="900" b="1" dirty="0">
              <a:solidFill>
                <a:srgbClr val="002060"/>
              </a:solidFill>
            </a:endParaRPr>
          </a:p>
          <a:p>
            <a:pPr algn="ctr"/>
            <a:endParaRPr lang="en-US" sz="800" b="1" dirty="0">
              <a:solidFill>
                <a:srgbClr val="002060"/>
              </a:solidFill>
            </a:endParaRPr>
          </a:p>
          <a:p>
            <a:pPr algn="ctr"/>
            <a:endParaRPr lang="en-US" sz="800" b="1" dirty="0">
              <a:solidFill>
                <a:srgbClr val="002060"/>
              </a:solidFill>
            </a:endParaRPr>
          </a:p>
          <a:p>
            <a:pPr algn="ctr"/>
            <a:r>
              <a:rPr lang="en-US" sz="2800" b="1" dirty="0">
                <a:solidFill>
                  <a:srgbClr val="002060"/>
                </a:solidFill>
              </a:rPr>
              <a:t>WESTSIDE WORKS</a:t>
            </a:r>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441" y="223507"/>
            <a:ext cx="1140433" cy="11163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113" y="3038256"/>
            <a:ext cx="1264740" cy="1449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938" y="4788362"/>
            <a:ext cx="1532866" cy="1040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4407" y="5136427"/>
            <a:ext cx="1353598" cy="907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4239" y="5003906"/>
            <a:ext cx="1671423" cy="685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6909" y="3250876"/>
            <a:ext cx="1595316" cy="989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5" name="Straight Connector 14"/>
          <p:cNvCxnSpPr>
            <a:stCxn id="2" idx="2"/>
            <a:endCxn id="10" idx="7"/>
          </p:cNvCxnSpPr>
          <p:nvPr/>
        </p:nvCxnSpPr>
        <p:spPr>
          <a:xfrm flipH="1">
            <a:off x="2804322" y="1461571"/>
            <a:ext cx="1413957" cy="1639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 idx="3"/>
            <a:endCxn id="11" idx="0"/>
          </p:cNvCxnSpPr>
          <p:nvPr/>
        </p:nvCxnSpPr>
        <p:spPr>
          <a:xfrm flipH="1">
            <a:off x="3971769" y="2337014"/>
            <a:ext cx="841940" cy="2073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 idx="4"/>
          </p:cNvCxnSpPr>
          <p:nvPr/>
        </p:nvCxnSpPr>
        <p:spPr>
          <a:xfrm>
            <a:off x="6251206" y="2699635"/>
            <a:ext cx="38451" cy="2088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 idx="6"/>
            <a:endCxn id="14" idx="1"/>
          </p:cNvCxnSpPr>
          <p:nvPr/>
        </p:nvCxnSpPr>
        <p:spPr>
          <a:xfrm>
            <a:off x="8284132" y="1461571"/>
            <a:ext cx="1760329" cy="1639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 idx="5"/>
            <a:endCxn id="13" idx="0"/>
          </p:cNvCxnSpPr>
          <p:nvPr/>
        </p:nvCxnSpPr>
        <p:spPr>
          <a:xfrm>
            <a:off x="7688702" y="2337014"/>
            <a:ext cx="1231248" cy="207328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62001" y="6441420"/>
            <a:ext cx="2255311" cy="369332"/>
          </a:xfrm>
          <a:prstGeom prst="rect">
            <a:avLst/>
          </a:prstGeom>
          <a:noFill/>
        </p:spPr>
        <p:txBody>
          <a:bodyPr wrap="square" rtlCol="0">
            <a:spAutoFit/>
          </a:bodyPr>
          <a:lstStyle/>
          <a:p>
            <a:r>
              <a:rPr lang="en-US" dirty="0"/>
              <a:t>Managing Partner</a:t>
            </a:r>
          </a:p>
        </p:txBody>
      </p:sp>
    </p:spTree>
    <p:extLst>
      <p:ext uri="{BB962C8B-B14F-4D97-AF65-F5344CB8AC3E}">
        <p14:creationId xmlns:p14="http://schemas.microsoft.com/office/powerpoint/2010/main" val="206256403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7530" y="0"/>
            <a:ext cx="10018713" cy="861646"/>
          </a:xfrm>
        </p:spPr>
        <p:txBody>
          <a:bodyPr/>
          <a:lstStyle/>
          <a:p>
            <a:r>
              <a:rPr lang="en-US" dirty="0"/>
              <a:t>Residents Trained by Program</a:t>
            </a:r>
          </a:p>
        </p:txBody>
      </p:sp>
      <p:graphicFrame>
        <p:nvGraphicFramePr>
          <p:cNvPr id="8" name="Table 7"/>
          <p:cNvGraphicFramePr>
            <a:graphicFrameLocks noGrp="1"/>
          </p:cNvGraphicFramePr>
          <p:nvPr>
            <p:extLst>
              <p:ext uri="{D42A27DB-BD31-4B8C-83A1-F6EECF244321}">
                <p14:modId xmlns:p14="http://schemas.microsoft.com/office/powerpoint/2010/main" val="3947918471"/>
              </p:ext>
            </p:extLst>
          </p:nvPr>
        </p:nvGraphicFramePr>
        <p:xfrm>
          <a:off x="3768132" y="943053"/>
          <a:ext cx="7876981" cy="5711571"/>
        </p:xfrm>
        <a:graphic>
          <a:graphicData uri="http://schemas.openxmlformats.org/drawingml/2006/table">
            <a:tbl>
              <a:tblPr firstRow="1" bandRow="1">
                <a:tableStyleId>{5C22544A-7EE6-4342-B048-85BDC9FD1C3A}</a:tableStyleId>
              </a:tblPr>
              <a:tblGrid>
                <a:gridCol w="1321986">
                  <a:extLst>
                    <a:ext uri="{9D8B030D-6E8A-4147-A177-3AD203B41FA5}">
                      <a16:colId xmlns:a16="http://schemas.microsoft.com/office/drawing/2014/main" xmlns="" val="2442664387"/>
                    </a:ext>
                  </a:extLst>
                </a:gridCol>
                <a:gridCol w="2493457">
                  <a:extLst>
                    <a:ext uri="{9D8B030D-6E8A-4147-A177-3AD203B41FA5}">
                      <a16:colId xmlns:a16="http://schemas.microsoft.com/office/drawing/2014/main" xmlns="" val="3573683138"/>
                    </a:ext>
                  </a:extLst>
                </a:gridCol>
                <a:gridCol w="1769833">
                  <a:extLst>
                    <a:ext uri="{9D8B030D-6E8A-4147-A177-3AD203B41FA5}">
                      <a16:colId xmlns:a16="http://schemas.microsoft.com/office/drawing/2014/main" xmlns="" val="2992207416"/>
                    </a:ext>
                  </a:extLst>
                </a:gridCol>
                <a:gridCol w="2291705">
                  <a:extLst>
                    <a:ext uri="{9D8B030D-6E8A-4147-A177-3AD203B41FA5}">
                      <a16:colId xmlns:a16="http://schemas.microsoft.com/office/drawing/2014/main" xmlns="" val="189746010"/>
                    </a:ext>
                  </a:extLst>
                </a:gridCol>
              </a:tblGrid>
              <a:tr h="4747960">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9639372"/>
                  </a:ext>
                </a:extLst>
              </a:tr>
              <a:tr h="963611">
                <a:tc>
                  <a:txBody>
                    <a:bodyPr/>
                    <a:lstStyle/>
                    <a:p>
                      <a:pPr algn="ctr"/>
                      <a:endParaRPr lang="en-US" dirty="0"/>
                    </a:p>
                    <a:p>
                      <a:pPr algn="ctr"/>
                      <a:endParaRPr lang="en-US" dirty="0"/>
                    </a:p>
                    <a:p>
                      <a:pPr algn="ctr"/>
                      <a:r>
                        <a:rPr lang="en-US" dirty="0"/>
                        <a:t>CNA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p>
                      <a:pPr algn="ctr"/>
                      <a:endParaRPr lang="en-US" dirty="0"/>
                    </a:p>
                    <a:p>
                      <a:pPr algn="ctr"/>
                      <a:r>
                        <a:rPr lang="en-US" dirty="0"/>
                        <a:t>Construction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p>
                      <a:pPr algn="ctr"/>
                      <a:endParaRPr lang="en-US" dirty="0"/>
                    </a:p>
                    <a:p>
                      <a:pPr algn="ctr"/>
                      <a:r>
                        <a:rPr lang="en-US" dirty="0"/>
                        <a:t>Culinary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p>
                      <a:pPr algn="ctr"/>
                      <a:r>
                        <a:rPr lang="en-US" dirty="0"/>
                        <a:t>Information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2862350"/>
                  </a:ext>
                </a:extLst>
              </a:tr>
            </a:tbl>
          </a:graphicData>
        </a:graphic>
      </p:graphicFrame>
      <p:pic>
        <p:nvPicPr>
          <p:cNvPr id="9" name="Picture 8"/>
          <p:cNvPicPr>
            <a:picLocks noChangeAspect="1"/>
          </p:cNvPicPr>
          <p:nvPr/>
        </p:nvPicPr>
        <p:blipFill>
          <a:blip r:embed="rId2">
            <a:duotone>
              <a:schemeClr val="accent5">
                <a:shade val="45000"/>
                <a:satMod val="135000"/>
              </a:schemeClr>
              <a:prstClr val="white"/>
            </a:duotone>
          </a:blip>
          <a:stretch>
            <a:fillRect/>
          </a:stretch>
        </p:blipFill>
        <p:spPr>
          <a:xfrm flipH="1">
            <a:off x="3932190" y="4605692"/>
            <a:ext cx="393981" cy="697910"/>
          </a:xfrm>
          <a:prstGeom prst="rect">
            <a:avLst/>
          </a:prstGeom>
        </p:spPr>
      </p:pic>
      <p:pic>
        <p:nvPicPr>
          <p:cNvPr id="10" name="Picture 9"/>
          <p:cNvPicPr>
            <a:picLocks noChangeAspect="1"/>
          </p:cNvPicPr>
          <p:nvPr/>
        </p:nvPicPr>
        <p:blipFill>
          <a:blip r:embed="rId2">
            <a:duotone>
              <a:schemeClr val="accent5">
                <a:shade val="45000"/>
                <a:satMod val="135000"/>
              </a:schemeClr>
              <a:prstClr val="white"/>
            </a:duotone>
          </a:blip>
          <a:stretch>
            <a:fillRect/>
          </a:stretch>
        </p:blipFill>
        <p:spPr>
          <a:xfrm flipH="1">
            <a:off x="4368888" y="3899778"/>
            <a:ext cx="393981" cy="697910"/>
          </a:xfrm>
          <a:prstGeom prst="rect">
            <a:avLst/>
          </a:prstGeom>
        </p:spPr>
      </p:pic>
      <p:pic>
        <p:nvPicPr>
          <p:cNvPr id="11" name="Picture 10"/>
          <p:cNvPicPr>
            <a:picLocks noChangeAspect="1"/>
          </p:cNvPicPr>
          <p:nvPr/>
        </p:nvPicPr>
        <p:blipFill>
          <a:blip r:embed="rId2">
            <a:duotone>
              <a:schemeClr val="accent5">
                <a:shade val="45000"/>
                <a:satMod val="135000"/>
              </a:schemeClr>
              <a:prstClr val="white"/>
            </a:duotone>
          </a:blip>
          <a:stretch>
            <a:fillRect/>
          </a:stretch>
        </p:blipFill>
        <p:spPr>
          <a:xfrm flipH="1">
            <a:off x="4344234" y="3179210"/>
            <a:ext cx="393981" cy="697910"/>
          </a:xfrm>
          <a:prstGeom prst="rect">
            <a:avLst/>
          </a:prstGeom>
        </p:spPr>
      </p:pic>
      <p:pic>
        <p:nvPicPr>
          <p:cNvPr id="12" name="Picture 11"/>
          <p:cNvPicPr>
            <a:picLocks noChangeAspect="1"/>
          </p:cNvPicPr>
          <p:nvPr/>
        </p:nvPicPr>
        <p:blipFill>
          <a:blip r:embed="rId2">
            <a:duotone>
              <a:schemeClr val="accent5">
                <a:shade val="45000"/>
                <a:satMod val="135000"/>
              </a:schemeClr>
              <a:prstClr val="white"/>
            </a:duotone>
          </a:blip>
          <a:stretch>
            <a:fillRect/>
          </a:stretch>
        </p:blipFill>
        <p:spPr>
          <a:xfrm flipH="1">
            <a:off x="8406953" y="3916420"/>
            <a:ext cx="393981" cy="697910"/>
          </a:xfrm>
          <a:prstGeom prst="rect">
            <a:avLst/>
          </a:prstGeom>
        </p:spPr>
      </p:pic>
      <p:pic>
        <p:nvPicPr>
          <p:cNvPr id="13" name="Picture 12"/>
          <p:cNvPicPr>
            <a:picLocks noChangeAspect="1"/>
          </p:cNvPicPr>
          <p:nvPr/>
        </p:nvPicPr>
        <p:blipFill>
          <a:blip r:embed="rId2">
            <a:duotone>
              <a:schemeClr val="accent5">
                <a:shade val="45000"/>
                <a:satMod val="135000"/>
              </a:schemeClr>
              <a:prstClr val="white"/>
            </a:duotone>
          </a:blip>
          <a:stretch>
            <a:fillRect/>
          </a:stretch>
        </p:blipFill>
        <p:spPr>
          <a:xfrm flipH="1">
            <a:off x="5306902" y="3891313"/>
            <a:ext cx="393981" cy="697910"/>
          </a:xfrm>
          <a:prstGeom prst="rect">
            <a:avLst/>
          </a:prstGeom>
        </p:spPr>
      </p:pic>
      <p:pic>
        <p:nvPicPr>
          <p:cNvPr id="14" name="Picture 13"/>
          <p:cNvPicPr>
            <a:picLocks noChangeAspect="1"/>
          </p:cNvPicPr>
          <p:nvPr/>
        </p:nvPicPr>
        <p:blipFill>
          <a:blip r:embed="rId2">
            <a:duotone>
              <a:schemeClr val="accent5">
                <a:shade val="45000"/>
                <a:satMod val="135000"/>
              </a:schemeClr>
              <a:prstClr val="white"/>
            </a:duotone>
          </a:blip>
          <a:stretch>
            <a:fillRect/>
          </a:stretch>
        </p:blipFill>
        <p:spPr>
          <a:xfrm flipH="1">
            <a:off x="5354905" y="1797353"/>
            <a:ext cx="393981" cy="697910"/>
          </a:xfrm>
          <a:prstGeom prst="rect">
            <a:avLst/>
          </a:prstGeom>
        </p:spPr>
      </p:pic>
      <p:pic>
        <p:nvPicPr>
          <p:cNvPr id="15" name="Picture 14"/>
          <p:cNvPicPr>
            <a:picLocks noChangeAspect="1"/>
          </p:cNvPicPr>
          <p:nvPr/>
        </p:nvPicPr>
        <p:blipFill>
          <a:blip r:embed="rId2">
            <a:duotone>
              <a:schemeClr val="accent5">
                <a:shade val="45000"/>
                <a:satMod val="135000"/>
              </a:schemeClr>
              <a:prstClr val="white"/>
            </a:duotone>
          </a:blip>
          <a:stretch>
            <a:fillRect/>
          </a:stretch>
        </p:blipFill>
        <p:spPr>
          <a:xfrm flipH="1">
            <a:off x="6540231" y="3943780"/>
            <a:ext cx="393981" cy="697910"/>
          </a:xfrm>
          <a:prstGeom prst="rect">
            <a:avLst/>
          </a:prstGeom>
        </p:spPr>
      </p:pic>
      <p:pic>
        <p:nvPicPr>
          <p:cNvPr id="16" name="Picture 15"/>
          <p:cNvPicPr>
            <a:picLocks noChangeAspect="1"/>
          </p:cNvPicPr>
          <p:nvPr/>
        </p:nvPicPr>
        <p:blipFill>
          <a:blip r:embed="rId2">
            <a:duotone>
              <a:schemeClr val="accent2">
                <a:shade val="45000"/>
                <a:satMod val="135000"/>
              </a:schemeClr>
              <a:prstClr val="white"/>
            </a:duotone>
          </a:blip>
          <a:stretch>
            <a:fillRect/>
          </a:stretch>
        </p:blipFill>
        <p:spPr>
          <a:xfrm flipH="1">
            <a:off x="3942090" y="2419570"/>
            <a:ext cx="393981" cy="697910"/>
          </a:xfrm>
          <a:prstGeom prst="rect">
            <a:avLst/>
          </a:prstGeom>
        </p:spPr>
      </p:pic>
      <p:pic>
        <p:nvPicPr>
          <p:cNvPr id="17" name="Picture 16"/>
          <p:cNvPicPr>
            <a:picLocks noChangeAspect="1"/>
          </p:cNvPicPr>
          <p:nvPr/>
        </p:nvPicPr>
        <p:blipFill>
          <a:blip r:embed="rId2">
            <a:duotone>
              <a:schemeClr val="accent5">
                <a:shade val="45000"/>
                <a:satMod val="135000"/>
              </a:schemeClr>
              <a:prstClr val="white"/>
            </a:duotone>
          </a:blip>
          <a:stretch>
            <a:fillRect/>
          </a:stretch>
        </p:blipFill>
        <p:spPr>
          <a:xfrm flipH="1">
            <a:off x="5973816" y="3218510"/>
            <a:ext cx="393981" cy="697910"/>
          </a:xfrm>
          <a:prstGeom prst="rect">
            <a:avLst/>
          </a:prstGeom>
        </p:spPr>
      </p:pic>
      <p:pic>
        <p:nvPicPr>
          <p:cNvPr id="18" name="Picture 17"/>
          <p:cNvPicPr>
            <a:picLocks noChangeAspect="1"/>
          </p:cNvPicPr>
          <p:nvPr/>
        </p:nvPicPr>
        <p:blipFill>
          <a:blip r:embed="rId2">
            <a:duotone>
              <a:schemeClr val="accent5">
                <a:shade val="45000"/>
                <a:satMod val="135000"/>
              </a:schemeClr>
              <a:prstClr val="white"/>
            </a:duotone>
          </a:blip>
          <a:stretch>
            <a:fillRect/>
          </a:stretch>
        </p:blipFill>
        <p:spPr>
          <a:xfrm flipH="1">
            <a:off x="5973816" y="2489514"/>
            <a:ext cx="393981" cy="697910"/>
          </a:xfrm>
          <a:prstGeom prst="rect">
            <a:avLst/>
          </a:prstGeom>
        </p:spPr>
      </p:pic>
      <p:pic>
        <p:nvPicPr>
          <p:cNvPr id="19" name="Picture 18"/>
          <p:cNvPicPr>
            <a:picLocks noChangeAspect="1"/>
          </p:cNvPicPr>
          <p:nvPr/>
        </p:nvPicPr>
        <p:blipFill>
          <a:blip r:embed="rId2">
            <a:duotone>
              <a:schemeClr val="accent5">
                <a:shade val="45000"/>
                <a:satMod val="135000"/>
              </a:schemeClr>
              <a:prstClr val="white"/>
            </a:duotone>
          </a:blip>
          <a:stretch>
            <a:fillRect/>
          </a:stretch>
        </p:blipFill>
        <p:spPr>
          <a:xfrm flipH="1">
            <a:off x="5342730" y="2489514"/>
            <a:ext cx="393981" cy="697910"/>
          </a:xfrm>
          <a:prstGeom prst="rect">
            <a:avLst/>
          </a:prstGeom>
        </p:spPr>
      </p:pic>
      <p:pic>
        <p:nvPicPr>
          <p:cNvPr id="20" name="Picture 19"/>
          <p:cNvPicPr>
            <a:picLocks noChangeAspect="1"/>
          </p:cNvPicPr>
          <p:nvPr/>
        </p:nvPicPr>
        <p:blipFill>
          <a:blip r:embed="rId2">
            <a:duotone>
              <a:schemeClr val="accent5">
                <a:shade val="45000"/>
                <a:satMod val="135000"/>
              </a:schemeClr>
              <a:prstClr val="white"/>
            </a:duotone>
          </a:blip>
          <a:stretch>
            <a:fillRect/>
          </a:stretch>
        </p:blipFill>
        <p:spPr>
          <a:xfrm flipH="1">
            <a:off x="6558525" y="4639236"/>
            <a:ext cx="393981" cy="697910"/>
          </a:xfrm>
          <a:prstGeom prst="rect">
            <a:avLst/>
          </a:prstGeom>
        </p:spPr>
      </p:pic>
      <p:pic>
        <p:nvPicPr>
          <p:cNvPr id="21" name="Picture 20"/>
          <p:cNvPicPr>
            <a:picLocks noChangeAspect="1"/>
          </p:cNvPicPr>
          <p:nvPr/>
        </p:nvPicPr>
        <p:blipFill>
          <a:blip r:embed="rId2">
            <a:duotone>
              <a:schemeClr val="accent5">
                <a:shade val="45000"/>
                <a:satMod val="135000"/>
              </a:schemeClr>
              <a:prstClr val="white"/>
            </a:duotone>
          </a:blip>
          <a:stretch>
            <a:fillRect/>
          </a:stretch>
        </p:blipFill>
        <p:spPr>
          <a:xfrm flipH="1">
            <a:off x="6520568" y="2492850"/>
            <a:ext cx="393981" cy="698005"/>
          </a:xfrm>
          <a:prstGeom prst="rect">
            <a:avLst/>
          </a:prstGeom>
        </p:spPr>
      </p:pic>
      <p:pic>
        <p:nvPicPr>
          <p:cNvPr id="22" name="Picture 21"/>
          <p:cNvPicPr>
            <a:picLocks noChangeAspect="1"/>
          </p:cNvPicPr>
          <p:nvPr/>
        </p:nvPicPr>
        <p:blipFill>
          <a:blip r:embed="rId2">
            <a:duotone>
              <a:schemeClr val="accent5">
                <a:shade val="45000"/>
                <a:satMod val="135000"/>
              </a:schemeClr>
              <a:prstClr val="white"/>
            </a:duotone>
          </a:blip>
          <a:stretch>
            <a:fillRect/>
          </a:stretch>
        </p:blipFill>
        <p:spPr>
          <a:xfrm flipH="1">
            <a:off x="3922314" y="3158988"/>
            <a:ext cx="393981" cy="697910"/>
          </a:xfrm>
          <a:prstGeom prst="rect">
            <a:avLst/>
          </a:prstGeom>
        </p:spPr>
      </p:pic>
      <p:pic>
        <p:nvPicPr>
          <p:cNvPr id="23" name="Picture 22"/>
          <p:cNvPicPr>
            <a:picLocks noChangeAspect="1"/>
          </p:cNvPicPr>
          <p:nvPr/>
        </p:nvPicPr>
        <p:blipFill>
          <a:blip r:embed="rId2">
            <a:duotone>
              <a:schemeClr val="accent5">
                <a:shade val="45000"/>
                <a:satMod val="135000"/>
              </a:schemeClr>
              <a:prstClr val="white"/>
            </a:duotone>
          </a:blip>
          <a:stretch>
            <a:fillRect/>
          </a:stretch>
        </p:blipFill>
        <p:spPr>
          <a:xfrm flipH="1">
            <a:off x="3942089" y="3891313"/>
            <a:ext cx="393981" cy="697910"/>
          </a:xfrm>
          <a:prstGeom prst="rect">
            <a:avLst/>
          </a:prstGeom>
        </p:spPr>
      </p:pic>
      <p:pic>
        <p:nvPicPr>
          <p:cNvPr id="24" name="Picture 23"/>
          <p:cNvPicPr>
            <a:picLocks noChangeAspect="1"/>
          </p:cNvPicPr>
          <p:nvPr/>
        </p:nvPicPr>
        <p:blipFill>
          <a:blip r:embed="rId2">
            <a:duotone>
              <a:schemeClr val="accent5">
                <a:shade val="45000"/>
                <a:satMod val="135000"/>
              </a:schemeClr>
              <a:prstClr val="white"/>
            </a:duotone>
          </a:blip>
          <a:stretch>
            <a:fillRect/>
          </a:stretch>
        </p:blipFill>
        <p:spPr>
          <a:xfrm flipH="1">
            <a:off x="5320246" y="3218510"/>
            <a:ext cx="393981" cy="697910"/>
          </a:xfrm>
          <a:prstGeom prst="rect">
            <a:avLst/>
          </a:prstGeom>
        </p:spPr>
      </p:pic>
      <p:pic>
        <p:nvPicPr>
          <p:cNvPr id="25" name="Picture 24"/>
          <p:cNvPicPr>
            <a:picLocks noChangeAspect="1"/>
          </p:cNvPicPr>
          <p:nvPr/>
        </p:nvPicPr>
        <p:blipFill>
          <a:blip r:embed="rId2">
            <a:duotone>
              <a:schemeClr val="accent5">
                <a:shade val="45000"/>
                <a:satMod val="135000"/>
              </a:schemeClr>
              <a:prstClr val="white"/>
            </a:duotone>
          </a:blip>
          <a:stretch>
            <a:fillRect/>
          </a:stretch>
        </p:blipFill>
        <p:spPr>
          <a:xfrm flipH="1">
            <a:off x="5280356" y="4631357"/>
            <a:ext cx="393981" cy="697910"/>
          </a:xfrm>
          <a:prstGeom prst="rect">
            <a:avLst/>
          </a:prstGeom>
        </p:spPr>
      </p:pic>
      <p:pic>
        <p:nvPicPr>
          <p:cNvPr id="26" name="Picture 25"/>
          <p:cNvPicPr>
            <a:picLocks noChangeAspect="1"/>
          </p:cNvPicPr>
          <p:nvPr/>
        </p:nvPicPr>
        <p:blipFill>
          <a:blip r:embed="rId2">
            <a:duotone>
              <a:schemeClr val="accent5">
                <a:shade val="45000"/>
                <a:satMod val="135000"/>
              </a:schemeClr>
              <a:prstClr val="white"/>
            </a:duotone>
          </a:blip>
          <a:stretch>
            <a:fillRect/>
          </a:stretch>
        </p:blipFill>
        <p:spPr>
          <a:xfrm flipH="1">
            <a:off x="5962485" y="4640861"/>
            <a:ext cx="393981" cy="697910"/>
          </a:xfrm>
          <a:prstGeom prst="rect">
            <a:avLst/>
          </a:prstGeom>
        </p:spPr>
      </p:pic>
      <p:pic>
        <p:nvPicPr>
          <p:cNvPr id="27" name="Picture 26"/>
          <p:cNvPicPr>
            <a:picLocks noChangeAspect="1"/>
          </p:cNvPicPr>
          <p:nvPr/>
        </p:nvPicPr>
        <p:blipFill>
          <a:blip r:embed="rId2">
            <a:duotone>
              <a:schemeClr val="accent2">
                <a:shade val="45000"/>
                <a:satMod val="135000"/>
              </a:schemeClr>
              <a:prstClr val="white"/>
            </a:duotone>
          </a:blip>
          <a:stretch>
            <a:fillRect/>
          </a:stretch>
        </p:blipFill>
        <p:spPr>
          <a:xfrm flipH="1">
            <a:off x="7803840" y="3930077"/>
            <a:ext cx="393981" cy="697910"/>
          </a:xfrm>
          <a:prstGeom prst="rect">
            <a:avLst/>
          </a:prstGeom>
        </p:spPr>
      </p:pic>
      <p:pic>
        <p:nvPicPr>
          <p:cNvPr id="28" name="Picture 27"/>
          <p:cNvPicPr>
            <a:picLocks noChangeAspect="1"/>
          </p:cNvPicPr>
          <p:nvPr/>
        </p:nvPicPr>
        <p:blipFill>
          <a:blip r:embed="rId2">
            <a:duotone>
              <a:schemeClr val="accent5">
                <a:shade val="45000"/>
                <a:satMod val="135000"/>
              </a:schemeClr>
              <a:prstClr val="white"/>
            </a:duotone>
          </a:blip>
          <a:stretch>
            <a:fillRect/>
          </a:stretch>
        </p:blipFill>
        <p:spPr>
          <a:xfrm flipH="1">
            <a:off x="5962486" y="3930642"/>
            <a:ext cx="393981" cy="697910"/>
          </a:xfrm>
          <a:prstGeom prst="rect">
            <a:avLst/>
          </a:prstGeom>
        </p:spPr>
      </p:pic>
      <p:pic>
        <p:nvPicPr>
          <p:cNvPr id="29" name="Picture 28"/>
          <p:cNvPicPr>
            <a:picLocks noChangeAspect="1"/>
          </p:cNvPicPr>
          <p:nvPr/>
        </p:nvPicPr>
        <p:blipFill>
          <a:blip r:embed="rId2">
            <a:duotone>
              <a:schemeClr val="accent5">
                <a:shade val="45000"/>
                <a:satMod val="135000"/>
              </a:schemeClr>
              <a:prstClr val="white"/>
            </a:duotone>
          </a:blip>
          <a:stretch>
            <a:fillRect/>
          </a:stretch>
        </p:blipFill>
        <p:spPr>
          <a:xfrm flipH="1">
            <a:off x="6521187" y="3245869"/>
            <a:ext cx="393981" cy="697910"/>
          </a:xfrm>
          <a:prstGeom prst="rect">
            <a:avLst/>
          </a:prstGeom>
        </p:spPr>
      </p:pic>
      <p:pic>
        <p:nvPicPr>
          <p:cNvPr id="30" name="Picture 29"/>
          <p:cNvPicPr>
            <a:picLocks noChangeAspect="1"/>
          </p:cNvPicPr>
          <p:nvPr/>
        </p:nvPicPr>
        <p:blipFill>
          <a:blip r:embed="rId2">
            <a:duotone>
              <a:schemeClr val="accent5">
                <a:shade val="45000"/>
                <a:satMod val="135000"/>
              </a:schemeClr>
              <a:prstClr val="white"/>
            </a:duotone>
          </a:blip>
          <a:stretch>
            <a:fillRect/>
          </a:stretch>
        </p:blipFill>
        <p:spPr>
          <a:xfrm flipH="1">
            <a:off x="7852208" y="4627988"/>
            <a:ext cx="393981" cy="697910"/>
          </a:xfrm>
          <a:prstGeom prst="rect">
            <a:avLst/>
          </a:prstGeom>
        </p:spPr>
      </p:pic>
      <p:pic>
        <p:nvPicPr>
          <p:cNvPr id="31" name="Picture 30"/>
          <p:cNvPicPr>
            <a:picLocks noChangeAspect="1"/>
          </p:cNvPicPr>
          <p:nvPr/>
        </p:nvPicPr>
        <p:blipFill>
          <a:blip r:embed="rId2">
            <a:duotone>
              <a:schemeClr val="accent2">
                <a:shade val="45000"/>
                <a:satMod val="135000"/>
              </a:schemeClr>
              <a:prstClr val="white"/>
            </a:duotone>
          </a:blip>
          <a:stretch>
            <a:fillRect/>
          </a:stretch>
        </p:blipFill>
        <p:spPr>
          <a:xfrm flipH="1">
            <a:off x="10161204" y="4639236"/>
            <a:ext cx="334518" cy="69791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5" y="0"/>
            <a:ext cx="1140433" cy="1116329"/>
          </a:xfrm>
          <a:prstGeom prst="rect">
            <a:avLst/>
          </a:prstGeom>
        </p:spPr>
      </p:pic>
      <p:sp>
        <p:nvSpPr>
          <p:cNvPr id="33" name="Rectangle 32"/>
          <p:cNvSpPr/>
          <p:nvPr/>
        </p:nvSpPr>
        <p:spPr>
          <a:xfrm>
            <a:off x="1499736" y="945979"/>
            <a:ext cx="1886522" cy="1200329"/>
          </a:xfrm>
          <a:prstGeom prst="rect">
            <a:avLst/>
          </a:prstGeom>
          <a:solidFill>
            <a:schemeClr val="accent1">
              <a:lumMod val="50000"/>
            </a:schemeClr>
          </a:solidFill>
          <a:effectLst>
            <a:softEdge rad="12700"/>
          </a:effectLst>
        </p:spPr>
        <p:txBody>
          <a:bodyPr wrap="square" lIns="91440" tIns="45720" rIns="91440" bIns="45720">
            <a:spAutoFit/>
          </a:bodyPr>
          <a:lstStyle/>
          <a:p>
            <a:pPr algn="r"/>
            <a:r>
              <a:rPr lang="en-US" sz="5400" b="0" cap="none" spc="0" dirty="0">
                <a:ln w="0"/>
                <a:solidFill>
                  <a:srgbClr val="FFFF00"/>
                </a:solidFill>
                <a:effectLst>
                  <a:outerShdw blurRad="38100" dist="25400" dir="5400000" algn="ctr" rotWithShape="0">
                    <a:srgbClr val="6E747A">
                      <a:alpha val="43000"/>
                    </a:srgbClr>
                  </a:outerShdw>
                </a:effectLst>
              </a:rPr>
              <a:t>503</a:t>
            </a:r>
          </a:p>
          <a:p>
            <a:pPr algn="r"/>
            <a:r>
              <a:rPr lang="en-US" dirty="0">
                <a:ln w="0"/>
                <a:solidFill>
                  <a:srgbClr val="FFFF00"/>
                </a:solidFill>
                <a:effectLst>
                  <a:outerShdw blurRad="38100" dist="25400" dir="5400000" algn="ctr" rotWithShape="0">
                    <a:srgbClr val="6E747A">
                      <a:alpha val="43000"/>
                    </a:srgbClr>
                  </a:outerShdw>
                </a:effectLst>
              </a:rPr>
              <a:t>Residents Trained</a:t>
            </a:r>
            <a:endParaRPr lang="en-US" b="0" cap="none" spc="0" dirty="0">
              <a:ln w="0"/>
              <a:solidFill>
                <a:srgbClr val="FFFF00"/>
              </a:solidFill>
              <a:effectLst>
                <a:outerShdw blurRad="38100" dist="25400" dir="5400000" algn="ctr" rotWithShape="0">
                  <a:srgbClr val="6E747A">
                    <a:alpha val="43000"/>
                  </a:srgbClr>
                </a:outerShdw>
              </a:effectLst>
            </a:endParaRPr>
          </a:p>
        </p:txBody>
      </p:sp>
      <p:sp>
        <p:nvSpPr>
          <p:cNvPr id="35" name="Rectangle 34"/>
          <p:cNvSpPr/>
          <p:nvPr/>
        </p:nvSpPr>
        <p:spPr>
          <a:xfrm>
            <a:off x="395406" y="2230641"/>
            <a:ext cx="2986214" cy="1477328"/>
          </a:xfrm>
          <a:prstGeom prst="rect">
            <a:avLst/>
          </a:prstGeom>
          <a:solidFill>
            <a:schemeClr val="accent1">
              <a:lumMod val="50000"/>
            </a:schemeClr>
          </a:solidFill>
        </p:spPr>
        <p:txBody>
          <a:bodyPr wrap="square" lIns="91440" tIns="45720" rIns="91440" bIns="45720">
            <a:spAutoFit/>
          </a:bodyPr>
          <a:lstStyle/>
          <a:p>
            <a:r>
              <a:rPr lang="en-US" sz="5400" dirty="0">
                <a:ln w="0"/>
                <a:solidFill>
                  <a:srgbClr val="FFFF00"/>
                </a:solidFill>
                <a:effectLst>
                  <a:outerShdw blurRad="38100" dist="25400" dir="5400000" algn="ctr" rotWithShape="0">
                    <a:srgbClr val="6E747A">
                      <a:alpha val="43000"/>
                    </a:srgbClr>
                  </a:outerShdw>
                </a:effectLst>
              </a:rPr>
              <a:t>404</a:t>
            </a:r>
            <a:endParaRPr lang="en-US" sz="5400" b="0" cap="none" spc="0" dirty="0">
              <a:ln w="0"/>
              <a:solidFill>
                <a:srgbClr val="FFFF00"/>
              </a:solidFill>
              <a:effectLst>
                <a:outerShdw blurRad="38100" dist="25400" dir="5400000" algn="ctr" rotWithShape="0">
                  <a:srgbClr val="6E747A">
                    <a:alpha val="43000"/>
                  </a:srgbClr>
                </a:outerShdw>
              </a:effectLst>
            </a:endParaRPr>
          </a:p>
          <a:p>
            <a:r>
              <a:rPr lang="en-US" dirty="0">
                <a:ln w="0"/>
                <a:solidFill>
                  <a:srgbClr val="FFFF00"/>
                </a:solidFill>
                <a:effectLst>
                  <a:outerShdw blurRad="38100" dist="25400" dir="5400000" algn="ctr" rotWithShape="0">
                    <a:srgbClr val="6E747A">
                      <a:alpha val="43000"/>
                    </a:srgbClr>
                  </a:outerShdw>
                </a:effectLst>
              </a:rPr>
              <a:t>Residents Placed in</a:t>
            </a:r>
          </a:p>
          <a:p>
            <a:r>
              <a:rPr lang="en-US" b="0" cap="none" spc="0" dirty="0">
                <a:ln w="0"/>
                <a:solidFill>
                  <a:srgbClr val="FFFF00"/>
                </a:solidFill>
                <a:effectLst>
                  <a:outerShdw blurRad="38100" dist="25400" dir="5400000" algn="ctr" rotWithShape="0">
                    <a:srgbClr val="6E747A">
                      <a:alpha val="43000"/>
                    </a:srgbClr>
                  </a:outerShdw>
                </a:effectLst>
              </a:rPr>
              <a:t>Full-Time Positions</a:t>
            </a:r>
          </a:p>
        </p:txBody>
      </p:sp>
      <p:sp>
        <p:nvSpPr>
          <p:cNvPr id="36" name="Rectangle 35"/>
          <p:cNvSpPr/>
          <p:nvPr/>
        </p:nvSpPr>
        <p:spPr>
          <a:xfrm>
            <a:off x="63515" y="3792302"/>
            <a:ext cx="3408829" cy="2862322"/>
          </a:xfrm>
          <a:prstGeom prst="rect">
            <a:avLst/>
          </a:prstGeom>
          <a:solidFill>
            <a:schemeClr val="accent1">
              <a:lumMod val="50000"/>
            </a:schemeClr>
          </a:solidFill>
        </p:spPr>
        <p:txBody>
          <a:bodyPr wrap="square" lIns="91440" tIns="45720" rIns="91440" bIns="45720">
            <a:spAutoFit/>
          </a:bodyPr>
          <a:lstStyle/>
          <a:p>
            <a:pPr algn="r"/>
            <a:r>
              <a:rPr lang="en-US" sz="5400" dirty="0">
                <a:ln w="0"/>
                <a:solidFill>
                  <a:srgbClr val="FFFF00"/>
                </a:solidFill>
                <a:effectLst>
                  <a:outerShdw blurRad="38100" dist="25400" dir="5400000" algn="ctr" rotWithShape="0">
                    <a:srgbClr val="6E747A">
                      <a:alpha val="43000"/>
                    </a:srgbClr>
                  </a:outerShdw>
                </a:effectLst>
              </a:rPr>
              <a:t>$13.76 </a:t>
            </a:r>
          </a:p>
          <a:p>
            <a:pPr algn="ctr"/>
            <a:r>
              <a:rPr lang="en-US" dirty="0">
                <a:ln w="0"/>
                <a:solidFill>
                  <a:srgbClr val="FFFF00"/>
                </a:solidFill>
                <a:effectLst>
                  <a:outerShdw blurRad="38100" dist="25400" dir="5400000" algn="ctr" rotWithShape="0">
                    <a:srgbClr val="6E747A">
                      <a:alpha val="43000"/>
                    </a:srgbClr>
                  </a:outerShdw>
                </a:effectLst>
              </a:rPr>
              <a:t>Average Resident Wages Per Hour</a:t>
            </a:r>
          </a:p>
          <a:p>
            <a:pPr algn="ctr"/>
            <a:endParaRPr lang="en-US" b="0" cap="none" spc="0" dirty="0">
              <a:ln w="0"/>
              <a:solidFill>
                <a:srgbClr val="FFFF00"/>
              </a:solidFill>
              <a:effectLst>
                <a:outerShdw blurRad="38100" dist="25400" dir="5400000" algn="ctr" rotWithShape="0">
                  <a:srgbClr val="6E747A">
                    <a:alpha val="43000"/>
                  </a:srgbClr>
                </a:outerShdw>
              </a:effectLst>
            </a:endParaRPr>
          </a:p>
          <a:p>
            <a:r>
              <a:rPr lang="en-US" sz="5400" dirty="0">
                <a:ln w="0"/>
                <a:solidFill>
                  <a:srgbClr val="FFFF00"/>
                </a:solidFill>
                <a:effectLst>
                  <a:outerShdw blurRad="38100" dist="25400" dir="5400000" algn="ctr" rotWithShape="0">
                    <a:srgbClr val="6E747A">
                      <a:alpha val="43000"/>
                    </a:srgbClr>
                  </a:outerShdw>
                </a:effectLst>
              </a:rPr>
              <a:t>78%</a:t>
            </a:r>
          </a:p>
          <a:p>
            <a:pPr algn="ctr"/>
            <a:r>
              <a:rPr lang="en-US" b="0" cap="none" spc="0" dirty="0">
                <a:ln w="0"/>
                <a:solidFill>
                  <a:srgbClr val="FFFF00"/>
                </a:solidFill>
                <a:effectLst>
                  <a:outerShdw blurRad="38100" dist="25400" dir="5400000" algn="ctr" rotWithShape="0">
                    <a:srgbClr val="6E747A">
                      <a:alpha val="43000"/>
                    </a:srgbClr>
                  </a:outerShdw>
                </a:effectLst>
              </a:rPr>
              <a:t>Of Residents Retain Living Wage Jobs After 1 Year</a:t>
            </a:r>
          </a:p>
        </p:txBody>
      </p:sp>
      <p:pic>
        <p:nvPicPr>
          <p:cNvPr id="37" name="Picture 36"/>
          <p:cNvPicPr>
            <a:picLocks noChangeAspect="1"/>
          </p:cNvPicPr>
          <p:nvPr/>
        </p:nvPicPr>
        <p:blipFill>
          <a:blip r:embed="rId2">
            <a:duotone>
              <a:schemeClr val="accent5">
                <a:shade val="45000"/>
                <a:satMod val="135000"/>
              </a:schemeClr>
              <a:prstClr val="white"/>
            </a:duotone>
          </a:blip>
          <a:stretch>
            <a:fillRect/>
          </a:stretch>
        </p:blipFill>
        <p:spPr>
          <a:xfrm flipH="1">
            <a:off x="9787259" y="81407"/>
            <a:ext cx="373944" cy="315488"/>
          </a:xfrm>
          <a:prstGeom prst="rect">
            <a:avLst/>
          </a:prstGeom>
        </p:spPr>
      </p:pic>
      <p:sp>
        <p:nvSpPr>
          <p:cNvPr id="38" name="TextBox 37"/>
          <p:cNvSpPr txBox="1"/>
          <p:nvPr/>
        </p:nvSpPr>
        <p:spPr>
          <a:xfrm>
            <a:off x="10161203" y="54485"/>
            <a:ext cx="1691062" cy="369332"/>
          </a:xfrm>
          <a:prstGeom prst="rect">
            <a:avLst/>
          </a:prstGeom>
          <a:noFill/>
        </p:spPr>
        <p:txBody>
          <a:bodyPr wrap="square" rtlCol="0">
            <a:spAutoFit/>
          </a:bodyPr>
          <a:lstStyle/>
          <a:p>
            <a:r>
              <a:rPr lang="en-US" dirty="0"/>
              <a:t>= 20 Residents</a:t>
            </a:r>
          </a:p>
        </p:txBody>
      </p:sp>
      <p:pic>
        <p:nvPicPr>
          <p:cNvPr id="39" name="Picture 38"/>
          <p:cNvPicPr>
            <a:picLocks noChangeAspect="1"/>
          </p:cNvPicPr>
          <p:nvPr/>
        </p:nvPicPr>
        <p:blipFill>
          <a:blip r:embed="rId2">
            <a:duotone>
              <a:schemeClr val="accent5">
                <a:shade val="45000"/>
                <a:satMod val="135000"/>
              </a:schemeClr>
              <a:prstClr val="white"/>
            </a:duotone>
          </a:blip>
          <a:stretch>
            <a:fillRect/>
          </a:stretch>
        </p:blipFill>
        <p:spPr>
          <a:xfrm flipH="1">
            <a:off x="4421215" y="4605692"/>
            <a:ext cx="393981" cy="697910"/>
          </a:xfrm>
          <a:prstGeom prst="rect">
            <a:avLst/>
          </a:prstGeom>
        </p:spPr>
      </p:pic>
      <p:pic>
        <p:nvPicPr>
          <p:cNvPr id="40" name="Picture 39"/>
          <p:cNvPicPr>
            <a:picLocks noChangeAspect="1"/>
          </p:cNvPicPr>
          <p:nvPr/>
        </p:nvPicPr>
        <p:blipFill>
          <a:blip r:embed="rId2">
            <a:duotone>
              <a:schemeClr val="accent5">
                <a:shade val="45000"/>
                <a:satMod val="135000"/>
              </a:schemeClr>
              <a:prstClr val="white"/>
            </a:duotone>
          </a:blip>
          <a:stretch>
            <a:fillRect/>
          </a:stretch>
        </p:blipFill>
        <p:spPr>
          <a:xfrm flipH="1">
            <a:off x="5973815" y="1800036"/>
            <a:ext cx="393981" cy="697910"/>
          </a:xfrm>
          <a:prstGeom prst="rect">
            <a:avLst/>
          </a:prstGeom>
        </p:spPr>
      </p:pic>
      <p:pic>
        <p:nvPicPr>
          <p:cNvPr id="41" name="Picture 40"/>
          <p:cNvPicPr>
            <a:picLocks noChangeAspect="1"/>
          </p:cNvPicPr>
          <p:nvPr/>
        </p:nvPicPr>
        <p:blipFill>
          <a:blip r:embed="rId2">
            <a:duotone>
              <a:schemeClr val="accent5">
                <a:shade val="45000"/>
                <a:satMod val="135000"/>
              </a:schemeClr>
              <a:prstClr val="white"/>
            </a:duotone>
          </a:blip>
          <a:stretch>
            <a:fillRect/>
          </a:stretch>
        </p:blipFill>
        <p:spPr>
          <a:xfrm flipH="1">
            <a:off x="8414783" y="4641690"/>
            <a:ext cx="393981" cy="697910"/>
          </a:xfrm>
          <a:prstGeom prst="rect">
            <a:avLst/>
          </a:prstGeom>
        </p:spPr>
      </p:pic>
      <p:pic>
        <p:nvPicPr>
          <p:cNvPr id="42" name="Picture 41"/>
          <p:cNvPicPr>
            <a:picLocks noChangeAspect="1"/>
          </p:cNvPicPr>
          <p:nvPr/>
        </p:nvPicPr>
        <p:blipFill>
          <a:blip r:embed="rId2">
            <a:duotone>
              <a:schemeClr val="accent2">
                <a:shade val="45000"/>
                <a:satMod val="135000"/>
              </a:schemeClr>
              <a:prstClr val="white"/>
            </a:duotone>
          </a:blip>
          <a:stretch>
            <a:fillRect/>
          </a:stretch>
        </p:blipFill>
        <p:spPr>
          <a:xfrm flipH="1">
            <a:off x="6517899" y="1800546"/>
            <a:ext cx="393981" cy="697910"/>
          </a:xfrm>
          <a:prstGeom prst="rect">
            <a:avLst/>
          </a:prstGeom>
        </p:spPr>
      </p:pic>
      <p:pic>
        <p:nvPicPr>
          <p:cNvPr id="2" name="Picture 1" descr="&lt;strong&gt;Certified Nursing Assistant&lt;/strong&gt; emblem"/>
          <p:cNvPicPr>
            <a:picLocks noChangeAspect="1"/>
          </p:cNvPicPr>
          <p:nvPr/>
        </p:nvPicPr>
        <p:blipFill>
          <a:blip r:embed="rId4">
            <a:duotone>
              <a:prstClr val="black"/>
              <a:schemeClr val="accent3">
                <a:tint val="45000"/>
                <a:satMod val="400000"/>
              </a:schemeClr>
            </a:duotone>
          </a:blip>
          <a:stretch>
            <a:fillRect/>
          </a:stretch>
        </p:blipFill>
        <p:spPr>
          <a:xfrm>
            <a:off x="4129180" y="5701809"/>
            <a:ext cx="642763" cy="642763"/>
          </a:xfrm>
          <a:prstGeom prst="rect">
            <a:avLst/>
          </a:prstGeom>
        </p:spPr>
      </p:pic>
      <p:pic>
        <p:nvPicPr>
          <p:cNvPr id="5" name="Picture 4" descr="LCB &lt;strong&gt;Construction&lt;/strong&gt; - &lt;strong&gt;Construction&lt;/strong&gt; Cardiff, South Wales &amp; South West"/>
          <p:cNvPicPr>
            <a:picLocks noChangeAspect="1"/>
          </p:cNvPicPr>
          <p:nvPr/>
        </p:nvPicPr>
        <p:blipFill>
          <a:blip r:embed="rId5">
            <a:duotone>
              <a:prstClr val="black"/>
              <a:schemeClr val="accent3">
                <a:tint val="45000"/>
                <a:satMod val="400000"/>
              </a:schemeClr>
            </a:duotone>
          </a:blip>
          <a:stretch>
            <a:fillRect/>
          </a:stretch>
        </p:blipFill>
        <p:spPr>
          <a:xfrm>
            <a:off x="5791336" y="5744256"/>
            <a:ext cx="1130259" cy="625250"/>
          </a:xfrm>
          <a:prstGeom prst="rect">
            <a:avLst/>
          </a:prstGeom>
        </p:spPr>
      </p:pic>
      <p:pic>
        <p:nvPicPr>
          <p:cNvPr id="6" name="Picture 5" descr="&lt;strong&gt;Culinary Arts&lt;/strong&gt; - Full Year - Seekonk High School"/>
          <p:cNvPicPr>
            <a:picLocks noChangeAspect="1"/>
          </p:cNvPicPr>
          <p:nvPr/>
        </p:nvPicPr>
        <p:blipFill>
          <a:blip r:embed="rId6">
            <a:duotone>
              <a:prstClr val="black"/>
              <a:schemeClr val="accent3">
                <a:tint val="45000"/>
                <a:satMod val="400000"/>
              </a:schemeClr>
            </a:duotone>
          </a:blip>
          <a:stretch>
            <a:fillRect/>
          </a:stretch>
        </p:blipFill>
        <p:spPr>
          <a:xfrm>
            <a:off x="8049198" y="5744255"/>
            <a:ext cx="848624" cy="603905"/>
          </a:xfrm>
          <a:prstGeom prst="rect">
            <a:avLst/>
          </a:prstGeom>
        </p:spPr>
      </p:pic>
      <p:pic>
        <p:nvPicPr>
          <p:cNvPr id="7" name="Picture 6" descr="&lt;strong&gt;Information Technology&lt;/strong&gt; Homework Help | IT AssignmentHelp"/>
          <p:cNvPicPr>
            <a:picLocks noChangeAspect="1"/>
          </p:cNvPicPr>
          <p:nvPr/>
        </p:nvPicPr>
        <p:blipFill>
          <a:blip r:embed="rId7">
            <a:duotone>
              <a:prstClr val="black"/>
              <a:schemeClr val="accent3">
                <a:tint val="45000"/>
                <a:satMod val="400000"/>
              </a:schemeClr>
            </a:duotone>
          </a:blip>
          <a:stretch>
            <a:fillRect/>
          </a:stretch>
        </p:blipFill>
        <p:spPr>
          <a:xfrm>
            <a:off x="10198850" y="5701809"/>
            <a:ext cx="684355" cy="394955"/>
          </a:xfrm>
          <a:prstGeom prst="rect">
            <a:avLst/>
          </a:prstGeom>
        </p:spPr>
      </p:pic>
    </p:spTree>
    <p:extLst>
      <p:ext uri="{BB962C8B-B14F-4D97-AF65-F5344CB8AC3E}">
        <p14:creationId xmlns:p14="http://schemas.microsoft.com/office/powerpoint/2010/main" val="240109793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755849751"/>
              </p:ext>
            </p:extLst>
          </p:nvPr>
        </p:nvGraphicFramePr>
        <p:xfrm>
          <a:off x="1656523" y="120581"/>
          <a:ext cx="10389704" cy="6599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869756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86788"/>
            <a:ext cx="8911687" cy="1280890"/>
          </a:xfrm>
        </p:spPr>
        <p:txBody>
          <a:bodyPr>
            <a:normAutofit fontScale="90000"/>
          </a:bodyPr>
          <a:lstStyle/>
          <a:p>
            <a:r>
              <a:rPr lang="en-US" b="1" dirty="0"/>
              <a:t>Westside NET </a:t>
            </a:r>
            <a:r>
              <a:rPr lang="en-US" dirty="0"/>
              <a:t/>
            </a:r>
            <a:br>
              <a:rPr lang="en-US" dirty="0"/>
            </a:br>
            <a:r>
              <a:rPr lang="en-US" b="1" dirty="0">
                <a:solidFill>
                  <a:schemeClr val="accent1"/>
                </a:solidFill>
              </a:rPr>
              <a:t>N</a:t>
            </a:r>
            <a:r>
              <a:rPr lang="en-US" b="1" dirty="0"/>
              <a:t>etworking, </a:t>
            </a:r>
            <a:r>
              <a:rPr lang="en-US" b="1" dirty="0">
                <a:solidFill>
                  <a:schemeClr val="accent1"/>
                </a:solidFill>
              </a:rPr>
              <a:t>E</a:t>
            </a:r>
            <a:r>
              <a:rPr lang="en-US" b="1" dirty="0"/>
              <a:t>mployment and </a:t>
            </a:r>
            <a:r>
              <a:rPr lang="en-US" b="1" dirty="0">
                <a:solidFill>
                  <a:schemeClr val="accent1"/>
                </a:solidFill>
              </a:rPr>
              <a:t>T</a:t>
            </a:r>
            <a:r>
              <a:rPr lang="en-US" b="1" dirty="0"/>
              <a:t>raining</a:t>
            </a:r>
            <a:r>
              <a:rPr lang="en-US" dirty="0"/>
              <a:t/>
            </a:r>
            <a:br>
              <a:rPr lang="en-US" dirty="0"/>
            </a:br>
            <a:endParaRPr lang="en-US" dirty="0"/>
          </a:p>
        </p:txBody>
      </p:sp>
      <p:sp>
        <p:nvSpPr>
          <p:cNvPr id="3" name="Content Placeholder 2"/>
          <p:cNvSpPr>
            <a:spLocks noGrp="1"/>
          </p:cNvSpPr>
          <p:nvPr>
            <p:ph idx="1"/>
          </p:nvPr>
        </p:nvSpPr>
        <p:spPr>
          <a:xfrm>
            <a:off x="2589212" y="1905000"/>
            <a:ext cx="8915400" cy="4827104"/>
          </a:xfrm>
        </p:spPr>
        <p:txBody>
          <a:bodyPr>
            <a:normAutofit fontScale="77500" lnSpcReduction="20000"/>
          </a:bodyPr>
          <a:lstStyle/>
          <a:p>
            <a:pPr marL="0" indent="0">
              <a:buNone/>
            </a:pPr>
            <a:r>
              <a:rPr lang="en-US" sz="2900" b="1" dirty="0"/>
              <a:t>Core program areas include: </a:t>
            </a:r>
          </a:p>
          <a:p>
            <a:pPr lvl="0"/>
            <a:r>
              <a:rPr lang="en-US" sz="2600" b="1" dirty="0"/>
              <a:t>Personal Development</a:t>
            </a:r>
            <a:r>
              <a:rPr lang="en-US" sz="2600" dirty="0"/>
              <a:t> focused on motivation to complete a potentially long job search, goal setting, and completion of both an individual and employment development plan. </a:t>
            </a:r>
          </a:p>
          <a:p>
            <a:pPr lvl="0"/>
            <a:r>
              <a:rPr lang="en-US" sz="2600" b="1" dirty="0"/>
              <a:t>Soft Skills</a:t>
            </a:r>
            <a:r>
              <a:rPr lang="en-US" sz="2600" dirty="0"/>
              <a:t> training which include communications, conflict resolution, teamwork time management, customer service and professionalism skill development.</a:t>
            </a:r>
          </a:p>
          <a:p>
            <a:pPr lvl="0"/>
            <a:r>
              <a:rPr lang="en-US" sz="2600" b="1" dirty="0"/>
              <a:t>Job Readiness</a:t>
            </a:r>
            <a:r>
              <a:rPr lang="en-US" sz="2600" dirty="0"/>
              <a:t> training which includes effective resume development, online and offline job search training, contacting employers, and interviewing. </a:t>
            </a:r>
          </a:p>
          <a:p>
            <a:pPr lvl="0"/>
            <a:r>
              <a:rPr lang="en-US" sz="2600" b="1" dirty="0"/>
              <a:t>Digital Literacy</a:t>
            </a:r>
            <a:r>
              <a:rPr lang="en-US" sz="2600" dirty="0"/>
              <a:t> which includes the development of basic computer skills, including use of email, online job boards, computer search functions, file management and business related word processing. </a:t>
            </a:r>
          </a:p>
          <a:p>
            <a:r>
              <a:rPr lang="en-US" sz="2600" b="1" dirty="0"/>
              <a:t>Job Placement and Follow-up Services</a:t>
            </a:r>
            <a:r>
              <a:rPr lang="en-US" sz="2600" dirty="0"/>
              <a:t> using community contacts, partnerships, and knowledge of specific job openings, participants will be supported with job placement assistance.</a:t>
            </a:r>
          </a:p>
        </p:txBody>
      </p:sp>
    </p:spTree>
    <p:extLst>
      <p:ext uri="{BB962C8B-B14F-4D97-AF65-F5344CB8AC3E}">
        <p14:creationId xmlns:p14="http://schemas.microsoft.com/office/powerpoint/2010/main" val="288903531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035" y="304800"/>
            <a:ext cx="10323443" cy="1139687"/>
          </a:xfrm>
        </p:spPr>
        <p:txBody>
          <a:bodyPr>
            <a:normAutofit/>
          </a:bodyPr>
          <a:lstStyle/>
          <a:p>
            <a:r>
              <a:rPr lang="en-US" b="1" dirty="0">
                <a:solidFill>
                  <a:schemeClr val="accent1"/>
                </a:solidFill>
              </a:rPr>
              <a:t>Westside BRIDGE</a:t>
            </a:r>
            <a:r>
              <a:rPr lang="en-US" b="1" dirty="0"/>
              <a:t>   </a:t>
            </a:r>
            <a:r>
              <a:rPr lang="en-US" dirty="0"/>
              <a:t/>
            </a:r>
            <a:br>
              <a:rPr lang="en-US" dirty="0"/>
            </a:br>
            <a:r>
              <a:rPr lang="en-US" sz="2400" b="1" dirty="0">
                <a:solidFill>
                  <a:schemeClr val="accent1"/>
                </a:solidFill>
              </a:rPr>
              <a:t>B</a:t>
            </a:r>
            <a:r>
              <a:rPr lang="en-US" sz="2400" b="1" dirty="0"/>
              <a:t>ringing </a:t>
            </a:r>
            <a:r>
              <a:rPr lang="en-US" sz="2400" b="1" dirty="0">
                <a:solidFill>
                  <a:schemeClr val="accent1"/>
                </a:solidFill>
              </a:rPr>
              <a:t>R</a:t>
            </a:r>
            <a:r>
              <a:rPr lang="en-US" sz="2400" b="1" dirty="0"/>
              <a:t>e-entering </a:t>
            </a:r>
            <a:r>
              <a:rPr lang="en-US" sz="2400" b="1" dirty="0">
                <a:solidFill>
                  <a:schemeClr val="accent1"/>
                </a:solidFill>
              </a:rPr>
              <a:t>I</a:t>
            </a:r>
            <a:r>
              <a:rPr lang="en-US" sz="2400" b="1" dirty="0"/>
              <a:t>ndividuals </a:t>
            </a:r>
            <a:r>
              <a:rPr lang="en-US" sz="2400" b="1" dirty="0">
                <a:solidFill>
                  <a:schemeClr val="accent1"/>
                </a:solidFill>
              </a:rPr>
              <a:t>D</a:t>
            </a:r>
            <a:r>
              <a:rPr lang="en-US" sz="2400" b="1" dirty="0"/>
              <a:t>irectly to </a:t>
            </a:r>
            <a:r>
              <a:rPr lang="en-US" sz="2400" b="1" dirty="0">
                <a:solidFill>
                  <a:schemeClr val="accent1"/>
                </a:solidFill>
              </a:rPr>
              <a:t>G</a:t>
            </a:r>
            <a:r>
              <a:rPr lang="en-US" sz="2400" b="1" dirty="0"/>
              <a:t>reat </a:t>
            </a:r>
            <a:r>
              <a:rPr lang="en-US" sz="2400" b="1" dirty="0">
                <a:solidFill>
                  <a:schemeClr val="accent1"/>
                </a:solidFill>
              </a:rPr>
              <a:t>E</a:t>
            </a:r>
            <a:r>
              <a:rPr lang="en-US" sz="2400" b="1" dirty="0"/>
              <a:t>mployment</a:t>
            </a:r>
            <a:endParaRPr lang="en-US" sz="2400" dirty="0"/>
          </a:p>
        </p:txBody>
      </p:sp>
      <p:sp>
        <p:nvSpPr>
          <p:cNvPr id="3" name="Content Placeholder 2"/>
          <p:cNvSpPr>
            <a:spLocks noGrp="1"/>
          </p:cNvSpPr>
          <p:nvPr>
            <p:ph idx="1"/>
          </p:nvPr>
        </p:nvSpPr>
        <p:spPr>
          <a:xfrm>
            <a:off x="1934817" y="1669774"/>
            <a:ext cx="9569795" cy="4850296"/>
          </a:xfrm>
        </p:spPr>
        <p:txBody>
          <a:bodyPr>
            <a:normAutofit/>
          </a:bodyPr>
          <a:lstStyle/>
          <a:p>
            <a:pPr marL="0" indent="0">
              <a:buNone/>
            </a:pPr>
            <a:r>
              <a:rPr lang="en-US" dirty="0"/>
              <a:t>With no jobs, no money, no foreseeable avenues of gaining sustainable employment and no hope, many former offenders often find themselves in the same situations that initially landed them in prison.</a:t>
            </a:r>
            <a:r>
              <a:rPr lang="en-US" b="1" dirty="0"/>
              <a:t> Westside BRIDGE</a:t>
            </a:r>
            <a:r>
              <a:rPr lang="en-US" dirty="0"/>
              <a:t> offers solutions to this pressing problem providing the following services:</a:t>
            </a:r>
          </a:p>
          <a:p>
            <a:pPr marL="0" indent="0">
              <a:buNone/>
            </a:pPr>
            <a:r>
              <a:rPr lang="en-US" dirty="0"/>
              <a:t> </a:t>
            </a:r>
          </a:p>
          <a:p>
            <a:pPr lvl="0"/>
            <a:r>
              <a:rPr lang="en-US" b="1" dirty="0"/>
              <a:t>Workshops</a:t>
            </a:r>
            <a:r>
              <a:rPr lang="en-US" dirty="0"/>
              <a:t> to change attitudes of returning citizens toward their likelihood of finding employment, their ability to be self-employed entrepreneurs, to increase job readiness knowledge and skills and other necessary wrap around services;</a:t>
            </a:r>
          </a:p>
          <a:p>
            <a:pPr lvl="0"/>
            <a:r>
              <a:rPr lang="en-US" b="1" dirty="0"/>
              <a:t>Literacy interventions</a:t>
            </a:r>
            <a:r>
              <a:rPr lang="en-US" dirty="0"/>
              <a:t> to include: basic skills development, GED attainment, college readiness, digital  and credential attainment;</a:t>
            </a:r>
          </a:p>
          <a:p>
            <a:pPr lvl="0"/>
            <a:r>
              <a:rPr lang="en-US" b="1" dirty="0"/>
              <a:t>Increase knowledge</a:t>
            </a:r>
            <a:r>
              <a:rPr lang="en-US" dirty="0"/>
              <a:t> of services available to returning citizens and individuals with criminal backgrounds; and</a:t>
            </a:r>
          </a:p>
          <a:p>
            <a:r>
              <a:rPr lang="en-US" b="1" dirty="0"/>
              <a:t>Access to knowledgeable second chance employers through career fairs and direct hire events.</a:t>
            </a:r>
            <a:endParaRPr lang="en-US" dirty="0"/>
          </a:p>
        </p:txBody>
      </p:sp>
    </p:spTree>
    <p:extLst>
      <p:ext uri="{BB962C8B-B14F-4D97-AF65-F5344CB8AC3E}">
        <p14:creationId xmlns:p14="http://schemas.microsoft.com/office/powerpoint/2010/main" val="2151424735"/>
      </p:ext>
    </p:extLst>
  </p:cSld>
  <p:clrMapOvr>
    <a:masterClrMapping/>
  </p:clrMapOvr>
  <p:transition spd="slow">
    <p:wipe/>
  </p:transition>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211</TotalTime>
  <Words>357</Words>
  <Application>Microsoft Macintosh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Gloucester MT Extra Condensed</vt:lpstr>
      <vt:lpstr>Times New Roman</vt:lpstr>
      <vt:lpstr>Wingdings</vt:lpstr>
      <vt:lpstr>Wingdings 3</vt:lpstr>
      <vt:lpstr>Wisp</vt:lpstr>
      <vt:lpstr>PowerPoint Presentation</vt:lpstr>
      <vt:lpstr>PowerPoint Presentation</vt:lpstr>
      <vt:lpstr>Project Wraparound 2010</vt:lpstr>
      <vt:lpstr>Activity Report—October 2010 to June 2014</vt:lpstr>
      <vt:lpstr>PowerPoint Presentation</vt:lpstr>
      <vt:lpstr>Residents Trained by Program</vt:lpstr>
      <vt:lpstr>PowerPoint Presentation</vt:lpstr>
      <vt:lpstr>Westside NET  Networking, Employment and Training </vt:lpstr>
      <vt:lpstr>Westside BRIDGE    Bringing Re-entering Individuals Directly to Great Employment</vt:lpstr>
      <vt:lpstr>PowerPoint Presentation</vt:lpstr>
      <vt:lpstr>Westside Neighborhoods Beautification Project</vt:lpstr>
      <vt:lpstr>Future Plans: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Latarshia Simpson</dc:creator>
  <cp:lastModifiedBy>Microsoft Office User</cp:lastModifiedBy>
  <cp:revision>17</cp:revision>
  <dcterms:created xsi:type="dcterms:W3CDTF">2017-04-18T18:25:53Z</dcterms:created>
  <dcterms:modified xsi:type="dcterms:W3CDTF">2017-04-19T17:53:12Z</dcterms:modified>
</cp:coreProperties>
</file>