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56" r:id="rId2"/>
    <p:sldId id="257" r:id="rId3"/>
  </p:sldIdLst>
  <p:sldSz cx="7772400" cy="10058400"/>
  <p:notesSz cx="7010400" cy="9296400"/>
  <p:embeddedFontLst>
    <p:embeddedFont>
      <p:font typeface="Glacial Indifference" panose="00000800000000000000" charset="0"/>
      <p:regular r:id="rId4"/>
      <p:bold r:id="rId5"/>
      <p:italic r:id="rId6"/>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guide id="3" orient="horz" pos="60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84" d="100"/>
          <a:sy n="84" d="100"/>
        </p:scale>
        <p:origin x="2490" y="-6"/>
      </p:cViewPr>
      <p:guideLst>
        <p:guide orient="horz" pos="3168"/>
        <p:guide pos="2448"/>
        <p:guide orient="horz" pos="604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0"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a:prstGeom prst="rect">
            <a:avLst/>
          </a:prstGeo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a:prstGeom prst="rect">
            <a:avLst/>
          </a:prstGeo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8BDF0C-467F-4BF9-9214-52FA6960068A}"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289914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BDF0C-467F-4BF9-9214-52FA6960068A}"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360303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BDF0C-467F-4BF9-9214-52FA6960068A}"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165996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8BDF0C-467F-4BF9-9214-52FA6960068A}"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126713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C8BDF0C-467F-4BF9-9214-52FA6960068A}" type="datetimeFigureOut">
              <a:rPr lang="en-US" smtClean="0"/>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2465972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8BDF0C-467F-4BF9-9214-52FA6960068A}"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299265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8BDF0C-467F-4BF9-9214-52FA6960068A}" type="datetimeFigureOut">
              <a:rPr lang="en-US" smtClean="0"/>
              <a:t>10/9/2018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190036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8BDF0C-467F-4BF9-9214-52FA6960068A}" type="datetimeFigureOut">
              <a:rPr lang="en-US" smtClean="0"/>
              <a:t>10/9/2018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26775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BDF0C-467F-4BF9-9214-52FA6960068A}" type="datetimeFigureOut">
              <a:rPr lang="en-US" smtClean="0"/>
              <a:t>10/9/2018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311907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C8BDF0C-467F-4BF9-9214-52FA6960068A}"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136613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9C8BDF0C-467F-4BF9-9214-52FA6960068A}" type="datetimeFigureOut">
              <a:rPr lang="en-US" smtClean="0"/>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5E75EF-B598-472D-87A2-CF964F2D8E9C}" type="slidenum">
              <a:rPr lang="en-US" smtClean="0"/>
              <a:t>‹#›</a:t>
            </a:fld>
            <a:endParaRPr lang="en-US"/>
          </a:p>
        </p:txBody>
      </p:sp>
    </p:spTree>
    <p:extLst>
      <p:ext uri="{BB962C8B-B14F-4D97-AF65-F5344CB8AC3E}">
        <p14:creationId xmlns:p14="http://schemas.microsoft.com/office/powerpoint/2010/main" val="13170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C8BDF0C-467F-4BF9-9214-52FA6960068A}" type="datetimeFigureOut">
              <a:rPr lang="en-US" smtClean="0"/>
              <a:t>10/9/2018</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5C5E75EF-B598-472D-87A2-CF964F2D8E9C}" type="slidenum">
              <a:rPr lang="en-US" smtClean="0"/>
              <a:t>‹#›</a:t>
            </a:fld>
            <a:endParaRPr lang="en-US"/>
          </a:p>
        </p:txBody>
      </p:sp>
    </p:spTree>
    <p:extLst>
      <p:ext uri="{BB962C8B-B14F-4D97-AF65-F5344CB8AC3E}">
        <p14:creationId xmlns:p14="http://schemas.microsoft.com/office/powerpoint/2010/main" val="735093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 userDrawn="1">
          <p15:clr>
            <a:srgbClr val="F26B43"/>
          </p15:clr>
        </p15:guide>
        <p15:guide id="2" orient="horz" pos="288" userDrawn="1">
          <p15:clr>
            <a:srgbClr val="F26B43"/>
          </p15:clr>
        </p15:guide>
        <p15:guide id="3" pos="460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519198"/>
            <a:ext cx="3835400" cy="369332"/>
          </a:xfrm>
          <a:prstGeom prst="rect">
            <a:avLst/>
          </a:prstGeom>
          <a:noFill/>
        </p:spPr>
        <p:txBody>
          <a:bodyPr wrap="square" rtlCol="0">
            <a:spAutoFit/>
          </a:bodyPr>
          <a:lstStyle/>
          <a:p>
            <a:pPr>
              <a:spcAft>
                <a:spcPts val="600"/>
              </a:spcAft>
            </a:pPr>
            <a:r>
              <a:rPr lang="en-US" sz="1800" u="sng" dirty="0">
                <a:uFill>
                  <a:solidFill>
                    <a:srgbClr val="62C0C0"/>
                  </a:solidFill>
                </a:uFill>
                <a:latin typeface="Glacial Indifference" pitchFamily="50" charset="0"/>
              </a:rPr>
              <a:t>Personal Information</a:t>
            </a:r>
            <a:endParaRPr lang="en-US" sz="1050" b="1" u="sng" dirty="0">
              <a:latin typeface="Glacial Indifference" pitchFamily="50" charset="0"/>
            </a:endParaRPr>
          </a:p>
        </p:txBody>
      </p:sp>
      <p:sp>
        <p:nvSpPr>
          <p:cNvPr id="5" name="TextBox 4"/>
          <p:cNvSpPr txBox="1"/>
          <p:nvPr/>
        </p:nvSpPr>
        <p:spPr>
          <a:xfrm>
            <a:off x="457200" y="4177500"/>
            <a:ext cx="3835400" cy="369332"/>
          </a:xfrm>
          <a:prstGeom prst="rect">
            <a:avLst/>
          </a:prstGeom>
          <a:noFill/>
        </p:spPr>
        <p:txBody>
          <a:bodyPr wrap="square" rtlCol="0">
            <a:spAutoFit/>
          </a:bodyPr>
          <a:lstStyle/>
          <a:p>
            <a:pPr>
              <a:spcAft>
                <a:spcPts val="600"/>
              </a:spcAft>
            </a:pPr>
            <a:r>
              <a:rPr lang="en-US" sz="1800" u="sng" dirty="0">
                <a:uFill>
                  <a:solidFill>
                    <a:srgbClr val="62C0C0"/>
                  </a:solidFill>
                </a:uFill>
                <a:latin typeface="Glacial Indifference" pitchFamily="50" charset="0"/>
              </a:rPr>
              <a:t>Property Information</a:t>
            </a:r>
            <a:endParaRPr lang="en-US" sz="1050" b="1" u="sng" dirty="0">
              <a:latin typeface="Glacial Indifference" pitchFamily="50" charset="0"/>
            </a:endParaRPr>
          </a:p>
        </p:txBody>
      </p:sp>
      <p:sp>
        <p:nvSpPr>
          <p:cNvPr id="6" name="TextBox 5"/>
          <p:cNvSpPr txBox="1"/>
          <p:nvPr/>
        </p:nvSpPr>
        <p:spPr>
          <a:xfrm>
            <a:off x="457200" y="5575406"/>
            <a:ext cx="3835400" cy="369332"/>
          </a:xfrm>
          <a:prstGeom prst="rect">
            <a:avLst/>
          </a:prstGeom>
          <a:noFill/>
        </p:spPr>
        <p:txBody>
          <a:bodyPr wrap="square" rtlCol="0">
            <a:spAutoFit/>
          </a:bodyPr>
          <a:lstStyle/>
          <a:p>
            <a:pPr>
              <a:spcAft>
                <a:spcPts val="600"/>
              </a:spcAft>
            </a:pPr>
            <a:r>
              <a:rPr lang="en-US" sz="1800" u="sng" dirty="0">
                <a:uFill>
                  <a:solidFill>
                    <a:srgbClr val="62C0C0"/>
                  </a:solidFill>
                </a:uFill>
                <a:latin typeface="Glacial Indifference" pitchFamily="50" charset="0"/>
              </a:rPr>
              <a:t>Eligibility Criteria</a:t>
            </a:r>
            <a:endParaRPr lang="en-US" sz="1050" b="1" u="sng" dirty="0">
              <a:latin typeface="Glacial Indifference" pitchFamily="50" charset="0"/>
            </a:endParaRPr>
          </a:p>
        </p:txBody>
      </p:sp>
      <p:sp>
        <p:nvSpPr>
          <p:cNvPr id="7" name="TextBox 6"/>
          <p:cNvSpPr txBox="1"/>
          <p:nvPr/>
        </p:nvSpPr>
        <p:spPr>
          <a:xfrm>
            <a:off x="457198" y="7123979"/>
            <a:ext cx="3835402" cy="369332"/>
          </a:xfrm>
          <a:prstGeom prst="rect">
            <a:avLst/>
          </a:prstGeom>
          <a:noFill/>
        </p:spPr>
        <p:txBody>
          <a:bodyPr wrap="square" rtlCol="0">
            <a:spAutoFit/>
          </a:bodyPr>
          <a:lstStyle/>
          <a:p>
            <a:pPr>
              <a:spcAft>
                <a:spcPts val="600"/>
              </a:spcAft>
            </a:pPr>
            <a:r>
              <a:rPr lang="en-US" sz="1800" u="sng" dirty="0">
                <a:uFill>
                  <a:solidFill>
                    <a:srgbClr val="62C0C0"/>
                  </a:solidFill>
                </a:uFill>
                <a:latin typeface="Glacial Indifference" pitchFamily="50" charset="0"/>
              </a:rPr>
              <a:t>Submittal Instructions</a:t>
            </a:r>
            <a:endParaRPr lang="en-US" sz="1050" b="1" dirty="0">
              <a:latin typeface="Glacial Indifference" pitchFamily="50" charset="0"/>
            </a:endParaRPr>
          </a:p>
        </p:txBody>
      </p:sp>
      <p:sp>
        <p:nvSpPr>
          <p:cNvPr id="8" name="TextBox 7"/>
          <p:cNvSpPr txBox="1"/>
          <p:nvPr/>
        </p:nvSpPr>
        <p:spPr>
          <a:xfrm>
            <a:off x="457200" y="1901230"/>
            <a:ext cx="6858000" cy="2308324"/>
          </a:xfrm>
          <a:prstGeom prst="rect">
            <a:avLst/>
          </a:prstGeom>
          <a:noFill/>
        </p:spPr>
        <p:txBody>
          <a:bodyPr wrap="square" rtlCol="0">
            <a:spAutoFit/>
          </a:bodyPr>
          <a:lstStyle/>
          <a:p>
            <a:pPr>
              <a:tabLst>
                <a:tab pos="3086100" algn="l"/>
                <a:tab pos="3314700" algn="l"/>
                <a:tab pos="6629400" algn="l"/>
              </a:tabLst>
            </a:pPr>
            <a:r>
              <a:rPr lang="en-US" sz="1200" dirty="0"/>
              <a:t>Name of Applicant:</a:t>
            </a:r>
            <a:r>
              <a:rPr lang="en-US" sz="1200" u="sng" dirty="0"/>
              <a:t>	</a:t>
            </a:r>
            <a:r>
              <a:rPr lang="en-US" sz="1200" dirty="0"/>
              <a:t>	Phone Number:</a:t>
            </a:r>
            <a:r>
              <a:rPr lang="en-US" sz="1200" u="sng" dirty="0"/>
              <a:t>	</a:t>
            </a:r>
          </a:p>
          <a:p>
            <a:pPr>
              <a:tabLst>
                <a:tab pos="3086100" algn="l"/>
                <a:tab pos="3314700" algn="l"/>
                <a:tab pos="6629400" algn="l"/>
              </a:tabLst>
            </a:pPr>
            <a:endParaRPr lang="en-US" sz="1200" u="sng" dirty="0"/>
          </a:p>
          <a:p>
            <a:pPr>
              <a:tabLst>
                <a:tab pos="3086100" algn="l"/>
                <a:tab pos="3314700" algn="l"/>
                <a:tab pos="6629400" algn="l"/>
              </a:tabLst>
            </a:pPr>
            <a:r>
              <a:rPr lang="en-US" sz="1200" dirty="0"/>
              <a:t>Name of Property Owner(s):</a:t>
            </a:r>
            <a:r>
              <a:rPr lang="en-US" sz="1200" u="sng" dirty="0"/>
              <a:t>	</a:t>
            </a:r>
            <a:r>
              <a:rPr lang="en-US" sz="1200" dirty="0"/>
              <a:t>	Phone Number:</a:t>
            </a:r>
            <a:r>
              <a:rPr lang="en-US" sz="1200" u="sng" dirty="0"/>
              <a:t>	</a:t>
            </a:r>
          </a:p>
          <a:p>
            <a:pPr>
              <a:tabLst>
                <a:tab pos="3086100" algn="l"/>
                <a:tab pos="3314700" algn="l"/>
                <a:tab pos="6629400" algn="l"/>
              </a:tabLst>
            </a:pPr>
            <a:endParaRPr lang="en-US" sz="1200" u="sng" dirty="0"/>
          </a:p>
          <a:p>
            <a:pPr>
              <a:tabLst>
                <a:tab pos="3086100" algn="l"/>
                <a:tab pos="3314700" algn="l"/>
                <a:tab pos="6629400" algn="l"/>
              </a:tabLst>
            </a:pPr>
            <a:r>
              <a:rPr lang="en-US" sz="1200" dirty="0"/>
              <a:t>What is your date of birth (M/D/Y)?</a:t>
            </a:r>
            <a:r>
              <a:rPr lang="en-US" sz="1200" u="sng" dirty="0"/>
              <a:t>     /    /	</a:t>
            </a:r>
            <a:r>
              <a:rPr lang="en-US" sz="1200" dirty="0"/>
              <a:t>	Email Address:</a:t>
            </a:r>
            <a:r>
              <a:rPr lang="en-US" sz="1200" u="sng" dirty="0"/>
              <a:t>	</a:t>
            </a:r>
          </a:p>
          <a:p>
            <a:pPr>
              <a:tabLst>
                <a:tab pos="3086100" algn="l"/>
                <a:tab pos="3314700" algn="l"/>
                <a:tab pos="6629400" algn="l"/>
              </a:tabLst>
            </a:pPr>
            <a:endParaRPr lang="en-US" sz="1200" u="sng" dirty="0"/>
          </a:p>
          <a:p>
            <a:pPr>
              <a:tabLst>
                <a:tab pos="3086100" algn="l"/>
                <a:tab pos="3314700" algn="l"/>
                <a:tab pos="6629400" algn="l"/>
              </a:tabLst>
            </a:pPr>
            <a:r>
              <a:rPr lang="en-US" sz="1200" dirty="0"/>
              <a:t>What was your total household’s income in the previous year?</a:t>
            </a:r>
            <a:r>
              <a:rPr lang="en-US" sz="1200" u="sng" dirty="0"/>
              <a:t>	</a:t>
            </a:r>
          </a:p>
          <a:p>
            <a:pPr>
              <a:tabLst>
                <a:tab pos="3086100" algn="l"/>
                <a:tab pos="3314700" algn="l"/>
                <a:tab pos="6629400" algn="l"/>
              </a:tabLst>
            </a:pPr>
            <a:endParaRPr lang="en-US" sz="1200" dirty="0"/>
          </a:p>
          <a:p>
            <a:pPr>
              <a:tabLst>
                <a:tab pos="3086100" algn="l"/>
                <a:tab pos="3314700" algn="l"/>
                <a:tab pos="6629400" algn="l"/>
              </a:tabLst>
            </a:pPr>
            <a:r>
              <a:rPr lang="en-US" sz="1200" dirty="0"/>
              <a:t>How long have you lived in the home?</a:t>
            </a:r>
            <a:r>
              <a:rPr lang="en-US" sz="1200" u="sng" dirty="0"/>
              <a:t>	</a:t>
            </a:r>
            <a:r>
              <a:rPr lang="en-US" sz="1200" dirty="0"/>
              <a:t>	How many people live in the home?</a:t>
            </a:r>
            <a:r>
              <a:rPr lang="en-US" sz="1200" u="sng" dirty="0"/>
              <a:t>	</a:t>
            </a:r>
          </a:p>
          <a:p>
            <a:pPr>
              <a:tabLst>
                <a:tab pos="3086100" algn="l"/>
                <a:tab pos="3314700" algn="l"/>
                <a:tab pos="6629400" algn="l"/>
              </a:tabLst>
            </a:pPr>
            <a:endParaRPr lang="en-US" sz="1200" u="sng" dirty="0"/>
          </a:p>
          <a:p>
            <a:pPr>
              <a:tabLst>
                <a:tab pos="3086100" algn="l"/>
                <a:tab pos="3314700" algn="l"/>
                <a:tab pos="6629400" algn="l"/>
              </a:tabLst>
            </a:pPr>
            <a:r>
              <a:rPr lang="en-US" sz="1200" dirty="0"/>
              <a:t>How did you hear about this program?</a:t>
            </a:r>
            <a:r>
              <a:rPr lang="en-US" sz="1200" u="sng" dirty="0"/>
              <a:t>			</a:t>
            </a:r>
            <a:endParaRPr lang="en-US" sz="1200" dirty="0"/>
          </a:p>
          <a:p>
            <a:pPr>
              <a:tabLst>
                <a:tab pos="3086100" algn="l"/>
                <a:tab pos="3314700" algn="l"/>
                <a:tab pos="6629400" algn="l"/>
              </a:tabLst>
            </a:pPr>
            <a:endParaRPr lang="en-US" sz="1200" u="sng" dirty="0"/>
          </a:p>
        </p:txBody>
      </p:sp>
      <p:sp>
        <p:nvSpPr>
          <p:cNvPr id="9" name="TextBox 8"/>
          <p:cNvSpPr txBox="1"/>
          <p:nvPr/>
        </p:nvSpPr>
        <p:spPr>
          <a:xfrm>
            <a:off x="457199" y="4508732"/>
            <a:ext cx="6956401" cy="830997"/>
          </a:xfrm>
          <a:prstGeom prst="rect">
            <a:avLst/>
          </a:prstGeom>
          <a:noFill/>
        </p:spPr>
        <p:txBody>
          <a:bodyPr wrap="square" rtlCol="0">
            <a:spAutoFit/>
          </a:bodyPr>
          <a:lstStyle/>
          <a:p>
            <a:pPr>
              <a:tabLst>
                <a:tab pos="4800600" algn="l"/>
                <a:tab pos="5143500" algn="l"/>
                <a:tab pos="6629400" algn="l"/>
              </a:tabLst>
            </a:pPr>
            <a:r>
              <a:rPr lang="en-US" sz="1200" dirty="0"/>
              <a:t>Street Address:</a:t>
            </a:r>
            <a:r>
              <a:rPr lang="en-US" sz="1200" u="sng" dirty="0"/>
              <a:t>	</a:t>
            </a:r>
            <a:r>
              <a:rPr lang="en-US" sz="1200" dirty="0"/>
              <a:t>	Zip:</a:t>
            </a:r>
            <a:r>
              <a:rPr lang="en-US" sz="1200" u="sng" dirty="0"/>
              <a:t>	</a:t>
            </a:r>
          </a:p>
          <a:p>
            <a:pPr>
              <a:tabLst>
                <a:tab pos="4800600" algn="l"/>
                <a:tab pos="5143500" algn="l"/>
                <a:tab pos="6629400" algn="l"/>
              </a:tabLst>
            </a:pPr>
            <a:endParaRPr lang="en-US" sz="1200" u="sng" dirty="0"/>
          </a:p>
          <a:p>
            <a:pPr>
              <a:tabLst>
                <a:tab pos="2971800" algn="l"/>
                <a:tab pos="3429000" algn="l"/>
                <a:tab pos="4800600" algn="l"/>
                <a:tab pos="5143500" algn="l"/>
                <a:tab pos="6629400" algn="l"/>
              </a:tabLst>
            </a:pPr>
            <a:r>
              <a:rPr lang="en-US" sz="1200" dirty="0"/>
              <a:t>Are your property taxes paid through your mortgage payment? (Please circle: Yes / No / I don’t know)</a:t>
            </a:r>
          </a:p>
          <a:p>
            <a:pPr>
              <a:tabLst>
                <a:tab pos="2971800" algn="l"/>
                <a:tab pos="3429000" algn="l"/>
                <a:tab pos="4800600" algn="l"/>
                <a:tab pos="5143500" algn="l"/>
                <a:tab pos="6629400" algn="l"/>
              </a:tabLst>
            </a:pPr>
            <a:endParaRPr lang="en-US" sz="1200" dirty="0"/>
          </a:p>
        </p:txBody>
      </p:sp>
      <p:sp>
        <p:nvSpPr>
          <p:cNvPr id="14" name="TextBox 13"/>
          <p:cNvSpPr txBox="1"/>
          <p:nvPr/>
        </p:nvSpPr>
        <p:spPr>
          <a:xfrm>
            <a:off x="457198" y="6118860"/>
            <a:ext cx="7061201" cy="830997"/>
          </a:xfrm>
          <a:prstGeom prst="rect">
            <a:avLst/>
          </a:prstGeom>
          <a:noFill/>
        </p:spPr>
        <p:txBody>
          <a:bodyPr wrap="square" rtlCol="0">
            <a:spAutoFit/>
          </a:bodyPr>
          <a:lstStyle/>
          <a:p>
            <a:pPr>
              <a:tabLst>
                <a:tab pos="228600" algn="l"/>
                <a:tab pos="520700" algn="l"/>
                <a:tab pos="6629400" algn="l"/>
              </a:tabLst>
            </a:pPr>
            <a:r>
              <a:rPr lang="en-US" sz="1200" b="1" dirty="0">
                <a:sym typeface="Wingdings" panose="05000000000000000000" pitchFamily="2" charset="2"/>
              </a:rPr>
              <a:t>	 	</a:t>
            </a:r>
            <a:r>
              <a:rPr lang="en-US" sz="1050" dirty="0">
                <a:sym typeface="Wingdings" panose="05000000000000000000" pitchFamily="2" charset="2"/>
              </a:rPr>
              <a:t>I live in English Avenue, Vine City, Atlanta University Center, Ashview Heights, Booker T. Washington, or Just Us.</a:t>
            </a:r>
          </a:p>
          <a:p>
            <a:pPr>
              <a:tabLst>
                <a:tab pos="228600" algn="l"/>
                <a:tab pos="520700" algn="l"/>
                <a:tab pos="6629400" algn="l"/>
              </a:tabLst>
            </a:pPr>
            <a:r>
              <a:rPr lang="en-US" sz="1200" b="1" dirty="0">
                <a:sym typeface="Wingdings" panose="05000000000000000000" pitchFamily="2" charset="2"/>
              </a:rPr>
              <a:t> 	 	</a:t>
            </a:r>
            <a:r>
              <a:rPr lang="en-US" sz="1050" dirty="0">
                <a:sym typeface="Wingdings" panose="05000000000000000000" pitchFamily="2" charset="2"/>
              </a:rPr>
              <a:t>I can prove that I own my home.</a:t>
            </a:r>
          </a:p>
          <a:p>
            <a:pPr>
              <a:tabLst>
                <a:tab pos="228600" algn="l"/>
                <a:tab pos="520700" algn="l"/>
                <a:tab pos="6629400" algn="l"/>
              </a:tabLst>
            </a:pPr>
            <a:r>
              <a:rPr lang="en-US" sz="1200" b="1" dirty="0">
                <a:sym typeface="Wingdings" panose="05000000000000000000" pitchFamily="2" charset="2"/>
              </a:rPr>
              <a:t>	 	</a:t>
            </a:r>
            <a:r>
              <a:rPr lang="en-US" sz="1050" dirty="0">
                <a:sym typeface="Wingdings" panose="05000000000000000000" pitchFamily="2" charset="2"/>
              </a:rPr>
              <a:t>I was living in this home prior to March 2017.</a:t>
            </a:r>
          </a:p>
          <a:p>
            <a:pPr>
              <a:tabLst>
                <a:tab pos="228600" algn="l"/>
                <a:tab pos="520700" algn="l"/>
                <a:tab pos="6629400" algn="l"/>
              </a:tabLst>
            </a:pPr>
            <a:r>
              <a:rPr lang="en-US" sz="1200" b="1" dirty="0">
                <a:sym typeface="Wingdings" panose="05000000000000000000" pitchFamily="2" charset="2"/>
              </a:rPr>
              <a:t>	 	</a:t>
            </a:r>
            <a:r>
              <a:rPr lang="en-US" sz="1050" dirty="0">
                <a:sym typeface="Wingdings" panose="05000000000000000000" pitchFamily="2" charset="2"/>
              </a:rPr>
              <a:t>My household income meets the income guidelines (see Fact Sheet on reverse side).</a:t>
            </a:r>
          </a:p>
        </p:txBody>
      </p:sp>
      <p:sp>
        <p:nvSpPr>
          <p:cNvPr id="15" name="Rectangle 14"/>
          <p:cNvSpPr/>
          <p:nvPr/>
        </p:nvSpPr>
        <p:spPr>
          <a:xfrm>
            <a:off x="476250" y="5943924"/>
            <a:ext cx="287258" cy="276999"/>
          </a:xfrm>
          <a:prstGeom prst="rect">
            <a:avLst/>
          </a:prstGeom>
        </p:spPr>
        <p:txBody>
          <a:bodyPr wrap="none">
            <a:spAutoFit/>
          </a:bodyPr>
          <a:lstStyle/>
          <a:p>
            <a:r>
              <a:rPr lang="en-US" sz="1200" b="1" dirty="0"/>
              <a:t>Y</a:t>
            </a:r>
            <a:endParaRPr lang="en-US" sz="1200" dirty="0"/>
          </a:p>
        </p:txBody>
      </p:sp>
      <p:sp>
        <p:nvSpPr>
          <p:cNvPr id="16" name="Rectangle 15"/>
          <p:cNvSpPr/>
          <p:nvPr/>
        </p:nvSpPr>
        <p:spPr>
          <a:xfrm>
            <a:off x="706393" y="5943924"/>
            <a:ext cx="285656" cy="276999"/>
          </a:xfrm>
          <a:prstGeom prst="rect">
            <a:avLst/>
          </a:prstGeom>
        </p:spPr>
        <p:txBody>
          <a:bodyPr wrap="none">
            <a:spAutoFit/>
          </a:bodyPr>
          <a:lstStyle/>
          <a:p>
            <a:r>
              <a:rPr lang="en-US" sz="1200" b="1" dirty="0"/>
              <a:t>N</a:t>
            </a:r>
            <a:endParaRPr lang="en-US" sz="1200" dirty="0"/>
          </a:p>
        </p:txBody>
      </p:sp>
      <p:sp>
        <p:nvSpPr>
          <p:cNvPr id="21" name="TextBox 20"/>
          <p:cNvSpPr txBox="1"/>
          <p:nvPr/>
        </p:nvSpPr>
        <p:spPr>
          <a:xfrm>
            <a:off x="457198" y="7440381"/>
            <a:ext cx="6858002" cy="415498"/>
          </a:xfrm>
          <a:prstGeom prst="rect">
            <a:avLst/>
          </a:prstGeom>
          <a:noFill/>
        </p:spPr>
        <p:txBody>
          <a:bodyPr wrap="square" rtlCol="0">
            <a:spAutoFit/>
          </a:bodyPr>
          <a:lstStyle/>
          <a:p>
            <a:r>
              <a:rPr lang="en-US" sz="1050" dirty="0"/>
              <a:t>Information submitted as part of this Pre-Registration Form will be kept confidential and only used by the Program Manager to determine initial eligibility for the fund. </a:t>
            </a:r>
          </a:p>
        </p:txBody>
      </p:sp>
      <p:sp>
        <p:nvSpPr>
          <p:cNvPr id="22" name="TextBox 21"/>
          <p:cNvSpPr txBox="1"/>
          <p:nvPr/>
        </p:nvSpPr>
        <p:spPr>
          <a:xfrm>
            <a:off x="476250" y="7959931"/>
            <a:ext cx="6038850" cy="276999"/>
          </a:xfrm>
          <a:prstGeom prst="rect">
            <a:avLst/>
          </a:prstGeom>
          <a:noFill/>
        </p:spPr>
        <p:txBody>
          <a:bodyPr wrap="square" rtlCol="0">
            <a:spAutoFit/>
          </a:bodyPr>
          <a:lstStyle/>
          <a:p>
            <a:r>
              <a:rPr lang="en-US" sz="1200" dirty="0"/>
              <a:t>Submit this completed form to any of the addresses below to receive an application. </a:t>
            </a:r>
          </a:p>
        </p:txBody>
      </p:sp>
      <p:graphicFrame>
        <p:nvGraphicFramePr>
          <p:cNvPr id="23" name="Table 22"/>
          <p:cNvGraphicFramePr>
            <a:graphicFrameLocks noGrp="1"/>
          </p:cNvGraphicFramePr>
          <p:nvPr>
            <p:extLst>
              <p:ext uri="{D42A27DB-BD31-4B8C-83A1-F6EECF244321}">
                <p14:modId xmlns:p14="http://schemas.microsoft.com/office/powerpoint/2010/main" val="3530799856"/>
              </p:ext>
            </p:extLst>
          </p:nvPr>
        </p:nvGraphicFramePr>
        <p:xfrm>
          <a:off x="457198" y="8236930"/>
          <a:ext cx="6858002" cy="1009632"/>
        </p:xfrm>
        <a:graphic>
          <a:graphicData uri="http://schemas.openxmlformats.org/drawingml/2006/table">
            <a:tbl>
              <a:tblPr firstRow="1" bandRow="1">
                <a:tableStyleId>{5C22544A-7EE6-4342-B048-85BDC9FD1C3A}</a:tableStyleId>
              </a:tblPr>
              <a:tblGrid>
                <a:gridCol w="1369053">
                  <a:extLst>
                    <a:ext uri="{9D8B030D-6E8A-4147-A177-3AD203B41FA5}">
                      <a16:colId xmlns:a16="http://schemas.microsoft.com/office/drawing/2014/main" val="1507635757"/>
                    </a:ext>
                  </a:extLst>
                </a:gridCol>
                <a:gridCol w="2012190">
                  <a:extLst>
                    <a:ext uri="{9D8B030D-6E8A-4147-A177-3AD203B41FA5}">
                      <a16:colId xmlns:a16="http://schemas.microsoft.com/office/drawing/2014/main" val="2523186912"/>
                    </a:ext>
                  </a:extLst>
                </a:gridCol>
                <a:gridCol w="3476759">
                  <a:extLst>
                    <a:ext uri="{9D8B030D-6E8A-4147-A177-3AD203B41FA5}">
                      <a16:colId xmlns:a16="http://schemas.microsoft.com/office/drawing/2014/main" val="955886906"/>
                    </a:ext>
                  </a:extLst>
                </a:gridCol>
              </a:tblGrid>
              <a:tr h="1009632">
                <a:tc>
                  <a:txBody>
                    <a:bodyPr/>
                    <a:lstStyle/>
                    <a:p>
                      <a:pPr>
                        <a:spcAft>
                          <a:spcPts val="600"/>
                        </a:spcAft>
                      </a:pPr>
                      <a:r>
                        <a:rPr lang="en-US" sz="1050" b="1" i="0" dirty="0">
                          <a:solidFill>
                            <a:schemeClr val="tx1"/>
                          </a:solidFill>
                        </a:rPr>
                        <a:t>By Fax</a:t>
                      </a:r>
                    </a:p>
                    <a:p>
                      <a:r>
                        <a:rPr lang="en-US" sz="1050" b="0" i="0" dirty="0">
                          <a:solidFill>
                            <a:schemeClr val="tx1"/>
                          </a:solidFill>
                        </a:rPr>
                        <a:t>678-705-1944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spcAft>
                          <a:spcPts val="600"/>
                        </a:spcAft>
                      </a:pPr>
                      <a:r>
                        <a:rPr lang="en-US" sz="1050" b="1" i="0" dirty="0">
                          <a:solidFill>
                            <a:schemeClr val="tx1"/>
                          </a:solidFill>
                        </a:rPr>
                        <a:t>By Email</a:t>
                      </a:r>
                    </a:p>
                    <a:p>
                      <a:pPr marL="0" marR="0" lvl="0" indent="0" algn="l" defTabSz="777240" rtl="0" eaLnBrk="1" fontAlgn="auto" latinLnBrk="0" hangingPunct="1">
                        <a:lnSpc>
                          <a:spcPct val="100000"/>
                        </a:lnSpc>
                        <a:spcBef>
                          <a:spcPts val="0"/>
                        </a:spcBef>
                        <a:spcAft>
                          <a:spcPts val="600"/>
                        </a:spcAft>
                        <a:buClrTx/>
                        <a:buSzTx/>
                        <a:buFontTx/>
                        <a:buNone/>
                        <a:tabLst/>
                        <a:defRPr/>
                      </a:pPr>
                      <a:r>
                        <a:rPr lang="en-US" sz="1050" b="0" i="0" dirty="0">
                          <a:solidFill>
                            <a:schemeClr val="tx1"/>
                          </a:solidFill>
                        </a:rPr>
                        <a:t>info@westsidefuturefund.org</a:t>
                      </a:r>
                    </a:p>
                    <a:p>
                      <a:pPr>
                        <a:spcAft>
                          <a:spcPts val="600"/>
                        </a:spcAft>
                      </a:pPr>
                      <a:endParaRPr lang="en-US" sz="1050" b="1" i="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spcAft>
                          <a:spcPts val="600"/>
                        </a:spcAft>
                      </a:pPr>
                      <a:r>
                        <a:rPr lang="en-US" sz="1050" b="1" i="0" dirty="0">
                          <a:solidFill>
                            <a:schemeClr val="tx1"/>
                          </a:solidFill>
                        </a:rPr>
                        <a:t>Mail</a:t>
                      </a:r>
                    </a:p>
                    <a:p>
                      <a:r>
                        <a:rPr lang="en-US" sz="1050" b="0" i="0" dirty="0">
                          <a:solidFill>
                            <a:schemeClr val="tx1"/>
                          </a:solidFill>
                        </a:rPr>
                        <a:t>P.O. Box 92273, Atlanta, GA 30314</a:t>
                      </a:r>
                      <a:endParaRPr lang="en-US" sz="1050" b="0" i="0" dirty="0">
                        <a:solidFill>
                          <a:srgbClr val="FF0000"/>
                        </a:solidFill>
                      </a:endParaRPr>
                    </a:p>
                    <a:p>
                      <a:endParaRPr lang="en-US" sz="1050" b="0" i="1" dirty="0">
                        <a:solidFill>
                          <a:schemeClr val="tx1"/>
                        </a:solidFill>
                      </a:endParaRPr>
                    </a:p>
                    <a:p>
                      <a:r>
                        <a:rPr lang="en-US" sz="1050" b="0" i="1" dirty="0">
                          <a:solidFill>
                            <a:schemeClr val="tx1"/>
                          </a:solidFill>
                        </a:rPr>
                        <a:t>In Person</a:t>
                      </a:r>
                    </a:p>
                    <a:p>
                      <a:r>
                        <a:rPr lang="en-US" sz="1050" b="0" i="0" dirty="0">
                          <a:solidFill>
                            <a:schemeClr val="tx1"/>
                          </a:solidFill>
                        </a:rPr>
                        <a:t>Call for appointment at (678) 902-7889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99784340"/>
                  </a:ext>
                </a:extLst>
              </a:tr>
            </a:tbl>
          </a:graphicData>
        </a:graphic>
      </p:graphicFrame>
      <p:sp>
        <p:nvSpPr>
          <p:cNvPr id="24" name="TextBox 23"/>
          <p:cNvSpPr txBox="1"/>
          <p:nvPr/>
        </p:nvSpPr>
        <p:spPr>
          <a:xfrm>
            <a:off x="457200" y="9601200"/>
            <a:ext cx="6858000" cy="276999"/>
          </a:xfrm>
          <a:prstGeom prst="rect">
            <a:avLst/>
          </a:prstGeom>
          <a:noFill/>
        </p:spPr>
        <p:txBody>
          <a:bodyPr wrap="square" rtlCol="0">
            <a:spAutoFit/>
          </a:bodyPr>
          <a:lstStyle/>
          <a:p>
            <a:pPr algn="ctr"/>
            <a:r>
              <a:rPr lang="en-US" sz="1200" i="1" dirty="0"/>
              <a:t>If you have additional questions, please contact us at </a:t>
            </a:r>
            <a:r>
              <a:rPr lang="en-US" sz="1200" dirty="0"/>
              <a:t>(678) 902-7889</a:t>
            </a:r>
            <a:endParaRPr lang="en-US" sz="1200" i="1" dirty="0"/>
          </a:p>
        </p:txBody>
      </p:sp>
      <p:sp>
        <p:nvSpPr>
          <p:cNvPr id="17" name="TextBox 16">
            <a:extLst>
              <a:ext uri="{FF2B5EF4-FFF2-40B4-BE49-F238E27FC236}">
                <a16:creationId xmlns:a16="http://schemas.microsoft.com/office/drawing/2014/main" id="{99D6699A-9212-4E23-B241-CDCC2D11A239}"/>
              </a:ext>
            </a:extLst>
          </p:cNvPr>
          <p:cNvSpPr txBox="1"/>
          <p:nvPr/>
        </p:nvSpPr>
        <p:spPr>
          <a:xfrm>
            <a:off x="381000" y="406400"/>
            <a:ext cx="1612900" cy="200055"/>
          </a:xfrm>
          <a:prstGeom prst="rect">
            <a:avLst/>
          </a:prstGeom>
          <a:noFill/>
        </p:spPr>
        <p:txBody>
          <a:bodyPr wrap="square" rtlCol="0">
            <a:spAutoFit/>
          </a:bodyPr>
          <a:lstStyle/>
          <a:p>
            <a:r>
              <a:rPr lang="en-US" sz="700" b="0" i="0" dirty="0">
                <a:latin typeface="Glacial Indifference" pitchFamily="50" charset="0"/>
              </a:rPr>
              <a:t>Date Received: ___________</a:t>
            </a:r>
          </a:p>
        </p:txBody>
      </p:sp>
      <p:sp>
        <p:nvSpPr>
          <p:cNvPr id="18" name="Rectangle 17">
            <a:extLst>
              <a:ext uri="{FF2B5EF4-FFF2-40B4-BE49-F238E27FC236}">
                <a16:creationId xmlns:a16="http://schemas.microsoft.com/office/drawing/2014/main" id="{D1328D68-10A3-49EA-BBCE-0F1D69F7DB43}"/>
              </a:ext>
            </a:extLst>
          </p:cNvPr>
          <p:cNvSpPr/>
          <p:nvPr/>
        </p:nvSpPr>
        <p:spPr>
          <a:xfrm>
            <a:off x="459562" y="619156"/>
            <a:ext cx="4226738" cy="799974"/>
          </a:xfrm>
          <a:prstGeom prst="rect">
            <a:avLst/>
          </a:prstGeom>
          <a:solidFill>
            <a:srgbClr val="62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Glacial Indifference" pitchFamily="50" charset="0"/>
              </a:rPr>
              <a:t>Anti-Displacement Tax Fund</a:t>
            </a:r>
          </a:p>
          <a:p>
            <a:r>
              <a:rPr lang="en-US" sz="2400" dirty="0">
                <a:solidFill>
                  <a:schemeClr val="bg1"/>
                </a:solidFill>
                <a:latin typeface="Glacial Indifference" pitchFamily="50" charset="0"/>
              </a:rPr>
              <a:t>Program Pre-Registration Form</a:t>
            </a:r>
          </a:p>
        </p:txBody>
      </p:sp>
      <p:pic>
        <p:nvPicPr>
          <p:cNvPr id="19" name="Picture 18">
            <a:extLst>
              <a:ext uri="{FF2B5EF4-FFF2-40B4-BE49-F238E27FC236}">
                <a16:creationId xmlns:a16="http://schemas.microsoft.com/office/drawing/2014/main" id="{ABAD0DCA-4521-4ABF-83DE-42F60F10547E}"/>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861260" y="678502"/>
            <a:ext cx="2552341" cy="765701"/>
          </a:xfrm>
          <a:prstGeom prst="rect">
            <a:avLst/>
          </a:prstGeom>
        </p:spPr>
      </p:pic>
    </p:spTree>
    <p:extLst>
      <p:ext uri="{BB962C8B-B14F-4D97-AF65-F5344CB8AC3E}">
        <p14:creationId xmlns:p14="http://schemas.microsoft.com/office/powerpoint/2010/main" val="2437847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0999" y="1385579"/>
            <a:ext cx="4624791" cy="8987076"/>
          </a:xfrm>
          <a:prstGeom prst="rect">
            <a:avLst/>
          </a:prstGeom>
          <a:noFill/>
        </p:spPr>
        <p:txBody>
          <a:bodyPr wrap="square" rtlCol="0">
            <a:spAutoFit/>
          </a:bodyPr>
          <a:lstStyle/>
          <a:p>
            <a:pPr>
              <a:spcAft>
                <a:spcPts val="600"/>
              </a:spcAft>
            </a:pPr>
            <a:r>
              <a:rPr lang="en-US" sz="1400" u="sng" dirty="0">
                <a:uFill>
                  <a:solidFill>
                    <a:srgbClr val="62C0C0"/>
                  </a:solidFill>
                </a:uFill>
                <a:latin typeface="Glacial Indifference" pitchFamily="50" charset="0"/>
              </a:rPr>
              <a:t>About</a:t>
            </a:r>
            <a:endParaRPr lang="en-US" sz="900" b="1" dirty="0">
              <a:latin typeface="Glacial Indifference" pitchFamily="50" charset="0"/>
            </a:endParaRPr>
          </a:p>
          <a:p>
            <a:r>
              <a:rPr lang="en-US" sz="950" b="1" dirty="0">
                <a:latin typeface="Glacial Indifference" pitchFamily="50" charset="0"/>
              </a:rPr>
              <a:t>Situation</a:t>
            </a:r>
          </a:p>
          <a:p>
            <a:pPr>
              <a:spcAft>
                <a:spcPts val="600"/>
              </a:spcAft>
            </a:pPr>
            <a:r>
              <a:rPr lang="en-US" sz="950" dirty="0">
                <a:latin typeface="Glacial Indifference" pitchFamily="50" charset="0"/>
              </a:rPr>
              <a:t>Current English Avenue, Vine City, Atlanta University Center, Ashview Heights, Just Us, and Booker T. Washington homeowners fear displacement in anticipation of community revitalization efforts driving higher home appraisals, property appreciation and ultimately higher property taxes. </a:t>
            </a:r>
            <a:endParaRPr lang="en-US" sz="950" b="1" dirty="0">
              <a:latin typeface="Glacial Indifference" pitchFamily="50" charset="0"/>
            </a:endParaRPr>
          </a:p>
          <a:p>
            <a:r>
              <a:rPr lang="en-US" sz="950" b="1" dirty="0">
                <a:latin typeface="Glacial Indifference" pitchFamily="50" charset="0"/>
              </a:rPr>
              <a:t>Program Goal</a:t>
            </a:r>
          </a:p>
          <a:p>
            <a:pPr>
              <a:spcAft>
                <a:spcPts val="600"/>
              </a:spcAft>
            </a:pPr>
            <a:r>
              <a:rPr lang="en-US" sz="950" dirty="0">
                <a:latin typeface="Glacial Indifference" pitchFamily="50" charset="0"/>
              </a:rPr>
              <a:t>No current homeowners will be displaced due to the inability to pay a rise in property taxes.</a:t>
            </a:r>
            <a:endParaRPr lang="en-US" sz="950" b="1" dirty="0">
              <a:latin typeface="Glacial Indifference" pitchFamily="50" charset="0"/>
            </a:endParaRPr>
          </a:p>
          <a:p>
            <a:r>
              <a:rPr lang="en-US" sz="950" b="1" dirty="0">
                <a:latin typeface="Glacial Indifference" pitchFamily="50" charset="0"/>
              </a:rPr>
              <a:t>Program Function</a:t>
            </a:r>
          </a:p>
          <a:p>
            <a:pPr>
              <a:spcAft>
                <a:spcPts val="600"/>
              </a:spcAft>
            </a:pPr>
            <a:r>
              <a:rPr lang="en-US" sz="950" dirty="0">
                <a:latin typeface="Glacial Indifference" pitchFamily="50" charset="0"/>
              </a:rPr>
              <a:t>The Anti-Displacement Tax Fund Program will help pay for increases to homeowners' existing property tax bills. The fund will operate as a grant to individuals and will not require participants to pay back any funds received. Fund payment will begin in the 2018 tax year. </a:t>
            </a:r>
            <a:endParaRPr lang="en-US" sz="950" b="1" dirty="0">
              <a:latin typeface="Glacial Indifference" pitchFamily="50" charset="0"/>
            </a:endParaRPr>
          </a:p>
          <a:p>
            <a:r>
              <a:rPr lang="en-US" sz="950" b="1" dirty="0">
                <a:latin typeface="Glacial Indifference" pitchFamily="50" charset="0"/>
              </a:rPr>
              <a:t>Funding Source</a:t>
            </a:r>
          </a:p>
          <a:p>
            <a:r>
              <a:rPr lang="en-US" sz="950" dirty="0">
                <a:latin typeface="Glacial Indifference" pitchFamily="50" charset="0"/>
              </a:rPr>
              <a:t>As part of its mission to ensure that current residents are able to stay in their communities for generations to come, the Westside Future Fund will provide all funding for the program, sourced from philanthropic contributions. </a:t>
            </a:r>
          </a:p>
          <a:p>
            <a:endParaRPr lang="en-US" sz="950" dirty="0">
              <a:latin typeface="Glacial Indifference" pitchFamily="50" charset="0"/>
            </a:endParaRPr>
          </a:p>
          <a:p>
            <a:r>
              <a:rPr lang="en-US" sz="950" b="1" dirty="0">
                <a:latin typeface="Glacial Indifference" pitchFamily="50" charset="0"/>
              </a:rPr>
              <a:t>Application Period</a:t>
            </a:r>
          </a:p>
          <a:p>
            <a:r>
              <a:rPr lang="en-US" sz="950" dirty="0">
                <a:latin typeface="Glacial Indifference" pitchFamily="50" charset="0"/>
              </a:rPr>
              <a:t>Application for the program </a:t>
            </a:r>
            <a:r>
              <a:rPr lang="en-US" sz="950">
                <a:latin typeface="Glacial Indifference" pitchFamily="50" charset="0"/>
              </a:rPr>
              <a:t>will begin in </a:t>
            </a:r>
            <a:r>
              <a:rPr lang="en-US" sz="950" dirty="0">
                <a:latin typeface="Glacial Indifference" pitchFamily="50" charset="0"/>
              </a:rPr>
              <a:t>October of each year, and be available until March of the following year.</a:t>
            </a:r>
          </a:p>
          <a:p>
            <a:endParaRPr lang="en-US" sz="900" dirty="0">
              <a:latin typeface="Glacial Indifference" pitchFamily="50" charset="0"/>
            </a:endParaRPr>
          </a:p>
          <a:p>
            <a:pPr>
              <a:spcAft>
                <a:spcPts val="600"/>
              </a:spcAft>
            </a:pPr>
            <a:r>
              <a:rPr lang="en-US" sz="1400" u="sng" dirty="0">
                <a:uFill>
                  <a:solidFill>
                    <a:srgbClr val="62C0C0"/>
                  </a:solidFill>
                </a:uFill>
                <a:latin typeface="Glacial Indifference" pitchFamily="50" charset="0"/>
              </a:rPr>
              <a:t>Eligibility</a:t>
            </a:r>
            <a:endParaRPr lang="en-US" sz="1000" dirty="0">
              <a:uFill>
                <a:solidFill>
                  <a:srgbClr val="62C0C0"/>
                </a:solidFill>
              </a:uFill>
              <a:latin typeface="Glacial Indifference" pitchFamily="50" charset="0"/>
            </a:endParaRPr>
          </a:p>
          <a:p>
            <a:r>
              <a:rPr lang="en-US" sz="950" b="1" dirty="0">
                <a:uFill>
                  <a:solidFill>
                    <a:srgbClr val="62C0C0"/>
                  </a:solidFill>
                </a:uFill>
                <a:latin typeface="Glacial Indifference" pitchFamily="50" charset="0"/>
              </a:rPr>
              <a:t>Income</a:t>
            </a:r>
          </a:p>
          <a:p>
            <a:pPr>
              <a:spcAft>
                <a:spcPts val="600"/>
              </a:spcAft>
            </a:pPr>
            <a:r>
              <a:rPr lang="en-US" sz="950" dirty="0">
                <a:uFill>
                  <a:solidFill>
                    <a:srgbClr val="62C0C0"/>
                  </a:solidFill>
                </a:uFill>
                <a:latin typeface="Glacial Indifference" pitchFamily="50" charset="0"/>
              </a:rPr>
              <a:t>Participants must have a annual household income below 100% of the area median income (AMI) to participate. Please reference the Income Eligibility table.</a:t>
            </a:r>
            <a:endParaRPr lang="en-US" sz="950" b="1" dirty="0">
              <a:uFill>
                <a:solidFill>
                  <a:srgbClr val="62C0C0"/>
                </a:solidFill>
              </a:uFill>
              <a:latin typeface="Glacial Indifference" pitchFamily="50" charset="0"/>
            </a:endParaRPr>
          </a:p>
          <a:p>
            <a:r>
              <a:rPr lang="en-US" sz="950" b="1" dirty="0">
                <a:uFill>
                  <a:solidFill>
                    <a:srgbClr val="62C0C0"/>
                  </a:solidFill>
                </a:uFill>
                <a:latin typeface="Glacial Indifference" pitchFamily="50" charset="0"/>
              </a:rPr>
              <a:t>Location</a:t>
            </a:r>
          </a:p>
          <a:p>
            <a:pPr>
              <a:spcAft>
                <a:spcPts val="600"/>
              </a:spcAft>
            </a:pPr>
            <a:r>
              <a:rPr lang="en-US" sz="950" dirty="0">
                <a:uFill>
                  <a:solidFill>
                    <a:srgbClr val="62C0C0"/>
                  </a:solidFill>
                </a:uFill>
                <a:latin typeface="Glacial Indifference" pitchFamily="50" charset="0"/>
              </a:rPr>
              <a:t>Participants must reside in a home within the Program Boundaries, found on the map to right. Only homeowners within English Avenue, Vine City, Atlanta University Center, and Ashview Heights, Just Us, or Booker T. Washington are eligible to apply. </a:t>
            </a:r>
            <a:endParaRPr lang="en-US" sz="950" b="1" dirty="0">
              <a:uFill>
                <a:solidFill>
                  <a:srgbClr val="62C0C0"/>
                </a:solidFill>
              </a:uFill>
              <a:latin typeface="Glacial Indifference" pitchFamily="50" charset="0"/>
            </a:endParaRPr>
          </a:p>
          <a:p>
            <a:r>
              <a:rPr lang="en-US" sz="950" b="1" dirty="0">
                <a:uFill>
                  <a:solidFill>
                    <a:srgbClr val="62C0C0"/>
                  </a:solidFill>
                </a:uFill>
                <a:latin typeface="Glacial Indifference" pitchFamily="50" charset="0"/>
              </a:rPr>
              <a:t>Occupancy</a:t>
            </a:r>
          </a:p>
          <a:p>
            <a:pPr>
              <a:spcAft>
                <a:spcPts val="600"/>
              </a:spcAft>
            </a:pPr>
            <a:r>
              <a:rPr lang="en-US" sz="950" dirty="0">
                <a:uFill>
                  <a:solidFill>
                    <a:srgbClr val="62C0C0"/>
                  </a:solidFill>
                </a:uFill>
                <a:latin typeface="Glacial Indifference" pitchFamily="50" charset="0"/>
              </a:rPr>
              <a:t>Participants must have lived in their home prior to March 15, 2017 and have Homestead Exemption. If you do not have Homestead Exemption, please still apply and we may be able to help. </a:t>
            </a:r>
            <a:endParaRPr lang="en-US" sz="950" b="1" dirty="0">
              <a:uFill>
                <a:solidFill>
                  <a:srgbClr val="62C0C0"/>
                </a:solidFill>
              </a:uFill>
              <a:latin typeface="Glacial Indifference" pitchFamily="50" charset="0"/>
            </a:endParaRPr>
          </a:p>
          <a:p>
            <a:r>
              <a:rPr lang="en-US" sz="950" b="1" dirty="0">
                <a:uFill>
                  <a:solidFill>
                    <a:srgbClr val="62C0C0"/>
                  </a:solidFill>
                </a:uFill>
                <a:latin typeface="Glacial Indifference" pitchFamily="50" charset="0"/>
              </a:rPr>
              <a:t>Ownership</a:t>
            </a:r>
          </a:p>
          <a:p>
            <a:pPr>
              <a:spcAft>
                <a:spcPts val="600"/>
              </a:spcAft>
            </a:pPr>
            <a:r>
              <a:rPr lang="en-US" sz="950" dirty="0">
                <a:uFill>
                  <a:solidFill>
                    <a:srgbClr val="62C0C0"/>
                  </a:solidFill>
                </a:uFill>
                <a:latin typeface="Glacial Indifference" pitchFamily="50" charset="0"/>
              </a:rPr>
              <a:t>Existing homeowners are eligible for the program. New homeowners are only eligible if the purchased property had previously been enrolled in the program at the time of purchase. </a:t>
            </a:r>
          </a:p>
          <a:p>
            <a:r>
              <a:rPr lang="en-US" sz="950" b="1" dirty="0">
                <a:uFill>
                  <a:solidFill>
                    <a:srgbClr val="62C0C0"/>
                  </a:solidFill>
                </a:uFill>
                <a:latin typeface="Glacial Indifference" pitchFamily="50" charset="0"/>
              </a:rPr>
              <a:t>Heirs</a:t>
            </a:r>
          </a:p>
          <a:p>
            <a:pPr>
              <a:spcAft>
                <a:spcPts val="600"/>
              </a:spcAft>
            </a:pPr>
            <a:r>
              <a:rPr lang="en-US" sz="950" dirty="0">
                <a:uFill>
                  <a:solidFill>
                    <a:srgbClr val="62C0C0"/>
                  </a:solidFill>
                </a:uFill>
                <a:latin typeface="Glacial Indifference" pitchFamily="50" charset="0"/>
              </a:rPr>
              <a:t>Heirs of property are eligible, as long as they meet all other qualifications.</a:t>
            </a:r>
          </a:p>
          <a:p>
            <a:r>
              <a:rPr lang="en-US" sz="950" b="1" dirty="0">
                <a:uFill>
                  <a:solidFill>
                    <a:srgbClr val="62C0C0"/>
                  </a:solidFill>
                </a:uFill>
                <a:latin typeface="Glacial Indifference" pitchFamily="50" charset="0"/>
              </a:rPr>
              <a:t>Lien/Property Taxes</a:t>
            </a:r>
          </a:p>
          <a:p>
            <a:r>
              <a:rPr lang="en-US" sz="950" dirty="0">
                <a:uFill>
                  <a:solidFill>
                    <a:srgbClr val="62C0C0"/>
                  </a:solidFill>
                </a:uFill>
                <a:latin typeface="Glacial Indifference" pitchFamily="50" charset="0"/>
              </a:rPr>
              <a:t>If homeowners presently have any encumbrance attached to or binding upon their property, continue to submit a Pre-Registration Form and someone from office will contact you. Encumbrances include back taxes, pending legal action, or easement disputes.</a:t>
            </a:r>
          </a:p>
          <a:p>
            <a:endParaRPr lang="en-US" sz="950" dirty="0">
              <a:uFill>
                <a:solidFill>
                  <a:srgbClr val="62C0C0"/>
                </a:solidFill>
              </a:uFill>
              <a:latin typeface="Glacial Indifference" pitchFamily="50" charset="0"/>
            </a:endParaRPr>
          </a:p>
          <a:p>
            <a:r>
              <a:rPr lang="en-US" sz="1400" u="sng" dirty="0">
                <a:uFill>
                  <a:solidFill>
                    <a:srgbClr val="62C0C0"/>
                  </a:solidFill>
                </a:uFill>
                <a:latin typeface="Glacial Indifference" pitchFamily="50" charset="0"/>
              </a:rPr>
              <a:t>About the Westside Future Fund</a:t>
            </a:r>
            <a:endParaRPr lang="en-US" sz="1400" dirty="0">
              <a:uFill>
                <a:solidFill>
                  <a:srgbClr val="62C0C0"/>
                </a:solidFill>
              </a:uFill>
              <a:latin typeface="Glacial Indifference" pitchFamily="50" charset="0"/>
            </a:endParaRPr>
          </a:p>
          <a:p>
            <a:r>
              <a:rPr lang="en-US" sz="950" dirty="0">
                <a:uFill>
                  <a:solidFill>
                    <a:srgbClr val="62C0C0"/>
                  </a:solidFill>
                </a:uFill>
                <a:latin typeface="Glacial Indifference" pitchFamily="50" charset="0"/>
              </a:rPr>
              <a:t>The Westside Future Fund is a not-for-profit organization founded with the mission to reinvigorate community growth by coordinating and accelerating efforts that elevate the quality of life in Atlanta's historic Westside neighborhoods. </a:t>
            </a:r>
            <a:endParaRPr lang="en-US" sz="950" dirty="0">
              <a:solidFill>
                <a:srgbClr val="FF0000"/>
              </a:solidFill>
              <a:uFill>
                <a:solidFill>
                  <a:srgbClr val="62C0C0"/>
                </a:solidFill>
              </a:uFill>
              <a:latin typeface="Glacial Indifference" pitchFamily="50" charset="0"/>
            </a:endParaRPr>
          </a:p>
          <a:p>
            <a:endParaRPr lang="en-US" sz="950" b="1" dirty="0">
              <a:uFill>
                <a:solidFill>
                  <a:srgbClr val="62C0C0"/>
                </a:solidFill>
              </a:uFill>
              <a:latin typeface="Glacial Indifference" pitchFamily="50" charset="0"/>
            </a:endParaRPr>
          </a:p>
          <a:p>
            <a:r>
              <a:rPr lang="en-US" sz="800" dirty="0">
                <a:solidFill>
                  <a:schemeClr val="bg1">
                    <a:lumMod val="50000"/>
                  </a:schemeClr>
                </a:solidFill>
                <a:uFill>
                  <a:solidFill>
                    <a:srgbClr val="62C0C0"/>
                  </a:solidFill>
                </a:uFill>
                <a:latin typeface="Glacial Indifference" pitchFamily="50" charset="0"/>
              </a:rPr>
              <a:t>V2- September 2018 </a:t>
            </a:r>
          </a:p>
          <a:p>
            <a:endParaRPr lang="en-US" sz="1050" dirty="0">
              <a:latin typeface="Glacial Indifference" pitchFamily="50" charset="0"/>
            </a:endParaRPr>
          </a:p>
        </p:txBody>
      </p:sp>
      <p:sp>
        <p:nvSpPr>
          <p:cNvPr id="6" name="Rectangle 5"/>
          <p:cNvSpPr/>
          <p:nvPr/>
        </p:nvSpPr>
        <p:spPr>
          <a:xfrm>
            <a:off x="457200" y="474545"/>
            <a:ext cx="4401698" cy="837747"/>
          </a:xfrm>
          <a:prstGeom prst="rect">
            <a:avLst/>
          </a:prstGeom>
          <a:solidFill>
            <a:srgbClr val="62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bg1"/>
                </a:solidFill>
                <a:latin typeface="Glacial Indifference" pitchFamily="50" charset="0"/>
              </a:rPr>
              <a:t>Anti-Displacement Tax Fund</a:t>
            </a:r>
          </a:p>
          <a:p>
            <a:r>
              <a:rPr lang="en-US" sz="2400" dirty="0">
                <a:solidFill>
                  <a:schemeClr val="bg1"/>
                </a:solidFill>
                <a:latin typeface="Glacial Indifference" pitchFamily="50" charset="0"/>
              </a:rPr>
              <a:t>Fact Sheet </a:t>
            </a:r>
          </a:p>
        </p:txBody>
      </p:sp>
      <p:sp>
        <p:nvSpPr>
          <p:cNvPr id="7" name="Rectangle 6"/>
          <p:cNvSpPr/>
          <p:nvPr/>
        </p:nvSpPr>
        <p:spPr>
          <a:xfrm>
            <a:off x="3554218" y="4844534"/>
            <a:ext cx="184731" cy="369332"/>
          </a:xfrm>
          <a:prstGeom prst="rect">
            <a:avLst/>
          </a:prstGeom>
        </p:spPr>
        <p:txBody>
          <a:bodyPr wrap="none">
            <a:spAutoFit/>
          </a:bodyPr>
          <a:lstStyle/>
          <a:p>
            <a:endParaRPr lang="en-US" dirty="0"/>
          </a:p>
        </p:txBody>
      </p:sp>
      <p:sp>
        <p:nvSpPr>
          <p:cNvPr id="8" name="Rectangle 7"/>
          <p:cNvSpPr/>
          <p:nvPr/>
        </p:nvSpPr>
        <p:spPr>
          <a:xfrm>
            <a:off x="5194299" y="1800172"/>
            <a:ext cx="2157295" cy="20011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rtlCol="0" anchor="t"/>
          <a:lstStyle/>
          <a:p>
            <a:r>
              <a:rPr lang="en-US" sz="900" b="1" dirty="0">
                <a:solidFill>
                  <a:schemeClr val="tx1"/>
                </a:solidFill>
                <a:latin typeface="Glacial Indifference" pitchFamily="50" charset="0"/>
              </a:rPr>
              <a:t>Program Coordinator</a:t>
            </a:r>
          </a:p>
          <a:p>
            <a:pPr>
              <a:spcAft>
                <a:spcPts val="600"/>
              </a:spcAft>
            </a:pPr>
            <a:r>
              <a:rPr lang="en-US" sz="900" dirty="0">
                <a:solidFill>
                  <a:schemeClr val="tx1"/>
                </a:solidFill>
                <a:latin typeface="Glacial Indifference" pitchFamily="50" charset="0"/>
              </a:rPr>
              <a:t>Westside Future Fund</a:t>
            </a:r>
          </a:p>
          <a:p>
            <a:r>
              <a:rPr lang="en-US" sz="900" b="1" dirty="0">
                <a:solidFill>
                  <a:schemeClr val="tx1"/>
                </a:solidFill>
                <a:latin typeface="Glacial Indifference" pitchFamily="50" charset="0"/>
              </a:rPr>
              <a:t>Phone Number</a:t>
            </a:r>
          </a:p>
          <a:p>
            <a:pPr>
              <a:spcAft>
                <a:spcPts val="600"/>
              </a:spcAft>
            </a:pPr>
            <a:r>
              <a:rPr lang="en-US" sz="900" dirty="0">
                <a:solidFill>
                  <a:schemeClr val="tx1"/>
                </a:solidFill>
                <a:latin typeface="Glacial Indifference" pitchFamily="50" charset="0"/>
              </a:rPr>
              <a:t>678-902-7889</a:t>
            </a:r>
          </a:p>
          <a:p>
            <a:r>
              <a:rPr lang="en-US" sz="900" b="1" dirty="0">
                <a:solidFill>
                  <a:schemeClr val="tx1"/>
                </a:solidFill>
                <a:latin typeface="Glacial Indifference" pitchFamily="50" charset="0"/>
              </a:rPr>
              <a:t>Email</a:t>
            </a:r>
          </a:p>
          <a:p>
            <a:pPr>
              <a:spcAft>
                <a:spcPts val="600"/>
              </a:spcAft>
            </a:pPr>
            <a:r>
              <a:rPr lang="en-US" sz="900" dirty="0">
                <a:solidFill>
                  <a:schemeClr val="tx1"/>
                </a:solidFill>
                <a:latin typeface="Glacial Indifference" pitchFamily="50" charset="0"/>
              </a:rPr>
              <a:t>info@westsidefuturefund.org</a:t>
            </a:r>
            <a:endParaRPr lang="en-US" sz="900" i="1" dirty="0">
              <a:solidFill>
                <a:schemeClr val="tx1"/>
              </a:solidFill>
              <a:latin typeface="Glacial Indifference" pitchFamily="50" charset="0"/>
            </a:endParaRPr>
          </a:p>
          <a:p>
            <a:r>
              <a:rPr lang="en-US" sz="900" b="1" dirty="0">
                <a:solidFill>
                  <a:schemeClr val="tx1"/>
                </a:solidFill>
                <a:latin typeface="Glacial Indifference" pitchFamily="50" charset="0"/>
              </a:rPr>
              <a:t>Website</a:t>
            </a:r>
          </a:p>
          <a:p>
            <a:r>
              <a:rPr lang="en-US" sz="900" dirty="0">
                <a:solidFill>
                  <a:schemeClr val="tx1"/>
                </a:solidFill>
                <a:latin typeface="Glacial Indifference" pitchFamily="50" charset="0"/>
              </a:rPr>
              <a:t>www.westsidefuturefund.org</a:t>
            </a:r>
            <a:endParaRPr lang="en-US" sz="900" b="1" dirty="0">
              <a:solidFill>
                <a:schemeClr val="tx1"/>
              </a:solidFill>
              <a:latin typeface="Glacial Indifference" pitchFamily="50" charset="0"/>
            </a:endParaRPr>
          </a:p>
          <a:p>
            <a:pPr>
              <a:spcBef>
                <a:spcPts val="600"/>
              </a:spcBef>
            </a:pPr>
            <a:r>
              <a:rPr lang="en-US" sz="900" b="1" dirty="0">
                <a:solidFill>
                  <a:schemeClr val="tx1"/>
                </a:solidFill>
                <a:latin typeface="Glacial Indifference" pitchFamily="50" charset="0"/>
              </a:rPr>
              <a:t>Address</a:t>
            </a:r>
          </a:p>
          <a:p>
            <a:pPr>
              <a:spcAft>
                <a:spcPts val="600"/>
              </a:spcAft>
            </a:pPr>
            <a:r>
              <a:rPr lang="en-US" sz="900" dirty="0">
                <a:solidFill>
                  <a:schemeClr val="tx1"/>
                </a:solidFill>
                <a:latin typeface="Glacial Indifference" pitchFamily="50" charset="0"/>
              </a:rPr>
              <a:t>1300 Joseph E. Boone Blvd., Suite 16, Atlanta, GA 30318</a:t>
            </a:r>
          </a:p>
        </p:txBody>
      </p:sp>
      <p:pic>
        <p:nvPicPr>
          <p:cNvPr id="9" name="Picture 8"/>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858898" y="546591"/>
            <a:ext cx="2552341" cy="765701"/>
          </a:xfrm>
          <a:prstGeom prst="rect">
            <a:avLst/>
          </a:prstGeom>
        </p:spPr>
      </p:pic>
      <p:pic>
        <p:nvPicPr>
          <p:cNvPr id="4" name="Picture 3"/>
          <p:cNvPicPr/>
          <p:nvPr/>
        </p:nvPicPr>
        <p:blipFill>
          <a:blip r:embed="rId3"/>
          <a:stretch>
            <a:fillRect/>
          </a:stretch>
        </p:blipFill>
        <p:spPr>
          <a:xfrm>
            <a:off x="5194300" y="6681201"/>
            <a:ext cx="2157295" cy="3074840"/>
          </a:xfrm>
          <a:prstGeom prst="rect">
            <a:avLst/>
          </a:prstGeom>
        </p:spPr>
      </p:pic>
      <p:sp>
        <p:nvSpPr>
          <p:cNvPr id="2" name="TextBox 1"/>
          <p:cNvSpPr txBox="1"/>
          <p:nvPr/>
        </p:nvSpPr>
        <p:spPr>
          <a:xfrm>
            <a:off x="6272947" y="6961870"/>
            <a:ext cx="581025" cy="369332"/>
          </a:xfrm>
          <a:prstGeom prst="rect">
            <a:avLst/>
          </a:prstGeom>
          <a:noFill/>
        </p:spPr>
        <p:txBody>
          <a:bodyPr wrap="square" rtlCol="0">
            <a:spAutoFit/>
          </a:bodyPr>
          <a:lstStyle/>
          <a:p>
            <a:pPr algn="ctr"/>
            <a:r>
              <a:rPr lang="en-US" sz="900" dirty="0">
                <a:latin typeface="Glacial Indifference" pitchFamily="50" charset="0"/>
              </a:rPr>
              <a:t>English Avenue</a:t>
            </a:r>
          </a:p>
        </p:txBody>
      </p:sp>
      <p:sp>
        <p:nvSpPr>
          <p:cNvPr id="11" name="TextBox 10"/>
          <p:cNvSpPr txBox="1"/>
          <p:nvPr/>
        </p:nvSpPr>
        <p:spPr>
          <a:xfrm>
            <a:off x="6311047" y="7862848"/>
            <a:ext cx="737240" cy="230832"/>
          </a:xfrm>
          <a:prstGeom prst="rect">
            <a:avLst/>
          </a:prstGeom>
          <a:noFill/>
        </p:spPr>
        <p:txBody>
          <a:bodyPr wrap="square" rtlCol="0">
            <a:spAutoFit/>
          </a:bodyPr>
          <a:lstStyle/>
          <a:p>
            <a:pPr algn="ctr"/>
            <a:r>
              <a:rPr lang="en-US" sz="900" dirty="0">
                <a:latin typeface="Glacial Indifference" pitchFamily="50" charset="0"/>
              </a:rPr>
              <a:t>Vine City</a:t>
            </a:r>
          </a:p>
        </p:txBody>
      </p:sp>
      <p:sp>
        <p:nvSpPr>
          <p:cNvPr id="12" name="TextBox 11"/>
          <p:cNvSpPr txBox="1"/>
          <p:nvPr/>
        </p:nvSpPr>
        <p:spPr>
          <a:xfrm>
            <a:off x="6287969" y="8772410"/>
            <a:ext cx="737240" cy="507831"/>
          </a:xfrm>
          <a:prstGeom prst="rect">
            <a:avLst/>
          </a:prstGeom>
          <a:noFill/>
        </p:spPr>
        <p:txBody>
          <a:bodyPr wrap="square" rtlCol="0">
            <a:spAutoFit/>
          </a:bodyPr>
          <a:lstStyle/>
          <a:p>
            <a:pPr algn="ctr"/>
            <a:r>
              <a:rPr lang="en-US" sz="900" dirty="0">
                <a:latin typeface="Glacial Indifference" pitchFamily="50" charset="0"/>
              </a:rPr>
              <a:t>Atlanta University Center</a:t>
            </a:r>
          </a:p>
        </p:txBody>
      </p:sp>
      <p:sp>
        <p:nvSpPr>
          <p:cNvPr id="13" name="TextBox 12"/>
          <p:cNvSpPr txBox="1"/>
          <p:nvPr/>
        </p:nvSpPr>
        <p:spPr>
          <a:xfrm>
            <a:off x="5473022" y="8849365"/>
            <a:ext cx="737240" cy="369332"/>
          </a:xfrm>
          <a:prstGeom prst="rect">
            <a:avLst/>
          </a:prstGeom>
          <a:noFill/>
        </p:spPr>
        <p:txBody>
          <a:bodyPr wrap="square" rtlCol="0">
            <a:spAutoFit/>
          </a:bodyPr>
          <a:lstStyle/>
          <a:p>
            <a:pPr algn="ctr"/>
            <a:r>
              <a:rPr lang="en-US" sz="900" dirty="0">
                <a:latin typeface="Glacial Indifference" pitchFamily="50" charset="0"/>
              </a:rPr>
              <a:t>Ashview Heights</a:t>
            </a:r>
          </a:p>
        </p:txBody>
      </p:sp>
      <p:graphicFrame>
        <p:nvGraphicFramePr>
          <p:cNvPr id="15" name="Table 14"/>
          <p:cNvGraphicFramePr>
            <a:graphicFrameLocks noGrp="1"/>
          </p:cNvGraphicFramePr>
          <p:nvPr>
            <p:extLst>
              <p:ext uri="{D42A27DB-BD31-4B8C-83A1-F6EECF244321}">
                <p14:modId xmlns:p14="http://schemas.microsoft.com/office/powerpoint/2010/main" val="3561684887"/>
              </p:ext>
            </p:extLst>
          </p:nvPr>
        </p:nvGraphicFramePr>
        <p:xfrm>
          <a:off x="5194299" y="4518717"/>
          <a:ext cx="2157295" cy="1248156"/>
        </p:xfrm>
        <a:graphic>
          <a:graphicData uri="http://schemas.openxmlformats.org/drawingml/2006/table">
            <a:tbl>
              <a:tblPr firstRow="1" firstCol="1" bandRow="1"/>
              <a:tblGrid>
                <a:gridCol w="1095107">
                  <a:extLst>
                    <a:ext uri="{9D8B030D-6E8A-4147-A177-3AD203B41FA5}">
                      <a16:colId xmlns:a16="http://schemas.microsoft.com/office/drawing/2014/main" val="1342619424"/>
                    </a:ext>
                  </a:extLst>
                </a:gridCol>
                <a:gridCol w="1062188">
                  <a:extLst>
                    <a:ext uri="{9D8B030D-6E8A-4147-A177-3AD203B41FA5}">
                      <a16:colId xmlns:a16="http://schemas.microsoft.com/office/drawing/2014/main" val="1124336466"/>
                    </a:ext>
                  </a:extLst>
                </a:gridCol>
              </a:tblGrid>
              <a:tr h="135170">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Household Size</a:t>
                      </a:r>
                    </a:p>
                  </a:txBody>
                  <a:tcPr marL="68580" marR="68580" marT="0" marB="0">
                    <a:lnL w="12700" cap="flat" cmpd="sng" algn="ctr">
                      <a:solidFill>
                        <a:srgbClr val="A5A5A5"/>
                      </a:solidFill>
                      <a:prstDash val="solid"/>
                      <a:round/>
                      <a:headEnd type="none" w="med" len="med"/>
                      <a:tailEnd type="none" w="med" len="med"/>
                    </a:lnL>
                    <a:lnR>
                      <a:noFill/>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b="0" i="1" dirty="0">
                          <a:solidFill>
                            <a:srgbClr val="000000"/>
                          </a:solidFill>
                          <a:effectLst/>
                          <a:latin typeface="Glacial Indifference" pitchFamily="50" charset="0"/>
                          <a:ea typeface="Glacial Indifference" pitchFamily="50" charset="0"/>
                          <a:cs typeface="Times New Roman" panose="02020603050405020304" pitchFamily="18" charset="0"/>
                        </a:rPr>
                        <a:t>100% AMI</a:t>
                      </a:r>
                      <a:endParaRPr lang="en-US" sz="900" b="0" dirty="0">
                        <a:effectLst/>
                        <a:latin typeface="Glacial Indifference" pitchFamily="50" charset="0"/>
                        <a:ea typeface="Glacial Indifference" pitchFamily="50" charset="0"/>
                        <a:cs typeface="Times New Roman" panose="02020603050405020304" pitchFamily="18" charset="0"/>
                      </a:endParaRPr>
                    </a:p>
                  </a:txBody>
                  <a:tcPr marL="68580" marR="68580" marT="0" marB="0">
                    <a:lnL>
                      <a:noFill/>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4035605856"/>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1</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$52,400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723757570"/>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2</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$59,900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2411570669"/>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3</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$67,400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2347381808"/>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4</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$74,800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647715713"/>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5</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$80,800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3213132820"/>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6</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$86,800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276471994"/>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7</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$92,800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solidFill>
                      <a:srgbClr val="EDEDED"/>
                    </a:solidFill>
                  </a:tcPr>
                </a:tc>
                <a:extLst>
                  <a:ext uri="{0D108BD9-81ED-4DB2-BD59-A6C34878D82A}">
                    <a16:rowId xmlns:a16="http://schemas.microsoft.com/office/drawing/2014/main" val="443129908"/>
                  </a:ext>
                </a:extLst>
              </a:tr>
              <a:tr h="138684">
                <a:tc>
                  <a:txBody>
                    <a:bodyPr/>
                    <a:lstStyle/>
                    <a:p>
                      <a:pPr marL="0" marR="0" algn="ctr">
                        <a:lnSpc>
                          <a:spcPct val="107000"/>
                        </a:lnSpc>
                        <a:spcBef>
                          <a:spcPts val="0"/>
                        </a:spcBef>
                        <a:spcAft>
                          <a:spcPts val="0"/>
                        </a:spcAft>
                      </a:pPr>
                      <a:r>
                        <a:rPr lang="en-US" sz="900" b="0" dirty="0">
                          <a:effectLst/>
                          <a:latin typeface="Glacial Indifference" pitchFamily="50" charset="0"/>
                          <a:ea typeface="Glacial Indifference" pitchFamily="50" charset="0"/>
                          <a:cs typeface="Times New Roman" panose="02020603050405020304" pitchFamily="18" charset="0"/>
                        </a:rPr>
                        <a:t>8+</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b="0" dirty="0">
                          <a:solidFill>
                            <a:schemeClr val="tx1"/>
                          </a:solidFill>
                          <a:effectLst/>
                          <a:latin typeface="Glacial Indifference" pitchFamily="50" charset="0"/>
                          <a:ea typeface="Glacial Indifference" pitchFamily="50" charset="0"/>
                          <a:cs typeface="Times New Roman" panose="02020603050405020304" pitchFamily="18" charset="0"/>
                        </a:rPr>
                        <a:t>$98,800</a:t>
                      </a:r>
                    </a:p>
                  </a:txBody>
                  <a:tcPr marL="68580" marR="68580" marT="0" marB="0">
                    <a:lnL w="12700" cap="flat" cmpd="sng" algn="ctr">
                      <a:solidFill>
                        <a:srgbClr val="C9C9C9"/>
                      </a:solidFill>
                      <a:prstDash val="solid"/>
                      <a:round/>
                      <a:headEnd type="none" w="med" len="med"/>
                      <a:tailEnd type="none" w="med" len="med"/>
                    </a:lnL>
                    <a:lnR w="12700" cap="flat" cmpd="sng" algn="ctr">
                      <a:solidFill>
                        <a:srgbClr val="C9C9C9"/>
                      </a:solidFill>
                      <a:prstDash val="solid"/>
                      <a:round/>
                      <a:headEnd type="none" w="med" len="med"/>
                      <a:tailEnd type="none" w="med" len="med"/>
                    </a:lnR>
                    <a:lnT w="12700" cap="flat" cmpd="sng" algn="ctr">
                      <a:solidFill>
                        <a:srgbClr val="C9C9C9"/>
                      </a:solidFill>
                      <a:prstDash val="solid"/>
                      <a:round/>
                      <a:headEnd type="none" w="med" len="med"/>
                      <a:tailEnd type="none" w="med" len="med"/>
                    </a:lnT>
                    <a:lnB w="12700" cap="flat" cmpd="sng" algn="ctr">
                      <a:solidFill>
                        <a:srgbClr val="C9C9C9"/>
                      </a:solidFill>
                      <a:prstDash val="solid"/>
                      <a:round/>
                      <a:headEnd type="none" w="med" len="med"/>
                      <a:tailEnd type="none" w="med" len="med"/>
                    </a:lnB>
                  </a:tcPr>
                </a:tc>
                <a:extLst>
                  <a:ext uri="{0D108BD9-81ED-4DB2-BD59-A6C34878D82A}">
                    <a16:rowId xmlns:a16="http://schemas.microsoft.com/office/drawing/2014/main" val="3103336349"/>
                  </a:ext>
                </a:extLst>
              </a:tr>
            </a:tbl>
          </a:graphicData>
        </a:graphic>
      </p:graphicFrame>
      <p:grpSp>
        <p:nvGrpSpPr>
          <p:cNvPr id="18" name="Group 17"/>
          <p:cNvGrpSpPr/>
          <p:nvPr/>
        </p:nvGrpSpPr>
        <p:grpSpPr>
          <a:xfrm>
            <a:off x="5195033" y="6438983"/>
            <a:ext cx="2469725" cy="276999"/>
            <a:chOff x="5444804" y="9396034"/>
            <a:chExt cx="2469725" cy="276999"/>
          </a:xfrm>
        </p:grpSpPr>
        <p:sp>
          <p:nvSpPr>
            <p:cNvPr id="10" name="TextBox 9"/>
            <p:cNvSpPr txBox="1"/>
            <p:nvPr/>
          </p:nvSpPr>
          <p:spPr>
            <a:xfrm>
              <a:off x="5444804" y="9396034"/>
              <a:ext cx="2469725" cy="276999"/>
            </a:xfrm>
            <a:prstGeom prst="rect">
              <a:avLst/>
            </a:prstGeom>
            <a:noFill/>
          </p:spPr>
          <p:txBody>
            <a:bodyPr wrap="square" rtlCol="0">
              <a:spAutoFit/>
            </a:bodyPr>
            <a:lstStyle/>
            <a:p>
              <a:r>
                <a:rPr lang="en-US" sz="1200" b="1" dirty="0">
                  <a:latin typeface="Glacial Indifference" pitchFamily="50" charset="0"/>
                </a:rPr>
                <a:t>Program Boundary   =</a:t>
              </a:r>
              <a:endParaRPr lang="en-US" sz="1050" b="1" dirty="0">
                <a:latin typeface="Glacial Indifference" pitchFamily="50" charset="0"/>
              </a:endParaRPr>
            </a:p>
          </p:txBody>
        </p:sp>
        <p:cxnSp>
          <p:nvCxnSpPr>
            <p:cNvPr id="17" name="Straight Connector 16"/>
            <p:cNvCxnSpPr/>
            <p:nvPr/>
          </p:nvCxnSpPr>
          <p:spPr>
            <a:xfrm flipH="1">
              <a:off x="7135224" y="9548822"/>
              <a:ext cx="16759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5194299" y="4241718"/>
            <a:ext cx="2469725" cy="276999"/>
          </a:xfrm>
          <a:prstGeom prst="rect">
            <a:avLst/>
          </a:prstGeom>
          <a:noFill/>
        </p:spPr>
        <p:txBody>
          <a:bodyPr wrap="square" rtlCol="0">
            <a:spAutoFit/>
          </a:bodyPr>
          <a:lstStyle/>
          <a:p>
            <a:r>
              <a:rPr lang="en-US" sz="1200" b="1" dirty="0">
                <a:latin typeface="Glacial Indifference" pitchFamily="50" charset="0"/>
              </a:rPr>
              <a:t>Income Eligibility* </a:t>
            </a:r>
          </a:p>
        </p:txBody>
      </p:sp>
      <p:sp>
        <p:nvSpPr>
          <p:cNvPr id="20" name="Rectangle 19"/>
          <p:cNvSpPr/>
          <p:nvPr/>
        </p:nvSpPr>
        <p:spPr>
          <a:xfrm>
            <a:off x="5194299" y="1550738"/>
            <a:ext cx="1484702" cy="276999"/>
          </a:xfrm>
          <a:prstGeom prst="rect">
            <a:avLst/>
          </a:prstGeom>
        </p:spPr>
        <p:txBody>
          <a:bodyPr wrap="none">
            <a:spAutoFit/>
          </a:bodyPr>
          <a:lstStyle/>
          <a:p>
            <a:r>
              <a:rPr lang="en-US" sz="1200" b="1" dirty="0">
                <a:latin typeface="Glacial Indifference" pitchFamily="50" charset="0"/>
              </a:rPr>
              <a:t>Program Contacts</a:t>
            </a:r>
          </a:p>
        </p:txBody>
      </p:sp>
      <p:sp>
        <p:nvSpPr>
          <p:cNvPr id="21" name="TextBox 20"/>
          <p:cNvSpPr txBox="1"/>
          <p:nvPr/>
        </p:nvSpPr>
        <p:spPr>
          <a:xfrm rot="16200000">
            <a:off x="5723515" y="7658074"/>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Joseph E. Lowery Blvd. </a:t>
            </a:r>
          </a:p>
        </p:txBody>
      </p:sp>
      <p:sp>
        <p:nvSpPr>
          <p:cNvPr id="22" name="TextBox 21"/>
          <p:cNvSpPr txBox="1"/>
          <p:nvPr/>
        </p:nvSpPr>
        <p:spPr>
          <a:xfrm>
            <a:off x="5526605" y="8412572"/>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MLK Jr. Dr. </a:t>
            </a:r>
          </a:p>
        </p:txBody>
      </p:sp>
      <p:sp>
        <p:nvSpPr>
          <p:cNvPr id="23" name="TextBox 22"/>
          <p:cNvSpPr txBox="1"/>
          <p:nvPr/>
        </p:nvSpPr>
        <p:spPr>
          <a:xfrm rot="17858660">
            <a:off x="5065007" y="8797053"/>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Beltline</a:t>
            </a:r>
          </a:p>
        </p:txBody>
      </p:sp>
      <p:sp>
        <p:nvSpPr>
          <p:cNvPr id="24" name="TextBox 23"/>
          <p:cNvSpPr txBox="1"/>
          <p:nvPr/>
        </p:nvSpPr>
        <p:spPr>
          <a:xfrm rot="1269391">
            <a:off x="5506323" y="9563258"/>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I-20</a:t>
            </a:r>
          </a:p>
        </p:txBody>
      </p:sp>
      <p:sp>
        <p:nvSpPr>
          <p:cNvPr id="25" name="TextBox 24"/>
          <p:cNvSpPr txBox="1"/>
          <p:nvPr/>
        </p:nvSpPr>
        <p:spPr>
          <a:xfrm rot="18310174">
            <a:off x="6593826" y="9169340"/>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Northside Dr. </a:t>
            </a:r>
          </a:p>
        </p:txBody>
      </p:sp>
      <p:sp>
        <p:nvSpPr>
          <p:cNvPr id="26" name="TextBox 25"/>
          <p:cNvSpPr txBox="1"/>
          <p:nvPr/>
        </p:nvSpPr>
        <p:spPr>
          <a:xfrm rot="16200000">
            <a:off x="6699803" y="7319352"/>
            <a:ext cx="820090"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Northside Dr. </a:t>
            </a:r>
          </a:p>
        </p:txBody>
      </p:sp>
      <p:sp>
        <p:nvSpPr>
          <p:cNvPr id="27" name="TextBox 26"/>
          <p:cNvSpPr txBox="1"/>
          <p:nvPr/>
        </p:nvSpPr>
        <p:spPr>
          <a:xfrm>
            <a:off x="6155290" y="6728753"/>
            <a:ext cx="698682" cy="169277"/>
          </a:xfrm>
          <a:prstGeom prst="rect">
            <a:avLst/>
          </a:prstGeom>
          <a:noFill/>
        </p:spPr>
        <p:txBody>
          <a:bodyPr wrap="square" rtlCol="0">
            <a:spAutoFit/>
          </a:bodyPr>
          <a:lstStyle/>
          <a:p>
            <a:pPr algn="ctr"/>
            <a:r>
              <a:rPr lang="en-US" sz="500" dirty="0">
                <a:solidFill>
                  <a:srgbClr val="FF0000"/>
                </a:solidFill>
                <a:latin typeface="Glacial Indifference" pitchFamily="50" charset="0"/>
              </a:rPr>
              <a:t>Jefferson St.</a:t>
            </a:r>
          </a:p>
        </p:txBody>
      </p:sp>
      <p:sp>
        <p:nvSpPr>
          <p:cNvPr id="28" name="TextBox 27"/>
          <p:cNvSpPr txBox="1"/>
          <p:nvPr/>
        </p:nvSpPr>
        <p:spPr>
          <a:xfrm>
            <a:off x="5127624" y="5778211"/>
            <a:ext cx="2469725" cy="184666"/>
          </a:xfrm>
          <a:prstGeom prst="rect">
            <a:avLst/>
          </a:prstGeom>
          <a:noFill/>
        </p:spPr>
        <p:txBody>
          <a:bodyPr wrap="square" rtlCol="0">
            <a:spAutoFit/>
          </a:bodyPr>
          <a:lstStyle/>
          <a:p>
            <a:r>
              <a:rPr lang="en-US" sz="600" dirty="0">
                <a:latin typeface="Glacial Indifference" pitchFamily="50" charset="0"/>
              </a:rPr>
              <a:t>*Amounts applicable to 2018, subject to annual change</a:t>
            </a:r>
          </a:p>
        </p:txBody>
      </p:sp>
    </p:spTree>
    <p:extLst>
      <p:ext uri="{BB962C8B-B14F-4D97-AF65-F5344CB8AC3E}">
        <p14:creationId xmlns:p14="http://schemas.microsoft.com/office/powerpoint/2010/main" val="36770237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Glacial Indifference"/>
        <a:ea typeface=""/>
        <a:cs typeface=""/>
      </a:majorFont>
      <a:minorFont>
        <a:latin typeface="Glacial Indifference"/>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860</TotalTime>
  <Words>667</Words>
  <Application>Microsoft Office PowerPoint</Application>
  <PresentationFormat>Custom</PresentationFormat>
  <Paragraphs>115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Glacial Indifference</vt:lpstr>
      <vt:lpstr>Wingdings</vt:lpstr>
      <vt:lpstr>Arial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Bledsoe</dc:creator>
  <cp:lastModifiedBy>Mitchell King</cp:lastModifiedBy>
  <cp:revision>38</cp:revision>
  <cp:lastPrinted>2018-10-09T17:35:00Z</cp:lastPrinted>
  <dcterms:created xsi:type="dcterms:W3CDTF">2017-04-06T13:34:52Z</dcterms:created>
  <dcterms:modified xsi:type="dcterms:W3CDTF">2018-10-09T19:47:56Z</dcterms:modified>
</cp:coreProperties>
</file>