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Lst>
  <p:notesMasterIdLst>
    <p:notesMasterId r:id="rId63"/>
  </p:notesMasterIdLst>
  <p:handoutMasterIdLst>
    <p:handoutMasterId r:id="rId64"/>
  </p:handoutMasterIdLst>
  <p:sldIdLst>
    <p:sldId id="542" r:id="rId3"/>
    <p:sldId id="541" r:id="rId4"/>
    <p:sldId id="545" r:id="rId5"/>
    <p:sldId id="547" r:id="rId6"/>
    <p:sldId id="548" r:id="rId7"/>
    <p:sldId id="476" r:id="rId8"/>
    <p:sldId id="514" r:id="rId9"/>
    <p:sldId id="516" r:id="rId10"/>
    <p:sldId id="517" r:id="rId11"/>
    <p:sldId id="521" r:id="rId12"/>
    <p:sldId id="530" r:id="rId13"/>
    <p:sldId id="518" r:id="rId14"/>
    <p:sldId id="431" r:id="rId15"/>
    <p:sldId id="533" r:id="rId16"/>
    <p:sldId id="522" r:id="rId17"/>
    <p:sldId id="486" r:id="rId18"/>
    <p:sldId id="368" r:id="rId19"/>
    <p:sldId id="484" r:id="rId20"/>
    <p:sldId id="381" r:id="rId21"/>
    <p:sldId id="384" r:id="rId22"/>
    <p:sldId id="489" r:id="rId23"/>
    <p:sldId id="490" r:id="rId24"/>
    <p:sldId id="387" r:id="rId25"/>
    <p:sldId id="288" r:id="rId26"/>
    <p:sldId id="404" r:id="rId27"/>
    <p:sldId id="532" r:id="rId28"/>
    <p:sldId id="523" r:id="rId29"/>
    <p:sldId id="534" r:id="rId30"/>
    <p:sldId id="539" r:id="rId31"/>
    <p:sldId id="535" r:id="rId32"/>
    <p:sldId id="536" r:id="rId33"/>
    <p:sldId id="537" r:id="rId34"/>
    <p:sldId id="538" r:id="rId35"/>
    <p:sldId id="500" r:id="rId36"/>
    <p:sldId id="501" r:id="rId37"/>
    <p:sldId id="474" r:id="rId38"/>
    <p:sldId id="531" r:id="rId39"/>
    <p:sldId id="479" r:id="rId40"/>
    <p:sldId id="480" r:id="rId41"/>
    <p:sldId id="481" r:id="rId42"/>
    <p:sldId id="482" r:id="rId43"/>
    <p:sldId id="549" r:id="rId44"/>
    <p:sldId id="550" r:id="rId45"/>
    <p:sldId id="551" r:id="rId46"/>
    <p:sldId id="552" r:id="rId47"/>
    <p:sldId id="553" r:id="rId48"/>
    <p:sldId id="554" r:id="rId49"/>
    <p:sldId id="555" r:id="rId50"/>
    <p:sldId id="556" r:id="rId51"/>
    <p:sldId id="567" r:id="rId52"/>
    <p:sldId id="558" r:id="rId53"/>
    <p:sldId id="559" r:id="rId54"/>
    <p:sldId id="560" r:id="rId55"/>
    <p:sldId id="561" r:id="rId56"/>
    <p:sldId id="562" r:id="rId57"/>
    <p:sldId id="563" r:id="rId58"/>
    <p:sldId id="564" r:id="rId59"/>
    <p:sldId id="565" r:id="rId60"/>
    <p:sldId id="566" r:id="rId61"/>
    <p:sldId id="568" r:id="rId6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DA"/>
    <a:srgbClr val="C8EAFA"/>
    <a:srgbClr val="FCF0D0"/>
    <a:srgbClr val="CCCCFF"/>
    <a:srgbClr val="F8F6D4"/>
    <a:srgbClr val="EDF2DA"/>
    <a:srgbClr val="A0A2A4"/>
    <a:srgbClr val="00396F"/>
    <a:srgbClr val="FFD100"/>
    <a:srgbClr val="005C8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4694" autoAdjust="0"/>
    <p:restoredTop sz="81705" autoAdjust="0"/>
  </p:normalViewPr>
  <p:slideViewPr>
    <p:cSldViewPr snapToGrid="0" snapToObjects="1">
      <p:cViewPr varScale="1">
        <p:scale>
          <a:sx n="56" d="100"/>
          <a:sy n="56" d="100"/>
        </p:scale>
        <p:origin x="-207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26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A94FA8E-1FF4-4351-A3CE-E7FD407CBEA6}" type="datetimeFigureOut">
              <a:rPr lang="en-US" smtClean="0"/>
              <a:t>7/5/2017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7458A0AA-36D8-461D-B6BE-869FA57232B5}" type="slidenum">
              <a:rPr lang="en-US" smtClean="0"/>
              <a:t>‹#›</a:t>
            </a:fld>
            <a:endParaRPr lang="en-US"/>
          </a:p>
        </p:txBody>
      </p:sp>
    </p:spTree>
    <p:extLst>
      <p:ext uri="{BB962C8B-B14F-4D97-AF65-F5344CB8AC3E}">
        <p14:creationId xmlns:p14="http://schemas.microsoft.com/office/powerpoint/2010/main" val="2930577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EFA1029-7327-4B50-B77D-47218E1AF0EF}" type="datetimeFigureOut">
              <a:rPr lang="en-US" smtClean="0"/>
              <a:t>7/5/2017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4C5132A-BCA1-475C-ABB8-489BEE09D960}" type="slidenum">
              <a:rPr lang="en-US" smtClean="0"/>
              <a:t>‹#›</a:t>
            </a:fld>
            <a:endParaRPr lang="en-US" dirty="0"/>
          </a:p>
        </p:txBody>
      </p:sp>
    </p:spTree>
    <p:extLst>
      <p:ext uri="{BB962C8B-B14F-4D97-AF65-F5344CB8AC3E}">
        <p14:creationId xmlns:p14="http://schemas.microsoft.com/office/powerpoint/2010/main" val="2902511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626DE89-7DE2-4F31-9332-D0F20B0A9E3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884423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PHOTO:</a:t>
            </a:r>
            <a:r>
              <a:rPr lang="en-US" b="1" baseline="0" dirty="0" smtClean="0"/>
              <a:t> </a:t>
            </a:r>
            <a:r>
              <a:rPr lang="en-US" baseline="0" dirty="0" smtClean="0"/>
              <a:t>P.S. 111, Hell’s Kitchen, NY</a:t>
            </a:r>
            <a:endParaRPr lang="en-US" dirty="0" smtClean="0"/>
          </a:p>
          <a:p>
            <a:pPr marL="171450" indent="-171450">
              <a:buFont typeface="Arial"/>
              <a:buChar char="•"/>
            </a:pPr>
            <a:r>
              <a:rPr lang="en-US" dirty="0" smtClean="0"/>
              <a:t>When is a park more than a place to play? When it doubles as a hands-on learning lab. A public health facility. Protection against a changing climate.</a:t>
            </a:r>
          </a:p>
          <a:p>
            <a:pPr marL="171450" indent="-171450">
              <a:buFont typeface="Arial"/>
              <a:buChar char="•"/>
            </a:pPr>
            <a:r>
              <a:rPr lang="en-US" dirty="0" smtClean="0"/>
              <a:t>That’s the idea behind The Trust for Public Land’s schoolyards-to-playgrounds effort, which taps students to transform their recess areas into vibrant neighborhood parks that soak up stormwater, easing strain on city sewer systems. </a:t>
            </a:r>
          </a:p>
          <a:p>
            <a:pPr marL="171450" indent="-171450">
              <a:buFont typeface="Arial"/>
              <a:buChar char="•"/>
            </a:pPr>
            <a:r>
              <a:rPr lang="en-US" dirty="0" smtClean="0"/>
              <a:t>By replacing asphalt with permeable surfaces, renovated schoolyards—like P.S. 111 in Hell’s Kitchen, NY—can keep up to </a:t>
            </a:r>
            <a:r>
              <a:rPr lang="en-US" b="1" dirty="0" smtClean="0"/>
              <a:t>1 million gallons of stormwater </a:t>
            </a:r>
            <a:r>
              <a:rPr lang="en-US" dirty="0" smtClean="0"/>
              <a:t>per year out of sewers and waterways. It’s a shining example of what we call “Climate-Smart Cities”—our approach to empowering cities to use parks and green space to combat challenges like flooding and heat waves. </a:t>
            </a:r>
          </a:p>
          <a:p>
            <a:pPr marL="171450" indent="-171450">
              <a:buFont typeface="Arial"/>
              <a:buChar char="•"/>
            </a:pPr>
            <a:r>
              <a:rPr lang="en-US" dirty="0" smtClean="0"/>
              <a:t>In the mid-’90s, New York City had less green space per person than almost anywhere else in America. Looking to address the shortage, The Trust for Public Land spotted an underutilized resource: schoolyards. Back then, many public schools’ recess areas were barren asphalt lots—uninviting to students and closed to the rest of the community altogether. Taken as a whole, they represented an unprecedented opportunity to green the neighborhoods that needed it most.</a:t>
            </a:r>
          </a:p>
          <a:p>
            <a:pPr marL="171450" indent="-171450">
              <a:buFont typeface="Arial"/>
              <a:buChar char="•"/>
            </a:pPr>
            <a:r>
              <a:rPr lang="en-US" dirty="0" smtClean="0"/>
              <a:t>Then-mayor Michael Bloomberg embraced the idea, partnering with us to achieve the city’s 30-year sustainability plan.</a:t>
            </a:r>
          </a:p>
          <a:p>
            <a:pPr marL="171450" indent="-171450">
              <a:buFont typeface="Arial"/>
              <a:buChar char="•"/>
            </a:pPr>
            <a:r>
              <a:rPr lang="en-US" dirty="0" smtClean="0"/>
              <a:t>The cornerstone of our program is a three-month participatory design curriculum. Collaborating with parents, teachers, and neighbors, we help students plan their dream playgrounds. </a:t>
            </a:r>
          </a:p>
          <a:p>
            <a:pPr marL="171450" indent="-171450">
              <a:buFont typeface="Arial"/>
              <a:buChar char="•"/>
            </a:pPr>
            <a:r>
              <a:rPr lang="en-US" dirty="0" smtClean="0"/>
              <a:t>Once renovated, the sites stay open to the public on evenings and weekends, providing much-needed community green space when school is closed. </a:t>
            </a:r>
          </a:p>
          <a:p>
            <a:pPr marL="171450" indent="-171450">
              <a:buFont typeface="Arial"/>
              <a:buChar char="•"/>
            </a:pPr>
            <a:r>
              <a:rPr lang="en-US" dirty="0" smtClean="0"/>
              <a:t>Over the last two decades, we’ve created more than 180 new schoolyard playgrounds across the city, adding more than 150 acres of recreational space and putting a park within a 10-minute walk of nearly 3.5 million New Yorkers. </a:t>
            </a:r>
          </a:p>
          <a:p>
            <a:pPr marL="171450" indent="-171450">
              <a:buFont typeface="Arial"/>
              <a:buChar char="•"/>
            </a:pPr>
            <a:r>
              <a:rPr lang="en-US" dirty="0" smtClean="0"/>
              <a:t>And we’ve expanded the effort, partnering with cities like Newark and Philadelphia to achieve their sustainability and livability goals. </a:t>
            </a:r>
          </a:p>
          <a:p>
            <a:endParaRPr lang="en-US" dirty="0"/>
          </a:p>
        </p:txBody>
      </p:sp>
      <p:sp>
        <p:nvSpPr>
          <p:cNvPr id="4" name="Slide Number Placeholder 3"/>
          <p:cNvSpPr>
            <a:spLocks noGrp="1"/>
          </p:cNvSpPr>
          <p:nvPr>
            <p:ph type="sldNum" sz="quarter" idx="10"/>
          </p:nvPr>
        </p:nvSpPr>
        <p:spPr/>
        <p:txBody>
          <a:bodyPr/>
          <a:lstStyle/>
          <a:p>
            <a:fld id="{F4C5132A-BCA1-475C-ABB8-489BEE09D960}" type="slidenum">
              <a:rPr lang="en-US" smtClean="0"/>
              <a:t>11</a:t>
            </a:fld>
            <a:endParaRPr lang="en-US" dirty="0"/>
          </a:p>
        </p:txBody>
      </p:sp>
    </p:spTree>
    <p:extLst>
      <p:ext uri="{BB962C8B-B14F-4D97-AF65-F5344CB8AC3E}">
        <p14:creationId xmlns:p14="http://schemas.microsoft.com/office/powerpoint/2010/main" val="3906905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702" indent="-174702" defTabSz="931744">
              <a:buFont typeface="Arial"/>
              <a:buChar char="•"/>
              <a:defRPr/>
            </a:pPr>
            <a:r>
              <a:rPr lang="en-US" sz="1200" dirty="0" smtClean="0">
                <a:latin typeface="Avenir Next Regular"/>
                <a:cs typeface="Avenir Next Regular"/>
              </a:rPr>
              <a:t>10 minutes. That’s long enough to tackle a couple of quick household chores: fold some laundry or wash a few dishes. </a:t>
            </a:r>
          </a:p>
          <a:p>
            <a:pPr marL="174702" indent="-174702" defTabSz="931744">
              <a:buFont typeface="Arial"/>
              <a:buChar char="•"/>
              <a:defRPr/>
            </a:pPr>
            <a:r>
              <a:rPr lang="en-US" sz="1200" dirty="0" smtClean="0">
                <a:latin typeface="Avenir Next Regular"/>
                <a:cs typeface="Avenir Next Regular"/>
              </a:rPr>
              <a:t>You could start a chapter of that book on your nightstand, or — more likely — wile away your time in front of a screen.</a:t>
            </a:r>
          </a:p>
          <a:p>
            <a:pPr marL="174702" indent="-174702" defTabSz="931744">
              <a:buFont typeface="Arial"/>
              <a:buChar char="•"/>
              <a:defRPr/>
            </a:pPr>
            <a:r>
              <a:rPr lang="en-US" sz="1200" dirty="0" smtClean="0">
                <a:latin typeface="Avenir Next Regular"/>
                <a:cs typeface="Avenir Next Regular"/>
              </a:rPr>
              <a:t>But could you walk to a park?</a:t>
            </a:r>
          </a:p>
          <a:p>
            <a:pPr marL="174702" indent="-174702" defTabSz="931744">
              <a:buFont typeface="Arial"/>
              <a:buChar char="•"/>
              <a:defRPr/>
            </a:pPr>
            <a:r>
              <a:rPr lang="en-US" sz="1200" dirty="0" smtClean="0"/>
              <a:t>The research is clear: close-to-home parks boost well-being for the entire neighborhood. From the child diagnosed with ADHD to the senior recovering from hip surgery, people who live near parks get more and better exercise and report better mental health than people who don’t. </a:t>
            </a:r>
          </a:p>
          <a:p>
            <a:pPr marL="174702" indent="-174702" defTabSz="931744">
              <a:buFont typeface="Arial"/>
              <a:buChar char="•"/>
              <a:defRPr/>
            </a:pPr>
            <a:r>
              <a:rPr lang="en-US" sz="1200" dirty="0" smtClean="0"/>
              <a:t>Nearby green space makes it easier to socialize, recreate, and relax with a quick jog before work, a pickup soccer game after school, or a sunset stroll. </a:t>
            </a:r>
          </a:p>
          <a:p>
            <a:pPr marL="174702" indent="-174702" defTabSz="931744">
              <a:buFont typeface="Arial"/>
              <a:buChar char="•"/>
              <a:defRPr/>
            </a:pPr>
            <a:r>
              <a:rPr lang="en-US" sz="1200" dirty="0" smtClean="0"/>
              <a:t>Civic leaders know that accessible green space is key to enhancing quality of life and attracting and retaining businesses and residents. </a:t>
            </a:r>
          </a:p>
          <a:p>
            <a:pPr marL="174702" indent="-174702" defTabSz="931744">
              <a:buFont typeface="Arial"/>
              <a:buChar char="•"/>
              <a:defRPr/>
            </a:pPr>
            <a:r>
              <a:rPr lang="en-US" sz="1200" dirty="0" smtClean="0"/>
              <a:t>That’s why people across the country— mayors, council members, public health o </a:t>
            </a:r>
            <a:r>
              <a:rPr lang="en-US" sz="1200" dirty="0" err="1" smtClean="0"/>
              <a:t>cials</a:t>
            </a:r>
            <a:r>
              <a:rPr lang="en-US" sz="1200" dirty="0" smtClean="0"/>
              <a:t>, business owners, moms, and dads— are adopting The Trust for Public Land’s standard of a 10-minute walk to a park for all. </a:t>
            </a:r>
            <a:endParaRPr lang="en-US" dirty="0" smtClean="0">
              <a:effectLst/>
            </a:endParaRPr>
          </a:p>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land for people work, whether a new park</a:t>
            </a:r>
            <a:r>
              <a:rPr lang="en-US" baseline="0" dirty="0" smtClean="0"/>
              <a:t> or a protected place, can address many of these social challenges because all of our work delivers multiple benefits.  We’ve organized our thinking about land for people benefits into five categories:  community, health, inspiration, economic, and environmental benefits.  This approach is helpful to us in several ways:</a:t>
            </a:r>
          </a:p>
          <a:p>
            <a:pPr marL="342351" indent="-342351">
              <a:buAutoNum type="arabicParenR"/>
            </a:pPr>
            <a:r>
              <a:rPr lang="en-US" baseline="0" dirty="0" smtClean="0"/>
              <a:t>We can design our projects - both park design and development and land protection – to deliver those benefits most important to the community in which we are working.  </a:t>
            </a:r>
          </a:p>
          <a:p>
            <a:pPr marL="342351" indent="-342351">
              <a:buAutoNum type="arabicParenR"/>
            </a:pPr>
            <a:r>
              <a:rPr lang="en-US" baseline="0" dirty="0" smtClean="0"/>
              <a:t>We know that donors and partners all have different interests and that often they are focused on a particular subject – for example, water quality, or arts and culture, or jobs.  By organizing the benefits of our work in this way, we are better equipped to focus our conversations with supporters on the outcomes they most want to achieve.</a:t>
            </a:r>
          </a:p>
          <a:p>
            <a:pPr marL="342351" indent="-342351">
              <a:buAutoNum type="arabicParenR"/>
            </a:pPr>
            <a:r>
              <a:rPr lang="en-US" baseline="0" dirty="0" smtClean="0"/>
              <a:t>Finally, this approach allows us to better measure our impact.  These benefit categories will be used to define metrics that we will track at the project level, the program level, and even at the organization-wide level to improve our ability to measure the difference we are making.</a:t>
            </a:r>
          </a:p>
          <a:p>
            <a:endParaRPr lang="en-US" dirty="0"/>
          </a:p>
        </p:txBody>
      </p:sp>
      <p:sp>
        <p:nvSpPr>
          <p:cNvPr id="4" name="Slide Number Placeholder 3"/>
          <p:cNvSpPr>
            <a:spLocks noGrp="1"/>
          </p:cNvSpPr>
          <p:nvPr>
            <p:ph type="sldNum" sz="quarter" idx="10"/>
          </p:nvPr>
        </p:nvSpPr>
        <p:spPr/>
        <p:txBody>
          <a:bodyPr/>
          <a:lstStyle/>
          <a:p>
            <a:fld id="{F4C5132A-BCA1-475C-ABB8-489BEE09D960}" type="slidenum">
              <a:rPr lang="en-US" smtClean="0"/>
              <a:t>13</a:t>
            </a:fld>
            <a:endParaRPr lang="en-US" dirty="0"/>
          </a:p>
        </p:txBody>
      </p:sp>
    </p:spTree>
    <p:extLst>
      <p:ext uri="{BB962C8B-B14F-4D97-AF65-F5344CB8AC3E}">
        <p14:creationId xmlns:p14="http://schemas.microsoft.com/office/powerpoint/2010/main" val="3320366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t>
            </a:r>
            <a:r>
              <a:rPr lang="en-US" dirty="0"/>
              <a:t>vision of every resident in America being within a 10 minute walk of a high quality </a:t>
            </a:r>
            <a:r>
              <a:rPr lang="en-US" dirty="0" smtClean="0"/>
              <a:t>park.  </a:t>
            </a:r>
            <a:endParaRPr lang="en-US" dirty="0"/>
          </a:p>
        </p:txBody>
      </p:sp>
      <p:sp>
        <p:nvSpPr>
          <p:cNvPr id="4" name="Slide Number Placeholder 3"/>
          <p:cNvSpPr>
            <a:spLocks noGrp="1"/>
          </p:cNvSpPr>
          <p:nvPr>
            <p:ph type="sldNum" sz="quarter" idx="10"/>
          </p:nvPr>
        </p:nvSpPr>
        <p:spPr/>
        <p:txBody>
          <a:bodyPr/>
          <a:lstStyle/>
          <a:p>
            <a:fld id="{4626DE89-7DE2-4F31-9332-D0F20B0A9E3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884423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Aft>
                <a:spcPts val="1400"/>
              </a:spcAft>
              <a:buClr>
                <a:srgbClr val="3EBFAC"/>
              </a:buClr>
              <a:buSzPct val="90000"/>
            </a:pPr>
            <a:r>
              <a:rPr lang="en-US" sz="2000" b="1" dirty="0" smtClean="0"/>
              <a:t>Phased Combined Sewer Separation</a:t>
            </a:r>
          </a:p>
          <a:p>
            <a:pPr marL="228600" indent="-256032">
              <a:lnSpc>
                <a:spcPct val="90000"/>
              </a:lnSpc>
              <a:spcAft>
                <a:spcPts val="1400"/>
              </a:spcAft>
              <a:buClr>
                <a:srgbClr val="3EBFAC"/>
              </a:buClr>
              <a:buSzPct val="90000"/>
              <a:buFont typeface="Arial"/>
              <a:buChar char="•"/>
            </a:pPr>
            <a:r>
              <a:rPr lang="en-US" dirty="0" smtClean="0"/>
              <a:t>Ultimate Drainage 150 acres</a:t>
            </a:r>
          </a:p>
          <a:p>
            <a:pPr marL="228600" indent="-256032">
              <a:lnSpc>
                <a:spcPct val="90000"/>
              </a:lnSpc>
              <a:spcAft>
                <a:spcPts val="1400"/>
              </a:spcAft>
              <a:buClr>
                <a:srgbClr val="3EBFAC"/>
              </a:buClr>
              <a:buSzPct val="90000"/>
              <a:buFont typeface="Arial"/>
              <a:buChar char="•"/>
            </a:pPr>
            <a:r>
              <a:rPr lang="en-US" dirty="0" smtClean="0"/>
              <a:t>Eliminates combined sewer overflows for up to the 100-year storm event</a:t>
            </a:r>
          </a:p>
          <a:p>
            <a:pPr marL="228600" indent="-256032">
              <a:lnSpc>
                <a:spcPct val="90000"/>
              </a:lnSpc>
              <a:spcAft>
                <a:spcPts val="1400"/>
              </a:spcAft>
              <a:buClr>
                <a:srgbClr val="3EBFAC"/>
              </a:buClr>
              <a:buSzPct val="90000"/>
              <a:buFont typeface="Arial"/>
              <a:buChar char="•"/>
            </a:pPr>
            <a:endParaRPr lang="en-US" dirty="0" smtClean="0"/>
          </a:p>
          <a:p>
            <a:pPr marL="228600" indent="-256032">
              <a:lnSpc>
                <a:spcPct val="90000"/>
              </a:lnSpc>
              <a:spcAft>
                <a:spcPts val="600"/>
              </a:spcAft>
              <a:buClr>
                <a:srgbClr val="3EBFAC"/>
              </a:buClr>
              <a:buSzPct val="90000"/>
              <a:buFont typeface="Arial"/>
              <a:buChar char="•"/>
            </a:pPr>
            <a:r>
              <a:rPr lang="en-US" dirty="0" smtClean="0"/>
              <a:t>Phase A – Green -</a:t>
            </a:r>
            <a:r>
              <a:rPr lang="en-US" baseline="0" dirty="0" smtClean="0"/>
              <a:t> </a:t>
            </a:r>
            <a:r>
              <a:rPr lang="en-US" dirty="0" smtClean="0"/>
              <a:t>73 acres drainage</a:t>
            </a:r>
          </a:p>
          <a:p>
            <a:pPr marL="228600" indent="-256032">
              <a:lnSpc>
                <a:spcPct val="90000"/>
              </a:lnSpc>
              <a:spcAft>
                <a:spcPts val="600"/>
              </a:spcAft>
              <a:buClr>
                <a:srgbClr val="3EBFAC"/>
              </a:buClr>
              <a:buSzPct val="90000"/>
              <a:buFont typeface="Arial"/>
              <a:buChar char="•"/>
            </a:pPr>
            <a:r>
              <a:rPr lang="en-US" dirty="0" smtClean="0"/>
              <a:t>Phase B – Purple</a:t>
            </a:r>
            <a:r>
              <a:rPr lang="en-US" baseline="0" dirty="0" smtClean="0"/>
              <a:t> - </a:t>
            </a:r>
            <a:r>
              <a:rPr lang="en-US" dirty="0" smtClean="0"/>
              <a:t>36 acres drainage</a:t>
            </a:r>
          </a:p>
          <a:p>
            <a:pPr marL="228600" indent="-256032">
              <a:lnSpc>
                <a:spcPct val="90000"/>
              </a:lnSpc>
              <a:spcAft>
                <a:spcPts val="600"/>
              </a:spcAft>
              <a:buClr>
                <a:srgbClr val="3EBFAC"/>
              </a:buClr>
              <a:buSzPct val="90000"/>
              <a:buFont typeface="Arial"/>
              <a:buChar char="•"/>
            </a:pPr>
            <a:r>
              <a:rPr lang="en-US" dirty="0" smtClean="0"/>
              <a:t>Phase C – Blue</a:t>
            </a:r>
            <a:r>
              <a:rPr lang="en-US" baseline="0" dirty="0" smtClean="0"/>
              <a:t> - </a:t>
            </a:r>
            <a:r>
              <a:rPr lang="en-US" dirty="0" smtClean="0"/>
              <a:t>41 acres drainage</a:t>
            </a:r>
          </a:p>
          <a:p>
            <a:pPr marL="228600" indent="-256032">
              <a:lnSpc>
                <a:spcPct val="90000"/>
              </a:lnSpc>
              <a:spcAft>
                <a:spcPts val="1400"/>
              </a:spcAft>
              <a:buClr>
                <a:srgbClr val="3EBFAC"/>
              </a:buClr>
              <a:buSzPct val="90000"/>
              <a:buFont typeface="Arial"/>
              <a:buChar char="•"/>
            </a:pPr>
            <a:endParaRPr 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New Rendering on this slide</a:t>
            </a:r>
            <a:endParaRPr lang="en-US" dirty="0"/>
          </a:p>
        </p:txBody>
      </p:sp>
      <p:sp>
        <p:nvSpPr>
          <p:cNvPr id="4" name="Slide Number Placeholder 3"/>
          <p:cNvSpPr>
            <a:spLocks noGrp="1"/>
          </p:cNvSpPr>
          <p:nvPr>
            <p:ph type="sldNum" sz="quarter" idx="10"/>
          </p:nvPr>
        </p:nvSpPr>
        <p:spPr/>
        <p:txBody>
          <a:bodyPr/>
          <a:lstStyle/>
          <a:p>
            <a:fld id="{F4C5132A-BCA1-475C-ABB8-489BEE09D960}" type="slidenum">
              <a:rPr lang="en-US" smtClean="0"/>
              <a:t>34</a:t>
            </a:fld>
            <a:endParaRPr lang="en-US" dirty="0"/>
          </a:p>
        </p:txBody>
      </p:sp>
    </p:spTree>
    <p:extLst>
      <p:ext uri="{BB962C8B-B14F-4D97-AF65-F5344CB8AC3E}">
        <p14:creationId xmlns:p14="http://schemas.microsoft.com/office/powerpoint/2010/main" val="3320366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New Rendering on this slide</a:t>
            </a:r>
            <a:endParaRPr lang="en-US" dirty="0"/>
          </a:p>
        </p:txBody>
      </p:sp>
      <p:sp>
        <p:nvSpPr>
          <p:cNvPr id="4" name="Slide Number Placeholder 3"/>
          <p:cNvSpPr>
            <a:spLocks noGrp="1"/>
          </p:cNvSpPr>
          <p:nvPr>
            <p:ph type="sldNum" sz="quarter" idx="10"/>
          </p:nvPr>
        </p:nvSpPr>
        <p:spPr/>
        <p:txBody>
          <a:bodyPr/>
          <a:lstStyle/>
          <a:p>
            <a:fld id="{F4C5132A-BCA1-475C-ABB8-489BEE09D960}" type="slidenum">
              <a:rPr lang="en-US" smtClean="0"/>
              <a:t>35</a:t>
            </a:fld>
            <a:endParaRPr lang="en-US" dirty="0"/>
          </a:p>
        </p:txBody>
      </p:sp>
    </p:spTree>
    <p:extLst>
      <p:ext uri="{BB962C8B-B14F-4D97-AF65-F5344CB8AC3E}">
        <p14:creationId xmlns:p14="http://schemas.microsoft.com/office/powerpoint/2010/main" val="3320366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7AE8F-F77E-47B0-B0CD-026F4FB2F585}" type="slidenum">
              <a:rPr lang="en-US" smtClean="0"/>
              <a:t>3</a:t>
            </a:fld>
            <a:endParaRPr lang="en-US"/>
          </a:p>
        </p:txBody>
      </p:sp>
    </p:spTree>
    <p:extLst>
      <p:ext uri="{BB962C8B-B14F-4D97-AF65-F5344CB8AC3E}">
        <p14:creationId xmlns:p14="http://schemas.microsoft.com/office/powerpoint/2010/main" val="882084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7AE8F-F77E-47B0-B0CD-026F4FB2F585}" type="slidenum">
              <a:rPr lang="en-US" smtClean="0"/>
              <a:t>4</a:t>
            </a:fld>
            <a:endParaRPr lang="en-US"/>
          </a:p>
        </p:txBody>
      </p:sp>
    </p:spTree>
    <p:extLst>
      <p:ext uri="{BB962C8B-B14F-4D97-AF65-F5344CB8AC3E}">
        <p14:creationId xmlns:p14="http://schemas.microsoft.com/office/powerpoint/2010/main" val="882084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7AE8F-F77E-47B0-B0CD-026F4FB2F585}" type="slidenum">
              <a:rPr lang="en-US" smtClean="0"/>
              <a:t>5</a:t>
            </a:fld>
            <a:endParaRPr lang="en-US"/>
          </a:p>
        </p:txBody>
      </p:sp>
    </p:spTree>
    <p:extLst>
      <p:ext uri="{BB962C8B-B14F-4D97-AF65-F5344CB8AC3E}">
        <p14:creationId xmlns:p14="http://schemas.microsoft.com/office/powerpoint/2010/main" val="882084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mission</a:t>
            </a:r>
            <a:r>
              <a:rPr lang="en-US" baseline="0" dirty="0" smtClean="0"/>
              <a:t> does two things:  it says WHAT we do (we create parks and protect </a:t>
            </a:r>
            <a:r>
              <a:rPr lang="en-US" b="1" baseline="0" dirty="0" smtClean="0"/>
              <a:t>land for people</a:t>
            </a:r>
            <a:r>
              <a:rPr lang="en-US" baseline="0" dirty="0" smtClean="0"/>
              <a:t>) and WHY we do it (to ensure healthy livable communities for generations to come)</a:t>
            </a:r>
            <a:endParaRPr 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626AFC1-89BE-4F3A-BBAC-FC39B9CE2899}"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94851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433DFD-7089-B044-A48B-C2A571DC47D1}" type="datetimeFigureOut">
              <a:rPr lang="en-US" smtClean="0"/>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B55037-558D-1145-ADAA-1359224B597C}" type="slidenum">
              <a:rPr lang="en-US" smtClean="0"/>
              <a:t>‹#›</a:t>
            </a:fld>
            <a:endParaRPr lang="en-US" dirty="0"/>
          </a:p>
        </p:txBody>
      </p:sp>
    </p:spTree>
    <p:extLst>
      <p:ext uri="{BB962C8B-B14F-4D97-AF65-F5344CB8AC3E}">
        <p14:creationId xmlns:p14="http://schemas.microsoft.com/office/powerpoint/2010/main" val="167921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33DFD-7089-B044-A48B-C2A571DC47D1}" type="datetimeFigureOut">
              <a:rPr lang="en-US" smtClean="0"/>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B55037-558D-1145-ADAA-1359224B597C}" type="slidenum">
              <a:rPr lang="en-US" smtClean="0"/>
              <a:t>‹#›</a:t>
            </a:fld>
            <a:endParaRPr lang="en-US" dirty="0"/>
          </a:p>
        </p:txBody>
      </p:sp>
    </p:spTree>
    <p:extLst>
      <p:ext uri="{BB962C8B-B14F-4D97-AF65-F5344CB8AC3E}">
        <p14:creationId xmlns:p14="http://schemas.microsoft.com/office/powerpoint/2010/main" val="2404630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33DFD-7089-B044-A48B-C2A571DC47D1}" type="datetimeFigureOut">
              <a:rPr lang="en-US" smtClean="0"/>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B55037-558D-1145-ADAA-1359224B597C}" type="slidenum">
              <a:rPr lang="en-US" smtClean="0"/>
              <a:t>‹#›</a:t>
            </a:fld>
            <a:endParaRPr lang="en-US" dirty="0"/>
          </a:p>
        </p:txBody>
      </p:sp>
    </p:spTree>
    <p:extLst>
      <p:ext uri="{BB962C8B-B14F-4D97-AF65-F5344CB8AC3E}">
        <p14:creationId xmlns:p14="http://schemas.microsoft.com/office/powerpoint/2010/main" val="2483351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34963" y="314325"/>
            <a:ext cx="8470900" cy="5527676"/>
          </a:xfrm>
          <a:ln w="6350">
            <a:solidFill>
              <a:schemeClr val="bg1">
                <a:lumMod val="75000"/>
              </a:schemeClr>
            </a:solidFill>
          </a:ln>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2" name="Title 1"/>
          <p:cNvSpPr>
            <a:spLocks noGrp="1"/>
          </p:cNvSpPr>
          <p:nvPr>
            <p:ph type="title"/>
          </p:nvPr>
        </p:nvSpPr>
        <p:spPr>
          <a:xfrm>
            <a:off x="253344" y="6043831"/>
            <a:ext cx="7595258" cy="509375"/>
          </a:xfrm>
        </p:spPr>
        <p:txBody>
          <a:bodyPr anchor="ctr" anchorCtr="0"/>
          <a:lstStyle>
            <a:lvl1pPr algn="l">
              <a:defRPr sz="2000" b="0" i="0"/>
            </a:lvl1pPr>
          </a:lstStyle>
          <a:p>
            <a:r>
              <a:rPr lang="en-US" smtClean="0"/>
              <a:t>Click to edit Master title style</a:t>
            </a:r>
            <a:endParaRPr lang="en-US" dirty="0"/>
          </a:p>
        </p:txBody>
      </p:sp>
    </p:spTree>
    <p:extLst>
      <p:ext uri="{BB962C8B-B14F-4D97-AF65-F5344CB8AC3E}">
        <p14:creationId xmlns:p14="http://schemas.microsoft.com/office/powerpoint/2010/main" val="3101623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3128" y="384246"/>
            <a:ext cx="6604000" cy="4831221"/>
          </a:xfrm>
        </p:spPr>
        <p:txBody>
          <a:bodyPr anchor="ctr" anchorCtr="0">
            <a:noAutofit/>
          </a:bodyPr>
          <a:lstStyle>
            <a:lvl1pPr algn="l">
              <a:lnSpc>
                <a:spcPts val="9000"/>
              </a:lnSpc>
              <a:defRPr sz="8000"/>
            </a:lvl1pPr>
          </a:lstStyle>
          <a:p>
            <a:r>
              <a:rPr lang="en-US" dirty="0" smtClean="0"/>
              <a:t>Click to </a:t>
            </a:r>
            <a:br>
              <a:rPr lang="en-US" dirty="0" smtClean="0"/>
            </a:br>
            <a:r>
              <a:rPr lang="en-US" dirty="0" smtClean="0"/>
              <a:t>add</a:t>
            </a:r>
            <a:br>
              <a:rPr lang="en-US" dirty="0" smtClean="0"/>
            </a:br>
            <a:r>
              <a:rPr lang="en-US" dirty="0" smtClean="0"/>
              <a:t>Photo</a:t>
            </a:r>
            <a:endParaRPr lang="en-US" dirty="0"/>
          </a:p>
        </p:txBody>
      </p:sp>
      <p:sp>
        <p:nvSpPr>
          <p:cNvPr id="3" name="Subtitle 2"/>
          <p:cNvSpPr>
            <a:spLocks noGrp="1"/>
          </p:cNvSpPr>
          <p:nvPr>
            <p:ph type="subTitle" idx="1"/>
          </p:nvPr>
        </p:nvSpPr>
        <p:spPr>
          <a:xfrm>
            <a:off x="573128" y="5647909"/>
            <a:ext cx="6604000" cy="797249"/>
          </a:xfrm>
        </p:spPr>
        <p:txBody>
          <a:bodyPr anchor="b" anchorCtr="0">
            <a:normAutofit/>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descr="TPL logo rgb hori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7877" y="5621857"/>
            <a:ext cx="1291167" cy="797249"/>
          </a:xfrm>
          <a:prstGeom prst="rect">
            <a:avLst/>
          </a:prstGeom>
        </p:spPr>
      </p:pic>
    </p:spTree>
    <p:extLst>
      <p:ext uri="{BB962C8B-B14F-4D97-AF65-F5344CB8AC3E}">
        <p14:creationId xmlns:p14="http://schemas.microsoft.com/office/powerpoint/2010/main" val="425023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175" y="1498600"/>
            <a:ext cx="7507291" cy="5046139"/>
          </a:xfrm>
        </p:spPr>
        <p:txBody>
          <a:bodyPr/>
          <a:lstStyle>
            <a:lvl1pPr>
              <a:lnSpc>
                <a:spcPct val="100000"/>
              </a:lnSpc>
              <a:defRPr/>
            </a:lvl1pPr>
            <a:lvl2pPr>
              <a:lnSpc>
                <a:spcPct val="100000"/>
              </a:lnSpc>
              <a:defRPr sz="2000"/>
            </a:lvl2pPr>
            <a:lvl3pPr marL="1143000" indent="-228600">
              <a:lnSpc>
                <a:spcPct val="100000"/>
              </a:lnSpc>
              <a:buFont typeface="Wingdings" charset="2"/>
              <a:buChar char="§"/>
              <a:defRPr sz="1800"/>
            </a:lvl3pPr>
          </a:lstStyle>
          <a:p>
            <a:pPr lvl="0"/>
            <a:r>
              <a:rPr lang="en-US" smtClean="0"/>
              <a:t>Click to edit Master text styles</a:t>
            </a:r>
          </a:p>
          <a:p>
            <a:pPr lvl="1"/>
            <a:r>
              <a:rPr lang="en-US" smtClean="0"/>
              <a:t>Second level</a:t>
            </a:r>
          </a:p>
          <a:p>
            <a:pPr lvl="2"/>
            <a:r>
              <a:rPr lang="en-US" smtClean="0"/>
              <a:t>Third level</a:t>
            </a:r>
          </a:p>
        </p:txBody>
      </p:sp>
      <p:sp>
        <p:nvSpPr>
          <p:cNvPr id="19" name="Title 1"/>
          <p:cNvSpPr>
            <a:spLocks noGrp="1"/>
          </p:cNvSpPr>
          <p:nvPr>
            <p:ph type="title"/>
          </p:nvPr>
        </p:nvSpPr>
        <p:spPr>
          <a:xfrm>
            <a:off x="256642" y="322792"/>
            <a:ext cx="8569405" cy="998008"/>
          </a:xfrm>
        </p:spPr>
        <p:txBody>
          <a:bodyPr/>
          <a:lstStyle/>
          <a:p>
            <a:r>
              <a:rPr lang="en-US" smtClean="0"/>
              <a:t>Click to edit Master title style</a:t>
            </a:r>
            <a:endParaRPr lang="en-US" dirty="0"/>
          </a:p>
        </p:txBody>
      </p:sp>
      <p:cxnSp>
        <p:nvCxnSpPr>
          <p:cNvPr id="20" name="Straight Connector 19"/>
          <p:cNvCxnSpPr/>
          <p:nvPr userDrawn="1"/>
        </p:nvCxnSpPr>
        <p:spPr>
          <a:xfrm>
            <a:off x="349780" y="1295441"/>
            <a:ext cx="8464550" cy="0"/>
          </a:xfrm>
          <a:prstGeom prst="line">
            <a:avLst/>
          </a:prstGeom>
          <a:ln w="635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2" name="Picture 21" descr="TPL logo rgb hori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4165" y="6035363"/>
            <a:ext cx="824949" cy="509376"/>
          </a:xfrm>
          <a:prstGeom prst="rect">
            <a:avLst/>
          </a:prstGeom>
        </p:spPr>
      </p:pic>
      <p:sp>
        <p:nvSpPr>
          <p:cNvPr id="8" name="Date Placeholder 3"/>
          <p:cNvSpPr>
            <a:spLocks noGrp="1"/>
          </p:cNvSpPr>
          <p:nvPr>
            <p:ph type="dt" sz="half" idx="2"/>
          </p:nvPr>
        </p:nvSpPr>
        <p:spPr>
          <a:xfrm>
            <a:off x="220124" y="6612467"/>
            <a:ext cx="2133600" cy="248568"/>
          </a:xfrm>
          <a:prstGeom prst="rect">
            <a:avLst/>
          </a:prstGeom>
        </p:spPr>
        <p:txBody>
          <a:bodyPr vert="horz" lIns="91440" tIns="45720" rIns="91440" bIns="45720" rtlCol="0" anchor="ctr"/>
          <a:lstStyle>
            <a:lvl1pPr algn="l">
              <a:defRPr sz="800">
                <a:solidFill>
                  <a:schemeClr val="bg1">
                    <a:lumMod val="75000"/>
                  </a:schemeClr>
                </a:solidFill>
                <a:latin typeface="Arial"/>
                <a:cs typeface="Arial"/>
              </a:defRPr>
            </a:lvl1pPr>
          </a:lstStyle>
          <a:p>
            <a:fld id="{5F5E2BED-B4BB-1540-A23E-86519E621C87}" type="datetimeFigureOut">
              <a:rPr lang="en-US" smtClean="0">
                <a:solidFill>
                  <a:prstClr val="white">
                    <a:lumMod val="75000"/>
                  </a:prstClr>
                </a:solidFill>
              </a:rPr>
              <a:pPr/>
              <a:t>7/5/2017</a:t>
            </a:fld>
            <a:endParaRPr lang="en-US" dirty="0">
              <a:solidFill>
                <a:prstClr val="white">
                  <a:lumMod val="75000"/>
                </a:prstClr>
              </a:solidFill>
            </a:endParaRPr>
          </a:p>
        </p:txBody>
      </p:sp>
      <p:sp>
        <p:nvSpPr>
          <p:cNvPr id="9" name="Slide Number Placeholder 5"/>
          <p:cNvSpPr>
            <a:spLocks noGrp="1"/>
          </p:cNvSpPr>
          <p:nvPr>
            <p:ph type="sldNum" sz="quarter" idx="4"/>
          </p:nvPr>
        </p:nvSpPr>
        <p:spPr>
          <a:xfrm>
            <a:off x="6756408" y="6612467"/>
            <a:ext cx="2133600" cy="248568"/>
          </a:xfrm>
          <a:prstGeom prst="rect">
            <a:avLst/>
          </a:prstGeom>
        </p:spPr>
        <p:txBody>
          <a:bodyPr vert="horz" lIns="91440" tIns="45720" rIns="91440" bIns="45720" rtlCol="0" anchor="ctr"/>
          <a:lstStyle>
            <a:lvl1pPr algn="r">
              <a:defRPr sz="800">
                <a:solidFill>
                  <a:schemeClr val="bg1">
                    <a:lumMod val="75000"/>
                  </a:schemeClr>
                </a:solidFill>
                <a:latin typeface="Arial"/>
                <a:cs typeface="Arial"/>
              </a:defRPr>
            </a:lvl1pPr>
          </a:lstStyle>
          <a:p>
            <a:fld id="{E746E2CA-8216-1A4D-ABF3-744C3B3BAA6D}"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560807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34963" y="314325"/>
            <a:ext cx="8470900" cy="5527676"/>
          </a:xfrm>
          <a:ln w="6350">
            <a:solidFill>
              <a:schemeClr val="bg1">
                <a:lumMod val="75000"/>
              </a:schemeClr>
            </a:solidFill>
          </a:ln>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pic>
        <p:nvPicPr>
          <p:cNvPr id="11" name="Picture 10" descr="TPL logo rgb hori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0914" y="6034299"/>
            <a:ext cx="824949" cy="509376"/>
          </a:xfrm>
          <a:prstGeom prst="rect">
            <a:avLst/>
          </a:prstGeom>
        </p:spPr>
      </p:pic>
      <p:sp>
        <p:nvSpPr>
          <p:cNvPr id="12" name="Title 1"/>
          <p:cNvSpPr>
            <a:spLocks noGrp="1"/>
          </p:cNvSpPr>
          <p:nvPr>
            <p:ph type="title"/>
          </p:nvPr>
        </p:nvSpPr>
        <p:spPr>
          <a:xfrm>
            <a:off x="253344" y="6043831"/>
            <a:ext cx="7595258" cy="509375"/>
          </a:xfrm>
        </p:spPr>
        <p:txBody>
          <a:bodyPr anchor="ctr" anchorCtr="0"/>
          <a:lstStyle>
            <a:lvl1pPr algn="l">
              <a:defRPr sz="2000" b="0" i="0"/>
            </a:lvl1pPr>
          </a:lstStyle>
          <a:p>
            <a:r>
              <a:rPr lang="en-US" smtClean="0"/>
              <a:t>Click to edit Master title style</a:t>
            </a:r>
            <a:endParaRPr lang="en-US" dirty="0"/>
          </a:p>
        </p:txBody>
      </p:sp>
    </p:spTree>
    <p:extLst>
      <p:ext uri="{BB962C8B-B14F-4D97-AF65-F5344CB8AC3E}">
        <p14:creationId xmlns:p14="http://schemas.microsoft.com/office/powerpoint/2010/main" val="2791655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descr="TPL logo rgb hori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0914" y="6034299"/>
            <a:ext cx="824949" cy="509376"/>
          </a:xfrm>
          <a:prstGeom prst="rect">
            <a:avLst/>
          </a:prstGeom>
        </p:spPr>
      </p:pic>
      <p:sp>
        <p:nvSpPr>
          <p:cNvPr id="6" name="Picture Placeholder 2"/>
          <p:cNvSpPr>
            <a:spLocks noGrp="1"/>
          </p:cNvSpPr>
          <p:nvPr>
            <p:ph type="pic" idx="1"/>
          </p:nvPr>
        </p:nvSpPr>
        <p:spPr>
          <a:xfrm>
            <a:off x="346482" y="313268"/>
            <a:ext cx="4140176" cy="5530087"/>
          </a:xfrm>
          <a:ln w="6350">
            <a:solidFill>
              <a:schemeClr val="bg1">
                <a:lumMod val="75000"/>
              </a:schemeClr>
            </a:solidFill>
          </a:ln>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pic>
        <p:nvPicPr>
          <p:cNvPr id="27" name="Picture 26" descr="TPL logo rgb hori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0914" y="6034299"/>
            <a:ext cx="824949" cy="509376"/>
          </a:xfrm>
          <a:prstGeom prst="rect">
            <a:avLst/>
          </a:prstGeom>
        </p:spPr>
      </p:pic>
      <p:sp>
        <p:nvSpPr>
          <p:cNvPr id="31" name="Picture Placeholder 2"/>
          <p:cNvSpPr>
            <a:spLocks noGrp="1"/>
          </p:cNvSpPr>
          <p:nvPr>
            <p:ph type="pic" idx="12"/>
          </p:nvPr>
        </p:nvSpPr>
        <p:spPr>
          <a:xfrm>
            <a:off x="4665687" y="313268"/>
            <a:ext cx="4140176" cy="5530087"/>
          </a:xfrm>
          <a:ln w="6350">
            <a:solidFill>
              <a:schemeClr val="bg1">
                <a:lumMod val="75000"/>
              </a:schemeClr>
            </a:solidFill>
          </a:ln>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0" name="Title 1"/>
          <p:cNvSpPr>
            <a:spLocks noGrp="1"/>
          </p:cNvSpPr>
          <p:nvPr>
            <p:ph type="title"/>
          </p:nvPr>
        </p:nvSpPr>
        <p:spPr>
          <a:xfrm>
            <a:off x="253344" y="6043831"/>
            <a:ext cx="7595258" cy="509375"/>
          </a:xfrm>
        </p:spPr>
        <p:txBody>
          <a:bodyPr anchor="ctr" anchorCtr="0"/>
          <a:lstStyle>
            <a:lvl1pPr algn="l">
              <a:defRPr sz="2000" b="0" i="0"/>
            </a:lvl1pPr>
          </a:lstStyle>
          <a:p>
            <a:r>
              <a:rPr lang="en-US" smtClean="0"/>
              <a:t>Click to edit Master title style</a:t>
            </a:r>
            <a:endParaRPr lang="en-US" dirty="0"/>
          </a:p>
        </p:txBody>
      </p:sp>
    </p:spTree>
    <p:extLst>
      <p:ext uri="{BB962C8B-B14F-4D97-AF65-F5344CB8AC3E}">
        <p14:creationId xmlns:p14="http://schemas.microsoft.com/office/powerpoint/2010/main" val="1706878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47129" y="1583267"/>
            <a:ext cx="3766989" cy="4952470"/>
          </a:xfrm>
          <a:ln w="6350">
            <a:solidFill>
              <a:schemeClr val="bg1">
                <a:lumMod val="75000"/>
              </a:schemeClr>
            </a:solidFill>
          </a:ln>
        </p:spPr>
        <p:txBody>
          <a:bodyPr>
            <a:normAutofit/>
          </a:bodyPr>
          <a:lstStyle>
            <a:lvl1pPr marL="0" indent="0">
              <a:buNone/>
              <a:defRPr sz="1800"/>
            </a:lvl1pPr>
          </a:lstStyle>
          <a:p>
            <a:r>
              <a:rPr lang="en-US" smtClean="0"/>
              <a:t>Drag picture to placeholder or click icon to add</a:t>
            </a:r>
            <a:endParaRPr lang="en-US" dirty="0"/>
          </a:p>
        </p:txBody>
      </p:sp>
      <p:sp>
        <p:nvSpPr>
          <p:cNvPr id="12" name="Text Placeholder 11"/>
          <p:cNvSpPr>
            <a:spLocks noGrp="1"/>
          </p:cNvSpPr>
          <p:nvPr>
            <p:ph type="body" sz="quarter" idx="14"/>
          </p:nvPr>
        </p:nvSpPr>
        <p:spPr>
          <a:xfrm>
            <a:off x="4317999" y="1507063"/>
            <a:ext cx="3453049" cy="5028530"/>
          </a:xfrm>
        </p:spPr>
        <p:txBody>
          <a:bodyPr/>
          <a:lstStyle>
            <a:lvl1pPr marL="0" indent="0">
              <a:lnSpc>
                <a:spcPct val="100000"/>
              </a:lnSpc>
              <a:buFontTx/>
              <a:buNone/>
              <a:defRPr sz="2000"/>
            </a:lvl1pPr>
            <a:lvl2pPr>
              <a:defRPr sz="1800"/>
            </a:lvl2pPr>
          </a:lstStyle>
          <a:p>
            <a:pPr lvl="0"/>
            <a:r>
              <a:rPr lang="en-US" smtClean="0"/>
              <a:t>Click to edit Master text styles</a:t>
            </a:r>
          </a:p>
        </p:txBody>
      </p:sp>
      <p:sp>
        <p:nvSpPr>
          <p:cNvPr id="39" name="Slide Number Placeholder 4"/>
          <p:cNvSpPr>
            <a:spLocks noGrp="1"/>
          </p:cNvSpPr>
          <p:nvPr>
            <p:ph type="sldNum" sz="quarter" idx="12"/>
          </p:nvPr>
        </p:nvSpPr>
        <p:spPr>
          <a:xfrm>
            <a:off x="6768651" y="6617026"/>
            <a:ext cx="2133600" cy="244009"/>
          </a:xfrm>
          <a:prstGeom prst="rect">
            <a:avLst/>
          </a:prstGeom>
        </p:spPr>
        <p:txBody>
          <a:bodyPr/>
          <a:lstStyle/>
          <a:p>
            <a:fld id="{E746E2CA-8216-1A4D-ABF3-744C3B3BAA6D}" type="slidenum">
              <a:rPr lang="en-US" smtClean="0">
                <a:solidFill>
                  <a:prstClr val="white">
                    <a:lumMod val="75000"/>
                  </a:prstClr>
                </a:solidFill>
              </a:rPr>
              <a:pPr/>
              <a:t>‹#›</a:t>
            </a:fld>
            <a:endParaRPr lang="en-US">
              <a:solidFill>
                <a:prstClr val="white">
                  <a:lumMod val="75000"/>
                </a:prstClr>
              </a:solidFill>
            </a:endParaRPr>
          </a:p>
        </p:txBody>
      </p:sp>
      <p:pic>
        <p:nvPicPr>
          <p:cNvPr id="40" name="Picture 39" descr="TPL logo rgb hori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4165" y="6035363"/>
            <a:ext cx="824949" cy="509376"/>
          </a:xfrm>
          <a:prstGeom prst="rect">
            <a:avLst/>
          </a:prstGeom>
        </p:spPr>
      </p:pic>
      <p:sp>
        <p:nvSpPr>
          <p:cNvPr id="41" name="Date Placeholder 2"/>
          <p:cNvSpPr txBox="1">
            <a:spLocks/>
          </p:cNvSpPr>
          <p:nvPr userDrawn="1"/>
        </p:nvSpPr>
        <p:spPr>
          <a:xfrm>
            <a:off x="220124" y="6617026"/>
            <a:ext cx="2133600" cy="244009"/>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bg1">
                    <a:lumMod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F5E2BED-B4BB-1540-A23E-86519E621C87}" type="datetimeFigureOut">
              <a:rPr lang="en-US" smtClean="0">
                <a:solidFill>
                  <a:prstClr val="white">
                    <a:lumMod val="75000"/>
                  </a:prstClr>
                </a:solidFill>
              </a:rPr>
              <a:pPr/>
              <a:t>7/5/2017</a:t>
            </a:fld>
            <a:endParaRPr lang="en-US" dirty="0">
              <a:solidFill>
                <a:prstClr val="white">
                  <a:lumMod val="75000"/>
                </a:prstClr>
              </a:solidFill>
            </a:endParaRPr>
          </a:p>
        </p:txBody>
      </p:sp>
      <p:sp>
        <p:nvSpPr>
          <p:cNvPr id="11" name="Title 1"/>
          <p:cNvSpPr>
            <a:spLocks noGrp="1"/>
          </p:cNvSpPr>
          <p:nvPr>
            <p:ph type="title"/>
          </p:nvPr>
        </p:nvSpPr>
        <p:spPr>
          <a:xfrm>
            <a:off x="248175" y="322792"/>
            <a:ext cx="8569405" cy="998008"/>
          </a:xfrm>
        </p:spPr>
        <p:txBody>
          <a:bodyPr/>
          <a:lstStyle/>
          <a:p>
            <a:r>
              <a:rPr lang="en-US" smtClean="0"/>
              <a:t>Click to edit Master title style</a:t>
            </a:r>
            <a:endParaRPr lang="en-US" dirty="0"/>
          </a:p>
        </p:txBody>
      </p:sp>
      <p:cxnSp>
        <p:nvCxnSpPr>
          <p:cNvPr id="13" name="Straight Connector 12"/>
          <p:cNvCxnSpPr/>
          <p:nvPr userDrawn="1"/>
        </p:nvCxnSpPr>
        <p:spPr>
          <a:xfrm>
            <a:off x="349780" y="1295441"/>
            <a:ext cx="8464550" cy="0"/>
          </a:xfrm>
          <a:prstGeom prst="line">
            <a:avLst/>
          </a:prstGeom>
          <a:ln w="635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941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F5E2BED-B4BB-1540-A23E-86519E621C87}" type="datetimeFigureOut">
              <a:rPr lang="en-US" smtClean="0">
                <a:solidFill>
                  <a:prstClr val="white">
                    <a:lumMod val="75000"/>
                  </a:prstClr>
                </a:solidFill>
              </a:rPr>
              <a:pPr/>
              <a:t>7/5/2017</a:t>
            </a:fld>
            <a:endParaRPr lang="en-US" dirty="0">
              <a:solidFill>
                <a:prstClr val="white">
                  <a:lumMod val="75000"/>
                </a:prstClr>
              </a:solidFill>
            </a:endParaRPr>
          </a:p>
        </p:txBody>
      </p:sp>
      <p:sp>
        <p:nvSpPr>
          <p:cNvPr id="4" name="Slide Number Placeholder 3"/>
          <p:cNvSpPr>
            <a:spLocks noGrp="1"/>
          </p:cNvSpPr>
          <p:nvPr>
            <p:ph type="sldNum" sz="quarter" idx="11"/>
          </p:nvPr>
        </p:nvSpPr>
        <p:spPr/>
        <p:txBody>
          <a:bodyPr/>
          <a:lstStyle/>
          <a:p>
            <a:fld id="{E746E2CA-8216-1A4D-ABF3-744C3B3BAA6D}" type="slidenum">
              <a:rPr lang="en-US" smtClean="0">
                <a:solidFill>
                  <a:prstClr val="white">
                    <a:lumMod val="75000"/>
                  </a:prstClr>
                </a:solidFill>
              </a:rPr>
              <a:pPr/>
              <a:t>‹#›</a:t>
            </a:fld>
            <a:endParaRPr lang="en-US">
              <a:solidFill>
                <a:prstClr val="white">
                  <a:lumMod val="75000"/>
                </a:prstClr>
              </a:solidFill>
            </a:endParaRPr>
          </a:p>
        </p:txBody>
      </p:sp>
      <p:pic>
        <p:nvPicPr>
          <p:cNvPr id="7" name="Picture 6" descr="TPL logo rgb hori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0914" y="6034299"/>
            <a:ext cx="824949" cy="509376"/>
          </a:xfrm>
          <a:prstGeom prst="rect">
            <a:avLst/>
          </a:prstGeom>
        </p:spPr>
      </p:pic>
      <p:sp>
        <p:nvSpPr>
          <p:cNvPr id="8" name="Title 1"/>
          <p:cNvSpPr>
            <a:spLocks noGrp="1"/>
          </p:cNvSpPr>
          <p:nvPr>
            <p:ph type="title"/>
          </p:nvPr>
        </p:nvSpPr>
        <p:spPr>
          <a:xfrm>
            <a:off x="248175" y="322792"/>
            <a:ext cx="8569405" cy="998008"/>
          </a:xfrm>
        </p:spPr>
        <p:txBody>
          <a:bodyPr/>
          <a:lstStyle/>
          <a:p>
            <a:r>
              <a:rPr lang="en-US" smtClean="0"/>
              <a:t>Click to edit Master title style</a:t>
            </a:r>
            <a:endParaRPr lang="en-US" dirty="0"/>
          </a:p>
        </p:txBody>
      </p:sp>
      <p:cxnSp>
        <p:nvCxnSpPr>
          <p:cNvPr id="9" name="Straight Connector 8"/>
          <p:cNvCxnSpPr/>
          <p:nvPr userDrawn="1"/>
        </p:nvCxnSpPr>
        <p:spPr>
          <a:xfrm>
            <a:off x="349780" y="1295441"/>
            <a:ext cx="8464550" cy="0"/>
          </a:xfrm>
          <a:prstGeom prst="line">
            <a:avLst/>
          </a:prstGeom>
          <a:ln w="635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5344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50684" y="192117"/>
            <a:ext cx="7302945" cy="892100"/>
          </a:xfrm>
        </p:spPr>
        <p:txBody>
          <a:bodyPr/>
          <a:lstStyle/>
          <a:p>
            <a:r>
              <a:rPr lang="en-US" dirty="0" smtClean="0"/>
              <a:t>Click to edit title</a:t>
            </a:r>
            <a:endParaRPr lang="en-US" dirty="0"/>
          </a:p>
        </p:txBody>
      </p:sp>
      <p:sp>
        <p:nvSpPr>
          <p:cNvPr id="4" name="Content Placeholder 3"/>
          <p:cNvSpPr>
            <a:spLocks noGrp="1"/>
          </p:cNvSpPr>
          <p:nvPr>
            <p:ph sz="half" idx="2" hasCustomPrompt="1"/>
          </p:nvPr>
        </p:nvSpPr>
        <p:spPr>
          <a:xfrm>
            <a:off x="5211096" y="1409700"/>
            <a:ext cx="3461985" cy="4444999"/>
          </a:xfrm>
        </p:spPr>
        <p:txBody>
          <a:bodyPr tIns="0"/>
          <a:lstStyle>
            <a:lvl1pPr marL="45720" indent="0">
              <a:buFontTx/>
              <a:buNone/>
              <a:defRPr sz="2200"/>
            </a:lvl1pPr>
            <a:lvl2pPr marL="365760" indent="0">
              <a:buFontTx/>
              <a:buNone/>
              <a:defRPr sz="2000"/>
            </a:lvl2pPr>
            <a:lvl3pPr marL="640080" indent="0">
              <a:buFontTx/>
              <a:buNone/>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add text</a:t>
            </a:r>
          </a:p>
        </p:txBody>
      </p:sp>
      <p:sp>
        <p:nvSpPr>
          <p:cNvPr id="5" name="Date Placeholder 4"/>
          <p:cNvSpPr>
            <a:spLocks noGrp="1"/>
          </p:cNvSpPr>
          <p:nvPr>
            <p:ph type="dt" sz="half" idx="10"/>
          </p:nvPr>
        </p:nvSpPr>
        <p:spPr/>
        <p:txBody>
          <a:bodyPr/>
          <a:lstStyle/>
          <a:p>
            <a:fld id="{F1FB0836-A97A-0544-AB05-54A99A75ECEC}" type="datetimeFigureOut">
              <a:rPr lang="en-US" smtClean="0">
                <a:solidFill>
                  <a:prstClr val="white">
                    <a:lumMod val="75000"/>
                  </a:prstClr>
                </a:solidFill>
              </a:rPr>
              <a:pPr/>
              <a:t>7/5/2017</a:t>
            </a:fld>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37C53A69-54C2-F44F-ACDD-15DD3D075EE5}" type="slidenum">
              <a:rPr lang="en-US" smtClean="0">
                <a:solidFill>
                  <a:prstClr val="white">
                    <a:lumMod val="75000"/>
                  </a:prstClr>
                </a:solidFill>
              </a:rPr>
              <a:pPr/>
              <a:t>‹#›</a:t>
            </a:fld>
            <a:endParaRPr lang="en-US">
              <a:solidFill>
                <a:prstClr val="white">
                  <a:lumMod val="75000"/>
                </a:prstClr>
              </a:solidFill>
            </a:endParaRPr>
          </a:p>
        </p:txBody>
      </p:sp>
      <p:sp>
        <p:nvSpPr>
          <p:cNvPr id="9" name="Content Placeholder 3"/>
          <p:cNvSpPr>
            <a:spLocks noGrp="1"/>
          </p:cNvSpPr>
          <p:nvPr>
            <p:ph sz="half" idx="13" hasCustomPrompt="1"/>
          </p:nvPr>
        </p:nvSpPr>
        <p:spPr>
          <a:xfrm>
            <a:off x="1473594" y="1553637"/>
            <a:ext cx="3467116" cy="4360332"/>
          </a:xfrm>
          <a:ln w="88900">
            <a:solidFill>
              <a:schemeClr val="bg1"/>
            </a:solidFill>
            <a:miter lim="800000"/>
          </a:ln>
          <a:effectLst>
            <a:outerShdw blurRad="114300" dist="38100" dir="2700000" algn="tl" rotWithShape="0">
              <a:srgbClr val="000000">
                <a:alpha val="30000"/>
              </a:srgbClr>
            </a:outerShdw>
          </a:effectLst>
        </p:spPr>
        <p:txBody>
          <a:bodyPr tIns="0"/>
          <a:lstStyle>
            <a:lvl1pPr marL="45720" indent="0">
              <a:buFontTx/>
              <a:buNone/>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add image</a:t>
            </a:r>
          </a:p>
        </p:txBody>
      </p:sp>
    </p:spTree>
    <p:extLst>
      <p:ext uri="{BB962C8B-B14F-4D97-AF65-F5344CB8AC3E}">
        <p14:creationId xmlns:p14="http://schemas.microsoft.com/office/powerpoint/2010/main" val="2485138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433DFD-7089-B044-A48B-C2A571DC47D1}" type="datetimeFigureOut">
              <a:rPr lang="en-US" smtClean="0"/>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B55037-558D-1145-ADAA-1359224B597C}" type="slidenum">
              <a:rPr lang="en-US" smtClean="0"/>
              <a:t>‹#›</a:t>
            </a:fld>
            <a:endParaRPr lang="en-US" dirty="0"/>
          </a:p>
        </p:txBody>
      </p:sp>
    </p:spTree>
    <p:extLst>
      <p:ext uri="{BB962C8B-B14F-4D97-AF65-F5344CB8AC3E}">
        <p14:creationId xmlns:p14="http://schemas.microsoft.com/office/powerpoint/2010/main" val="3963372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Image with text/caption">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0" y="0"/>
            <a:ext cx="9144000" cy="5877367"/>
          </a:xfrm>
        </p:spPr>
        <p:txBody>
          <a:bodyPr>
            <a:normAutofit/>
          </a:bodyPr>
          <a:lstStyle>
            <a:lvl1pPr marL="45720" indent="0">
              <a:buFontTx/>
              <a:buNone/>
              <a:defRPr sz="2400">
                <a:solidFill>
                  <a:srgbClr val="55601C"/>
                </a:solidFill>
              </a:defRPr>
            </a:lvl1pPr>
          </a:lstStyle>
          <a:p>
            <a:r>
              <a:rPr lang="en-US" dirty="0" smtClean="0"/>
              <a:t>Click to add image</a:t>
            </a:r>
            <a:endParaRPr lang="en-US" dirty="0"/>
          </a:p>
        </p:txBody>
      </p:sp>
      <p:sp>
        <p:nvSpPr>
          <p:cNvPr id="7" name="Title 12"/>
          <p:cNvSpPr>
            <a:spLocks noGrp="1"/>
          </p:cNvSpPr>
          <p:nvPr>
            <p:ph type="title" hasCustomPrompt="1"/>
          </p:nvPr>
        </p:nvSpPr>
        <p:spPr>
          <a:xfrm>
            <a:off x="357742" y="5970117"/>
            <a:ext cx="8387713" cy="832182"/>
          </a:xfrm>
          <a:ln>
            <a:noFill/>
          </a:ln>
        </p:spPr>
        <p:txBody>
          <a:bodyPr/>
          <a:lstStyle>
            <a:lvl1pPr algn="l">
              <a:defRPr sz="2800" spc="0" baseline="0">
                <a:solidFill>
                  <a:srgbClr val="C75B12"/>
                </a:solidFill>
              </a:defRPr>
            </a:lvl1pPr>
          </a:lstStyle>
          <a:p>
            <a:r>
              <a:rPr lang="en-US" dirty="0" smtClean="0"/>
              <a:t>Click to enter title</a:t>
            </a:r>
            <a:endParaRPr lang="en-US" dirty="0"/>
          </a:p>
        </p:txBody>
      </p:sp>
      <p:sp>
        <p:nvSpPr>
          <p:cNvPr id="6" name="Rectangle 5"/>
          <p:cNvSpPr>
            <a:spLocks/>
          </p:cNvSpPr>
          <p:nvPr userDrawn="1"/>
        </p:nvSpPr>
        <p:spPr>
          <a:xfrm>
            <a:off x="-1" y="5952159"/>
            <a:ext cx="9144001" cy="45720"/>
          </a:xfrm>
          <a:prstGeom prst="rect">
            <a:avLst/>
          </a:prstGeom>
          <a:gradFill flip="none" rotWithShape="1">
            <a:gsLst>
              <a:gs pos="66000">
                <a:srgbClr val="EFE4DA"/>
              </a:gs>
              <a:gs pos="100000">
                <a:schemeClr val="bg1"/>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Tree>
    <p:extLst>
      <p:ext uri="{BB962C8B-B14F-4D97-AF65-F5344CB8AC3E}">
        <p14:creationId xmlns:p14="http://schemas.microsoft.com/office/powerpoint/2010/main" val="386323724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34963" y="314325"/>
            <a:ext cx="8470900" cy="5527676"/>
          </a:xfrm>
          <a:ln w="6350">
            <a:solidFill>
              <a:schemeClr val="bg1">
                <a:lumMod val="75000"/>
              </a:schemeClr>
            </a:solidFill>
          </a:ln>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pic>
        <p:nvPicPr>
          <p:cNvPr id="11" name="Picture 10" descr="TPL logo rgb horiz.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0914" y="6034299"/>
            <a:ext cx="824949" cy="509376"/>
          </a:xfrm>
          <a:prstGeom prst="rect">
            <a:avLst/>
          </a:prstGeom>
        </p:spPr>
      </p:pic>
      <p:sp>
        <p:nvSpPr>
          <p:cNvPr id="12" name="Title 1"/>
          <p:cNvSpPr>
            <a:spLocks noGrp="1"/>
          </p:cNvSpPr>
          <p:nvPr>
            <p:ph type="title"/>
          </p:nvPr>
        </p:nvSpPr>
        <p:spPr>
          <a:xfrm>
            <a:off x="253344" y="6043831"/>
            <a:ext cx="7595258" cy="509375"/>
          </a:xfrm>
        </p:spPr>
        <p:txBody>
          <a:bodyPr anchor="ctr" anchorCtr="0"/>
          <a:lstStyle>
            <a:lvl1pPr algn="l">
              <a:defRPr sz="2000" b="0" i="0"/>
            </a:lvl1pPr>
          </a:lstStyle>
          <a:p>
            <a:r>
              <a:rPr lang="en-US" smtClean="0"/>
              <a:t>Click to edit Master title style</a:t>
            </a:r>
            <a:endParaRPr lang="en-US" dirty="0"/>
          </a:p>
        </p:txBody>
      </p:sp>
    </p:spTree>
    <p:extLst>
      <p:ext uri="{BB962C8B-B14F-4D97-AF65-F5344CB8AC3E}">
        <p14:creationId xmlns:p14="http://schemas.microsoft.com/office/powerpoint/2010/main" val="1346027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pic>
        <p:nvPicPr>
          <p:cNvPr id="11" name="Picture 10" descr="TPL logo rgb hori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0914" y="6034299"/>
            <a:ext cx="824949" cy="509376"/>
          </a:xfrm>
          <a:prstGeom prst="rect">
            <a:avLst/>
          </a:prstGeom>
        </p:spPr>
      </p:pic>
      <p:sp>
        <p:nvSpPr>
          <p:cNvPr id="12" name="Title 1"/>
          <p:cNvSpPr>
            <a:spLocks noGrp="1"/>
          </p:cNvSpPr>
          <p:nvPr>
            <p:ph type="title"/>
          </p:nvPr>
        </p:nvSpPr>
        <p:spPr>
          <a:xfrm>
            <a:off x="253344" y="6043831"/>
            <a:ext cx="7595258" cy="509375"/>
          </a:xfrm>
        </p:spPr>
        <p:txBody>
          <a:bodyPr anchor="ctr" anchorCtr="0"/>
          <a:lstStyle>
            <a:lvl1pPr algn="l">
              <a:defRPr sz="2000" b="0" i="0"/>
            </a:lvl1pPr>
          </a:lstStyle>
          <a:p>
            <a:r>
              <a:rPr lang="en-US" smtClean="0"/>
              <a:t>Click to edit Master title style</a:t>
            </a:r>
            <a:endParaRPr lang="en-US" dirty="0"/>
          </a:p>
        </p:txBody>
      </p:sp>
      <p:sp>
        <p:nvSpPr>
          <p:cNvPr id="4" name="Picture Placeholder 3"/>
          <p:cNvSpPr>
            <a:spLocks noGrp="1"/>
          </p:cNvSpPr>
          <p:nvPr>
            <p:ph type="pic" sz="quarter" idx="10"/>
          </p:nvPr>
        </p:nvSpPr>
        <p:spPr>
          <a:xfrm>
            <a:off x="327025" y="314325"/>
            <a:ext cx="4257675" cy="2763838"/>
          </a:xfrm>
        </p:spPr>
        <p:txBody>
          <a:bodyPr/>
          <a:lstStyle/>
          <a:p>
            <a:endParaRPr lang="en-US"/>
          </a:p>
        </p:txBody>
      </p:sp>
      <p:sp>
        <p:nvSpPr>
          <p:cNvPr id="7" name="Picture Placeholder 3"/>
          <p:cNvSpPr>
            <a:spLocks noGrp="1"/>
          </p:cNvSpPr>
          <p:nvPr>
            <p:ph type="pic" sz="quarter" idx="11"/>
          </p:nvPr>
        </p:nvSpPr>
        <p:spPr>
          <a:xfrm>
            <a:off x="4686300" y="334963"/>
            <a:ext cx="4125913" cy="2655887"/>
          </a:xfrm>
        </p:spPr>
        <p:txBody>
          <a:bodyPr/>
          <a:lstStyle/>
          <a:p>
            <a:endParaRPr lang="en-US"/>
          </a:p>
        </p:txBody>
      </p:sp>
      <p:sp>
        <p:nvSpPr>
          <p:cNvPr id="8" name="Picture Placeholder 3"/>
          <p:cNvSpPr>
            <a:spLocks noGrp="1"/>
          </p:cNvSpPr>
          <p:nvPr>
            <p:ph type="pic" sz="quarter" idx="12"/>
          </p:nvPr>
        </p:nvSpPr>
        <p:spPr>
          <a:xfrm>
            <a:off x="327025" y="3208337"/>
            <a:ext cx="4156075" cy="2633663"/>
          </a:xfrm>
        </p:spPr>
        <p:txBody>
          <a:bodyPr/>
          <a:lstStyle/>
          <a:p>
            <a:endParaRPr lang="en-US"/>
          </a:p>
        </p:txBody>
      </p:sp>
      <p:sp>
        <p:nvSpPr>
          <p:cNvPr id="9" name="Picture Placeholder 3"/>
          <p:cNvSpPr>
            <a:spLocks noGrp="1"/>
          </p:cNvSpPr>
          <p:nvPr>
            <p:ph type="pic" sz="quarter" idx="13"/>
          </p:nvPr>
        </p:nvSpPr>
        <p:spPr>
          <a:xfrm>
            <a:off x="4686300" y="3208337"/>
            <a:ext cx="4119563" cy="2633664"/>
          </a:xfrm>
        </p:spPr>
        <p:txBody>
          <a:bodyPr/>
          <a:lstStyle/>
          <a:p>
            <a:endParaRPr lang="en-US"/>
          </a:p>
        </p:txBody>
      </p:sp>
      <p:sp>
        <p:nvSpPr>
          <p:cNvPr id="10" name="Picture Placeholder 3"/>
          <p:cNvSpPr>
            <a:spLocks noGrp="1"/>
          </p:cNvSpPr>
          <p:nvPr>
            <p:ph type="pic" sz="quarter" idx="14"/>
          </p:nvPr>
        </p:nvSpPr>
        <p:spPr>
          <a:xfrm>
            <a:off x="327025" y="314325"/>
            <a:ext cx="4156075" cy="2676525"/>
          </a:xfrm>
        </p:spPr>
        <p:txBody>
          <a:bodyPr/>
          <a:lstStyle/>
          <a:p>
            <a:endParaRPr lang="en-US"/>
          </a:p>
        </p:txBody>
      </p:sp>
    </p:spTree>
    <p:extLst>
      <p:ext uri="{BB962C8B-B14F-4D97-AF65-F5344CB8AC3E}">
        <p14:creationId xmlns:p14="http://schemas.microsoft.com/office/powerpoint/2010/main" val="1164892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433DFD-7089-B044-A48B-C2A571DC47D1}" type="datetimeFigureOut">
              <a:rPr lang="en-US" smtClean="0"/>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B55037-558D-1145-ADAA-1359224B597C}" type="slidenum">
              <a:rPr lang="en-US" smtClean="0"/>
              <a:t>‹#›</a:t>
            </a:fld>
            <a:endParaRPr lang="en-US" dirty="0"/>
          </a:p>
        </p:txBody>
      </p:sp>
    </p:spTree>
    <p:extLst>
      <p:ext uri="{BB962C8B-B14F-4D97-AF65-F5344CB8AC3E}">
        <p14:creationId xmlns:p14="http://schemas.microsoft.com/office/powerpoint/2010/main" val="3976211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433DFD-7089-B044-A48B-C2A571DC47D1}" type="datetimeFigureOut">
              <a:rPr lang="en-US" smtClean="0"/>
              <a:t>7/5/2017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B55037-558D-1145-ADAA-1359224B597C}" type="slidenum">
              <a:rPr lang="en-US" smtClean="0"/>
              <a:t>‹#›</a:t>
            </a:fld>
            <a:endParaRPr lang="en-US" dirty="0"/>
          </a:p>
        </p:txBody>
      </p:sp>
    </p:spTree>
    <p:extLst>
      <p:ext uri="{BB962C8B-B14F-4D97-AF65-F5344CB8AC3E}">
        <p14:creationId xmlns:p14="http://schemas.microsoft.com/office/powerpoint/2010/main" val="51341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433DFD-7089-B044-A48B-C2A571DC47D1}" type="datetimeFigureOut">
              <a:rPr lang="en-US" smtClean="0"/>
              <a:t>7/5/2017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DB55037-558D-1145-ADAA-1359224B597C}" type="slidenum">
              <a:rPr lang="en-US" smtClean="0"/>
              <a:t>‹#›</a:t>
            </a:fld>
            <a:endParaRPr lang="en-US" dirty="0"/>
          </a:p>
        </p:txBody>
      </p:sp>
    </p:spTree>
    <p:extLst>
      <p:ext uri="{BB962C8B-B14F-4D97-AF65-F5344CB8AC3E}">
        <p14:creationId xmlns:p14="http://schemas.microsoft.com/office/powerpoint/2010/main" val="2142698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433DFD-7089-B044-A48B-C2A571DC47D1}" type="datetimeFigureOut">
              <a:rPr lang="en-US" smtClean="0"/>
              <a:t>7/5/2017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B55037-558D-1145-ADAA-1359224B597C}" type="slidenum">
              <a:rPr lang="en-US" smtClean="0"/>
              <a:t>‹#›</a:t>
            </a:fld>
            <a:endParaRPr lang="en-US" dirty="0"/>
          </a:p>
        </p:txBody>
      </p:sp>
    </p:spTree>
    <p:extLst>
      <p:ext uri="{BB962C8B-B14F-4D97-AF65-F5344CB8AC3E}">
        <p14:creationId xmlns:p14="http://schemas.microsoft.com/office/powerpoint/2010/main" val="2024179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433DFD-7089-B044-A48B-C2A571DC47D1}" type="datetimeFigureOut">
              <a:rPr lang="en-US" smtClean="0"/>
              <a:t>7/5/2017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DB55037-558D-1145-ADAA-1359224B597C}" type="slidenum">
              <a:rPr lang="en-US" smtClean="0"/>
              <a:t>‹#›</a:t>
            </a:fld>
            <a:endParaRPr lang="en-US" dirty="0"/>
          </a:p>
        </p:txBody>
      </p:sp>
    </p:spTree>
    <p:extLst>
      <p:ext uri="{BB962C8B-B14F-4D97-AF65-F5344CB8AC3E}">
        <p14:creationId xmlns:p14="http://schemas.microsoft.com/office/powerpoint/2010/main" val="751264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433DFD-7089-B044-A48B-C2A571DC47D1}" type="datetimeFigureOut">
              <a:rPr lang="en-US" smtClean="0"/>
              <a:t>7/5/2017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B55037-558D-1145-ADAA-1359224B597C}" type="slidenum">
              <a:rPr lang="en-US" smtClean="0"/>
              <a:t>‹#›</a:t>
            </a:fld>
            <a:endParaRPr lang="en-US" dirty="0"/>
          </a:p>
        </p:txBody>
      </p:sp>
    </p:spTree>
    <p:extLst>
      <p:ext uri="{BB962C8B-B14F-4D97-AF65-F5344CB8AC3E}">
        <p14:creationId xmlns:p14="http://schemas.microsoft.com/office/powerpoint/2010/main" val="4173720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433DFD-7089-B044-A48B-C2A571DC47D1}" type="datetimeFigureOut">
              <a:rPr lang="en-US" smtClean="0"/>
              <a:t>7/5/2017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B55037-558D-1145-ADAA-1359224B597C}" type="slidenum">
              <a:rPr lang="en-US" smtClean="0"/>
              <a:t>‹#›</a:t>
            </a:fld>
            <a:endParaRPr lang="en-US" dirty="0"/>
          </a:p>
        </p:txBody>
      </p:sp>
    </p:spTree>
    <p:extLst>
      <p:ext uri="{BB962C8B-B14F-4D97-AF65-F5344CB8AC3E}">
        <p14:creationId xmlns:p14="http://schemas.microsoft.com/office/powerpoint/2010/main" val="4216608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33DFD-7089-B044-A48B-C2A571DC47D1}" type="datetimeFigureOut">
              <a:rPr lang="en-US" smtClean="0"/>
              <a:t>7/5/2017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55037-558D-1145-ADAA-1359224B597C}" type="slidenum">
              <a:rPr lang="en-US" smtClean="0"/>
              <a:t>‹#›</a:t>
            </a:fld>
            <a:endParaRPr lang="en-US" dirty="0"/>
          </a:p>
        </p:txBody>
      </p:sp>
    </p:spTree>
    <p:extLst>
      <p:ext uri="{BB962C8B-B14F-4D97-AF65-F5344CB8AC3E}">
        <p14:creationId xmlns:p14="http://schemas.microsoft.com/office/powerpoint/2010/main" val="3398312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7757" y="323850"/>
            <a:ext cx="8505825" cy="109378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0823" y="1600200"/>
            <a:ext cx="8598962"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Date Placeholder 3"/>
          <p:cNvSpPr>
            <a:spLocks noGrp="1"/>
          </p:cNvSpPr>
          <p:nvPr>
            <p:ph type="dt" sz="half" idx="2"/>
          </p:nvPr>
        </p:nvSpPr>
        <p:spPr>
          <a:xfrm>
            <a:off x="220124" y="6612467"/>
            <a:ext cx="2133600" cy="248568"/>
          </a:xfrm>
          <a:prstGeom prst="rect">
            <a:avLst/>
          </a:prstGeom>
        </p:spPr>
        <p:txBody>
          <a:bodyPr vert="horz" lIns="91440" tIns="45720" rIns="91440" bIns="45720" rtlCol="0" anchor="ctr"/>
          <a:lstStyle>
            <a:lvl1pPr algn="l">
              <a:defRPr sz="800">
                <a:solidFill>
                  <a:schemeClr val="bg1">
                    <a:lumMod val="75000"/>
                  </a:schemeClr>
                </a:solidFill>
                <a:latin typeface="Arial"/>
                <a:cs typeface="Arial"/>
              </a:defRPr>
            </a:lvl1pPr>
          </a:lstStyle>
          <a:p>
            <a:fld id="{5F5E2BED-B4BB-1540-A23E-86519E621C87}" type="datetimeFigureOut">
              <a:rPr lang="en-US" smtClean="0">
                <a:solidFill>
                  <a:prstClr val="white">
                    <a:lumMod val="75000"/>
                  </a:prstClr>
                </a:solidFill>
              </a:rPr>
              <a:pPr/>
              <a:t>7/5/2017</a:t>
            </a:fld>
            <a:endParaRPr lang="en-US" dirty="0">
              <a:solidFill>
                <a:prstClr val="white">
                  <a:lumMod val="75000"/>
                </a:prstClr>
              </a:solidFill>
            </a:endParaRPr>
          </a:p>
        </p:txBody>
      </p:sp>
      <p:sp>
        <p:nvSpPr>
          <p:cNvPr id="8" name="Slide Number Placeholder 5"/>
          <p:cNvSpPr>
            <a:spLocks noGrp="1"/>
          </p:cNvSpPr>
          <p:nvPr>
            <p:ph type="sldNum" sz="quarter" idx="4"/>
          </p:nvPr>
        </p:nvSpPr>
        <p:spPr>
          <a:xfrm>
            <a:off x="6756408" y="6612467"/>
            <a:ext cx="2133600" cy="248568"/>
          </a:xfrm>
          <a:prstGeom prst="rect">
            <a:avLst/>
          </a:prstGeom>
        </p:spPr>
        <p:txBody>
          <a:bodyPr vert="horz" lIns="91440" tIns="45720" rIns="91440" bIns="45720" rtlCol="0" anchor="ctr"/>
          <a:lstStyle>
            <a:lvl1pPr algn="r">
              <a:defRPr sz="800">
                <a:solidFill>
                  <a:schemeClr val="bg1">
                    <a:lumMod val="75000"/>
                  </a:schemeClr>
                </a:solidFill>
                <a:latin typeface="Arial"/>
                <a:cs typeface="Arial"/>
              </a:defRPr>
            </a:lvl1pPr>
          </a:lstStyle>
          <a:p>
            <a:fld id="{E746E2CA-8216-1A4D-ABF3-744C3B3BAA6D}"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12737216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txStyles>
    <p:titleStyle>
      <a:lvl1pPr algn="l" defTabSz="457200" rtl="0" eaLnBrk="1" latinLnBrk="0" hangingPunct="1">
        <a:spcBef>
          <a:spcPct val="0"/>
        </a:spcBef>
        <a:buNone/>
        <a:defRPr sz="3200" kern="1200">
          <a:solidFill>
            <a:srgbClr val="009FFF"/>
          </a:solidFill>
          <a:latin typeface="Book Antiqua"/>
          <a:ea typeface="+mj-ea"/>
          <a:cs typeface="Book Antiqua"/>
        </a:defRPr>
      </a:lvl1pPr>
    </p:titleStyle>
    <p:bodyStyle>
      <a:lvl1pPr marL="342900" indent="-342900" algn="l" defTabSz="457200" rtl="0" eaLnBrk="1" latinLnBrk="0" hangingPunct="1">
        <a:lnSpc>
          <a:spcPct val="100000"/>
        </a:lnSpc>
        <a:spcBef>
          <a:spcPts val="600"/>
        </a:spcBef>
        <a:buClr>
          <a:srgbClr val="009FFF"/>
        </a:buClr>
        <a:buFont typeface="Arial"/>
        <a:buChar char="•"/>
        <a:defRPr sz="2400" kern="1200">
          <a:solidFill>
            <a:schemeClr val="tx1"/>
          </a:solidFill>
          <a:latin typeface="Arial"/>
          <a:ea typeface="+mn-ea"/>
          <a:cs typeface="Arial"/>
        </a:defRPr>
      </a:lvl1pPr>
      <a:lvl2pPr marL="742950" indent="-285750" algn="l" defTabSz="457200" rtl="0" eaLnBrk="1" latinLnBrk="0" hangingPunct="1">
        <a:lnSpc>
          <a:spcPct val="100000"/>
        </a:lnSpc>
        <a:spcBef>
          <a:spcPts val="600"/>
        </a:spcBef>
        <a:buClr>
          <a:srgbClr val="009FFF"/>
        </a:buClr>
        <a:buFont typeface="Arial"/>
        <a:buChar char="–"/>
        <a:defRPr sz="2200" kern="1200">
          <a:solidFill>
            <a:schemeClr val="tx1"/>
          </a:solidFill>
          <a:latin typeface="Arial"/>
          <a:ea typeface="+mn-ea"/>
          <a:cs typeface="Arial"/>
        </a:defRPr>
      </a:lvl2pPr>
      <a:lvl3pPr marL="1143000" indent="-228600" algn="l" defTabSz="457200" rtl="0" eaLnBrk="1" latinLnBrk="0" hangingPunct="1">
        <a:lnSpc>
          <a:spcPct val="100000"/>
        </a:lnSpc>
        <a:spcBef>
          <a:spcPts val="600"/>
        </a:spcBef>
        <a:buClr>
          <a:srgbClr val="009FFF"/>
        </a:buClr>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hyperlink" Target="mailto:darryl@wawa-online.org"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12.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12.xml"/><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58.jpg"/><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8.jpg"/><Relationship Id="rId1" Type="http://schemas.openxmlformats.org/officeDocument/2006/relationships/slideLayout" Target="../slideLayouts/slideLayout12.xml"/><Relationship Id="rId5" Type="http://schemas.openxmlformats.org/officeDocument/2006/relationships/image" Target="../media/image69.jpe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58.jpg"/><Relationship Id="rId1" Type="http://schemas.openxmlformats.org/officeDocument/2006/relationships/slideLayout" Target="../slideLayouts/slideLayout12.xml"/><Relationship Id="rId5" Type="http://schemas.openxmlformats.org/officeDocument/2006/relationships/image" Target="../media/image72.jpeg"/><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8.jpg"/><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tiff"/><Relationship Id="rId4" Type="http://schemas.openxmlformats.org/officeDocument/2006/relationships/image" Target="../media/image79.jpg"/></Relationships>
</file>

<file path=ppt/slides/_rels/slide3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80.tif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80.tiff"/></Relationships>
</file>

<file path=ppt/slides/_rels/slide4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sv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jp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5.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3.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03121" y="334612"/>
            <a:ext cx="7898802" cy="2251468"/>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pPr>
            <a:r>
              <a:rPr lang="en-US" sz="4000" b="1" dirty="0" smtClean="0">
                <a:solidFill>
                  <a:srgbClr val="009FDA"/>
                </a:solidFill>
                <a:latin typeface="Book Antiqua" panose="02040602050305030304" pitchFamily="18" charset="0"/>
                <a:cs typeface="Avenir Next Regular"/>
              </a:rPr>
              <a:t>Building Community </a:t>
            </a:r>
          </a:p>
          <a:p>
            <a:pPr algn="l">
              <a:lnSpc>
                <a:spcPct val="120000"/>
              </a:lnSpc>
            </a:pPr>
            <a:r>
              <a:rPr lang="en-US" sz="4000" b="1" dirty="0" smtClean="0">
                <a:solidFill>
                  <a:srgbClr val="009FDA"/>
                </a:solidFill>
                <a:latin typeface="Book Antiqua" panose="02040602050305030304" pitchFamily="18" charset="0"/>
                <a:cs typeface="Avenir Next Regular"/>
              </a:rPr>
              <a:t>&amp; Green Infrastructure </a:t>
            </a:r>
          </a:p>
          <a:p>
            <a:pPr algn="l">
              <a:lnSpc>
                <a:spcPct val="120000"/>
              </a:lnSpc>
            </a:pPr>
            <a:r>
              <a:rPr lang="en-US" sz="4000" b="1" dirty="0" smtClean="0">
                <a:solidFill>
                  <a:srgbClr val="009FDA"/>
                </a:solidFill>
                <a:latin typeface="Book Antiqua" panose="02040602050305030304" pitchFamily="18" charset="0"/>
                <a:cs typeface="Avenir Next Regular"/>
              </a:rPr>
              <a:t>in the Westside’s New Parks</a:t>
            </a:r>
            <a:endParaRPr lang="en-US" sz="4000" b="1" dirty="0">
              <a:solidFill>
                <a:srgbClr val="009FDA"/>
              </a:solidFill>
              <a:latin typeface="Book Antiqua" panose="02040602050305030304" pitchFamily="18" charset="0"/>
              <a:cs typeface="Avenir Next Regular"/>
            </a:endParaRPr>
          </a:p>
        </p:txBody>
      </p:sp>
      <p:sp>
        <p:nvSpPr>
          <p:cNvPr id="2" name="Rectangle 1"/>
          <p:cNvSpPr/>
          <p:nvPr/>
        </p:nvSpPr>
        <p:spPr>
          <a:xfrm>
            <a:off x="338449" y="5619390"/>
            <a:ext cx="6881752" cy="1200329"/>
          </a:xfrm>
          <a:prstGeom prst="rect">
            <a:avLst/>
          </a:prstGeom>
        </p:spPr>
        <p:txBody>
          <a:bodyPr wrap="square">
            <a:spAutoFit/>
          </a:bodyPr>
          <a:lstStyle/>
          <a:p>
            <a:r>
              <a:rPr lang="en-US" dirty="0" smtClean="0">
                <a:latin typeface="Avenir Next Rounded Pro Regular"/>
              </a:rPr>
              <a:t>Darryl Haddock	</a:t>
            </a:r>
            <a:r>
              <a:rPr lang="en-US" b="1" dirty="0" smtClean="0">
                <a:latin typeface="Avenir Next Rounded Pro Regular"/>
              </a:rPr>
              <a:t>Westside </a:t>
            </a:r>
            <a:r>
              <a:rPr lang="en-US" b="1" dirty="0">
                <a:latin typeface="Avenir Next Rounded Pro Regular"/>
              </a:rPr>
              <a:t>Atlanta Watershed Alliance</a:t>
            </a:r>
          </a:p>
          <a:p>
            <a:r>
              <a:rPr lang="en-US" dirty="0" smtClean="0">
                <a:latin typeface="Avenir Next Rounded Pro Regular"/>
              </a:rPr>
              <a:t>Jay Wozniak		</a:t>
            </a:r>
            <a:r>
              <a:rPr lang="en-US" b="1" dirty="0" smtClean="0">
                <a:latin typeface="Avenir Next Rounded Pro Regular"/>
              </a:rPr>
              <a:t>The </a:t>
            </a:r>
            <a:r>
              <a:rPr lang="en-US" b="1" dirty="0">
                <a:latin typeface="Avenir Next Rounded Pro Regular"/>
              </a:rPr>
              <a:t>Trust for Public Land</a:t>
            </a:r>
          </a:p>
          <a:p>
            <a:r>
              <a:rPr lang="en-US" dirty="0" smtClean="0">
                <a:latin typeface="Avenir Next Rounded Pro Regular"/>
              </a:rPr>
              <a:t>Andrew White	</a:t>
            </a:r>
            <a:r>
              <a:rPr lang="en-US" b="1" dirty="0" smtClean="0">
                <a:latin typeface="Avenir Next Rounded Pro Regular"/>
              </a:rPr>
              <a:t>Park </a:t>
            </a:r>
            <a:r>
              <a:rPr lang="en-US" b="1" dirty="0">
                <a:latin typeface="Avenir Next Rounded Pro Regular"/>
              </a:rPr>
              <a:t>Pride</a:t>
            </a:r>
          </a:p>
          <a:p>
            <a:r>
              <a:rPr lang="en-US" dirty="0" smtClean="0"/>
              <a:t>       </a:t>
            </a:r>
            <a:endParaRPr lang="en-US" dirty="0"/>
          </a:p>
        </p:txBody>
      </p:sp>
      <p:sp>
        <p:nvSpPr>
          <p:cNvPr id="7" name="Text Placeholder 4"/>
          <p:cNvSpPr txBox="1">
            <a:spLocks/>
          </p:cNvSpPr>
          <p:nvPr/>
        </p:nvSpPr>
        <p:spPr>
          <a:xfrm>
            <a:off x="314699" y="2738480"/>
            <a:ext cx="7898802" cy="2251468"/>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pPr>
            <a:r>
              <a:rPr lang="en-US" sz="2400" b="1" dirty="0" smtClean="0">
                <a:solidFill>
                  <a:srgbClr val="009FDA"/>
                </a:solidFill>
                <a:latin typeface="Book Antiqua" panose="02040602050305030304" pitchFamily="18" charset="0"/>
                <a:cs typeface="Avenir Next Regular"/>
              </a:rPr>
              <a:t>Transform Westside Summit - July 7, 2017</a:t>
            </a:r>
            <a:endParaRPr lang="en-US" sz="2400" b="1" dirty="0">
              <a:solidFill>
                <a:srgbClr val="009FDA"/>
              </a:solidFill>
              <a:latin typeface="Book Antiqua" panose="02040602050305030304" pitchFamily="18" charset="0"/>
              <a:cs typeface="Avenir Next Regular"/>
            </a:endParaRPr>
          </a:p>
        </p:txBody>
      </p:sp>
      <p:cxnSp>
        <p:nvCxnSpPr>
          <p:cNvPr id="8" name="Straight Connector 7"/>
          <p:cNvCxnSpPr/>
          <p:nvPr/>
        </p:nvCxnSpPr>
        <p:spPr>
          <a:xfrm>
            <a:off x="427512" y="5522015"/>
            <a:ext cx="832460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587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803931" y="6006662"/>
            <a:ext cx="1335297" cy="8513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32278" y="955730"/>
            <a:ext cx="9176279" cy="4980782"/>
            <a:chOff x="-32278" y="955730"/>
            <a:chExt cx="9176279" cy="4980782"/>
          </a:xfrm>
        </p:grpSpPr>
        <p:pic>
          <p:nvPicPr>
            <p:cNvPr id="18" name="Picture 17" descr="after.jpg"/>
            <p:cNvPicPr>
              <a:picLocks noChangeAspect="1"/>
            </p:cNvPicPr>
            <p:nvPr/>
          </p:nvPicPr>
          <p:blipFill rotWithShape="1">
            <a:blip r:embed="rId3" cstate="screen">
              <a:extLst>
                <a:ext uri="{28A0092B-C50C-407E-A947-70E740481C1C}">
                  <a14:useLocalDpi xmlns:a14="http://schemas.microsoft.com/office/drawing/2010/main"/>
                </a:ext>
              </a:extLst>
            </a:blip>
            <a:srcRect l="11101" t="400" r="21273" b="283"/>
            <a:stretch/>
          </p:blipFill>
          <p:spPr>
            <a:xfrm>
              <a:off x="-5996" y="3422462"/>
              <a:ext cx="2992315" cy="2472037"/>
            </a:xfrm>
            <a:prstGeom prst="rect">
              <a:avLst/>
            </a:prstGeom>
          </p:spPr>
        </p:pic>
        <p:pic>
          <p:nvPicPr>
            <p:cNvPr id="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 r="214"/>
            <a:stretch/>
          </p:blipFill>
          <p:spPr bwMode="auto">
            <a:xfrm>
              <a:off x="6088354" y="955730"/>
              <a:ext cx="3055646" cy="2472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88352" y="3427762"/>
              <a:ext cx="3055647" cy="24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b="1464"/>
            <a:stretch/>
          </p:blipFill>
          <p:spPr>
            <a:xfrm>
              <a:off x="2980656" y="3419992"/>
              <a:ext cx="3107696" cy="2474507"/>
            </a:xfrm>
            <a:prstGeom prst="rect">
              <a:avLst/>
            </a:prstGeom>
          </p:spPr>
        </p:pic>
        <p:pic>
          <p:nvPicPr>
            <p:cNvPr id="10" name="Picture 4" descr="https://bynder-public-us-east-1.s3.amazonaws.com/media/63B2442D-B0A0-4C7D-8B6DA71458D4FBCE/0/03DB9E75-8367-4C0F-B4991D820D40D1E9/2392DA86-521D-4CD0-8411B335C789D638/webimage-1F36105A-82A4-4C8D-A3252E02D01A49BC.jpg"/>
            <p:cNvPicPr>
              <a:picLocks noChangeArrowheads="1"/>
            </p:cNvPicPr>
            <p:nvPr/>
          </p:nvPicPr>
          <p:blipFill rotWithShape="1">
            <a:blip r:embed="rId7">
              <a:extLst>
                <a:ext uri="{28A0092B-C50C-407E-A947-70E740481C1C}">
                  <a14:useLocalDpi xmlns:a14="http://schemas.microsoft.com/office/drawing/2010/main" val="0"/>
                </a:ext>
              </a:extLst>
            </a:blip>
            <a:srcRect r="1526"/>
            <a:stretch/>
          </p:blipFill>
          <p:spPr bwMode="auto">
            <a:xfrm>
              <a:off x="-5995" y="955730"/>
              <a:ext cx="2992315" cy="24720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8" cstate="screen">
              <a:extLst>
                <a:ext uri="{28A0092B-C50C-407E-A947-70E740481C1C}">
                  <a14:useLocalDpi xmlns:a14="http://schemas.microsoft.com/office/drawing/2010/main"/>
                </a:ext>
              </a:extLst>
            </a:blip>
            <a:srcRect l="5538" t="1594" r="-1"/>
            <a:stretch/>
          </p:blipFill>
          <p:spPr>
            <a:xfrm>
              <a:off x="2980656" y="955730"/>
              <a:ext cx="3112470" cy="2476088"/>
            </a:xfrm>
            <a:prstGeom prst="rect">
              <a:avLst/>
            </a:prstGeom>
          </p:spPr>
        </p:pic>
        <p:sp>
          <p:nvSpPr>
            <p:cNvPr id="4" name="Rectangle 3"/>
            <p:cNvSpPr/>
            <p:nvPr/>
          </p:nvSpPr>
          <p:spPr>
            <a:xfrm>
              <a:off x="0" y="955730"/>
              <a:ext cx="9139228" cy="339508"/>
            </a:xfrm>
            <a:prstGeom prst="rect">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3149" y="5545568"/>
              <a:ext cx="9157150" cy="339508"/>
            </a:xfrm>
            <a:prstGeom prst="rect">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2"/>
            <p:cNvSpPr txBox="1">
              <a:spLocks/>
            </p:cNvSpPr>
            <p:nvPr/>
          </p:nvSpPr>
          <p:spPr>
            <a:xfrm>
              <a:off x="6093125" y="957758"/>
              <a:ext cx="3050876" cy="339508"/>
            </a:xfrm>
            <a:prstGeom prst="rect">
              <a:avLst/>
            </a:prstGeom>
            <a:noFill/>
          </p:spPr>
          <p:txBody>
            <a:bodyPr/>
            <a:lstStyle>
              <a:lvl1pPr marL="342900" indent="-342900" algn="l" defTabSz="457200" rtl="0" eaLnBrk="1" latinLnBrk="0" hangingPunct="1">
                <a:lnSpc>
                  <a:spcPct val="100000"/>
                </a:lnSpc>
                <a:spcBef>
                  <a:spcPts val="600"/>
                </a:spcBef>
                <a:buClr>
                  <a:srgbClr val="009FFF"/>
                </a:buClr>
                <a:buFont typeface="Arial"/>
                <a:buChar char="•"/>
                <a:defRPr sz="2400" kern="1200">
                  <a:solidFill>
                    <a:schemeClr val="tx1"/>
                  </a:solidFill>
                  <a:latin typeface="Arial"/>
                  <a:ea typeface="+mn-ea"/>
                  <a:cs typeface="Arial"/>
                </a:defRPr>
              </a:lvl1pPr>
              <a:lvl2pPr marL="742950" indent="-285750" algn="l" defTabSz="457200" rtl="0" eaLnBrk="1" latinLnBrk="0" hangingPunct="1">
                <a:lnSpc>
                  <a:spcPct val="100000"/>
                </a:lnSpc>
                <a:spcBef>
                  <a:spcPts val="600"/>
                </a:spcBef>
                <a:buClr>
                  <a:srgbClr val="009FFF"/>
                </a:buClr>
                <a:buFont typeface="Arial"/>
                <a:buChar char="–"/>
                <a:defRPr sz="2200" kern="1200">
                  <a:solidFill>
                    <a:schemeClr val="tx1"/>
                  </a:solidFill>
                  <a:latin typeface="Arial"/>
                  <a:ea typeface="+mn-ea"/>
                  <a:cs typeface="Arial"/>
                </a:defRPr>
              </a:lvl2pPr>
              <a:lvl3pPr marL="1143000" indent="-228600" algn="l" defTabSz="457200" rtl="0" eaLnBrk="1" latinLnBrk="0" hangingPunct="1">
                <a:lnSpc>
                  <a:spcPct val="100000"/>
                </a:lnSpc>
                <a:spcBef>
                  <a:spcPts val="600"/>
                </a:spcBef>
                <a:buClr>
                  <a:srgbClr val="009FFF"/>
                </a:buClr>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bg1"/>
                  </a:solidFill>
                  <a:latin typeface="Avenir Next Rounded Pro Regular"/>
                </a:rPr>
                <a:t>The 606 – Chicago, IL</a:t>
              </a:r>
              <a:endParaRPr lang="en-US" sz="1200" b="1" dirty="0">
                <a:solidFill>
                  <a:schemeClr val="bg1"/>
                </a:solidFill>
                <a:latin typeface="Avenir Next Rounded Pro Regular"/>
              </a:endParaRPr>
            </a:p>
          </p:txBody>
        </p:sp>
        <p:sp>
          <p:nvSpPr>
            <p:cNvPr id="16" name="Text Placeholder 2"/>
            <p:cNvSpPr txBox="1">
              <a:spLocks/>
            </p:cNvSpPr>
            <p:nvPr/>
          </p:nvSpPr>
          <p:spPr>
            <a:xfrm>
              <a:off x="6088351" y="5597004"/>
              <a:ext cx="3055649" cy="339508"/>
            </a:xfrm>
            <a:prstGeom prst="rect">
              <a:avLst/>
            </a:prstGeom>
            <a:noFill/>
          </p:spPr>
          <p:txBody>
            <a:bodyPr/>
            <a:lstStyle>
              <a:lvl1pPr marL="342900" indent="-342900" algn="l" defTabSz="457200" rtl="0" eaLnBrk="1" latinLnBrk="0" hangingPunct="1">
                <a:lnSpc>
                  <a:spcPct val="100000"/>
                </a:lnSpc>
                <a:spcBef>
                  <a:spcPts val="600"/>
                </a:spcBef>
                <a:buClr>
                  <a:srgbClr val="009FFF"/>
                </a:buClr>
                <a:buFont typeface="Arial"/>
                <a:buChar char="•"/>
                <a:defRPr sz="2400" kern="1200">
                  <a:solidFill>
                    <a:schemeClr val="tx1"/>
                  </a:solidFill>
                  <a:latin typeface="Arial"/>
                  <a:ea typeface="+mn-ea"/>
                  <a:cs typeface="Arial"/>
                </a:defRPr>
              </a:lvl1pPr>
              <a:lvl2pPr marL="742950" indent="-285750" algn="l" defTabSz="457200" rtl="0" eaLnBrk="1" latinLnBrk="0" hangingPunct="1">
                <a:lnSpc>
                  <a:spcPct val="100000"/>
                </a:lnSpc>
                <a:spcBef>
                  <a:spcPts val="600"/>
                </a:spcBef>
                <a:buClr>
                  <a:srgbClr val="009FFF"/>
                </a:buClr>
                <a:buFont typeface="Arial"/>
                <a:buChar char="–"/>
                <a:defRPr sz="2200" kern="1200">
                  <a:solidFill>
                    <a:schemeClr val="tx1"/>
                  </a:solidFill>
                  <a:latin typeface="Arial"/>
                  <a:ea typeface="+mn-ea"/>
                  <a:cs typeface="Arial"/>
                </a:defRPr>
              </a:lvl2pPr>
              <a:lvl3pPr marL="1143000" indent="-228600" algn="l" defTabSz="457200" rtl="0" eaLnBrk="1" latinLnBrk="0" hangingPunct="1">
                <a:lnSpc>
                  <a:spcPct val="100000"/>
                </a:lnSpc>
                <a:spcBef>
                  <a:spcPts val="600"/>
                </a:spcBef>
                <a:buClr>
                  <a:srgbClr val="009FFF"/>
                </a:buClr>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chemeClr val="bg1"/>
                  </a:solidFill>
                  <a:latin typeface="Avenir Next Rounded Pro Regular"/>
                </a:rPr>
                <a:t>Boeddeker </a:t>
              </a:r>
              <a:r>
                <a:rPr lang="en-US" sz="1200" b="1" dirty="0" smtClean="0">
                  <a:solidFill>
                    <a:schemeClr val="bg1"/>
                  </a:solidFill>
                  <a:latin typeface="Avenir Next Rounded Pro Regular"/>
                </a:rPr>
                <a:t>Park - San Francisco, CA</a:t>
              </a:r>
              <a:endParaRPr lang="en-US" sz="1200" b="1" dirty="0">
                <a:solidFill>
                  <a:schemeClr val="bg1"/>
                </a:solidFill>
                <a:latin typeface="Avenir Next Rounded Pro Regular"/>
              </a:endParaRPr>
            </a:p>
          </p:txBody>
        </p:sp>
        <p:sp>
          <p:nvSpPr>
            <p:cNvPr id="17" name="Text Placeholder 2"/>
            <p:cNvSpPr txBox="1">
              <a:spLocks/>
            </p:cNvSpPr>
            <p:nvPr/>
          </p:nvSpPr>
          <p:spPr>
            <a:xfrm>
              <a:off x="-32278" y="5597004"/>
              <a:ext cx="2127778" cy="339508"/>
            </a:xfrm>
            <a:prstGeom prst="rect">
              <a:avLst/>
            </a:prstGeom>
            <a:noFill/>
          </p:spPr>
          <p:txBody>
            <a:bodyPr/>
            <a:lstStyle>
              <a:lvl1pPr marL="342900" indent="-342900" algn="l" defTabSz="457200" rtl="0" eaLnBrk="1" latinLnBrk="0" hangingPunct="1">
                <a:lnSpc>
                  <a:spcPct val="100000"/>
                </a:lnSpc>
                <a:spcBef>
                  <a:spcPts val="600"/>
                </a:spcBef>
                <a:buClr>
                  <a:srgbClr val="009FFF"/>
                </a:buClr>
                <a:buFont typeface="Arial"/>
                <a:buChar char="•"/>
                <a:defRPr sz="2400" kern="1200">
                  <a:solidFill>
                    <a:schemeClr val="tx1"/>
                  </a:solidFill>
                  <a:latin typeface="Arial"/>
                  <a:ea typeface="+mn-ea"/>
                  <a:cs typeface="Arial"/>
                </a:defRPr>
              </a:lvl1pPr>
              <a:lvl2pPr marL="742950" indent="-285750" algn="l" defTabSz="457200" rtl="0" eaLnBrk="1" latinLnBrk="0" hangingPunct="1">
                <a:lnSpc>
                  <a:spcPct val="100000"/>
                </a:lnSpc>
                <a:spcBef>
                  <a:spcPts val="600"/>
                </a:spcBef>
                <a:buClr>
                  <a:srgbClr val="009FFF"/>
                </a:buClr>
                <a:buFont typeface="Arial"/>
                <a:buChar char="–"/>
                <a:defRPr sz="2200" kern="1200">
                  <a:solidFill>
                    <a:schemeClr val="tx1"/>
                  </a:solidFill>
                  <a:latin typeface="Arial"/>
                  <a:ea typeface="+mn-ea"/>
                  <a:cs typeface="Arial"/>
                </a:defRPr>
              </a:lvl2pPr>
              <a:lvl3pPr marL="1143000" indent="-228600" algn="l" defTabSz="457200" rtl="0" eaLnBrk="1" latinLnBrk="0" hangingPunct="1">
                <a:lnSpc>
                  <a:spcPct val="100000"/>
                </a:lnSpc>
                <a:spcBef>
                  <a:spcPts val="600"/>
                </a:spcBef>
                <a:buClr>
                  <a:srgbClr val="009FFF"/>
                </a:buClr>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bg1"/>
                  </a:solidFill>
                  <a:latin typeface="Avenir Next Rounded Pro Regular"/>
                </a:rPr>
                <a:t>P.S. 7 – Bronx, NY</a:t>
              </a:r>
              <a:endParaRPr lang="en-US" sz="1200" b="1" dirty="0">
                <a:solidFill>
                  <a:schemeClr val="bg1"/>
                </a:solidFill>
                <a:latin typeface="Avenir Next Rounded Pro Regular"/>
              </a:endParaRPr>
            </a:p>
          </p:txBody>
        </p:sp>
        <p:sp>
          <p:nvSpPr>
            <p:cNvPr id="20" name="Text Placeholder 2"/>
            <p:cNvSpPr txBox="1">
              <a:spLocks/>
            </p:cNvSpPr>
            <p:nvPr/>
          </p:nvSpPr>
          <p:spPr>
            <a:xfrm>
              <a:off x="2991093" y="962435"/>
              <a:ext cx="3097258" cy="330154"/>
            </a:xfrm>
            <a:prstGeom prst="rect">
              <a:avLst/>
            </a:prstGeom>
            <a:noFill/>
          </p:spPr>
          <p:txBody>
            <a:bodyPr/>
            <a:lstStyle>
              <a:lvl1pPr marL="342900" indent="-342900" algn="l" defTabSz="457200" rtl="0" eaLnBrk="1" latinLnBrk="0" hangingPunct="1">
                <a:lnSpc>
                  <a:spcPct val="100000"/>
                </a:lnSpc>
                <a:spcBef>
                  <a:spcPts val="600"/>
                </a:spcBef>
                <a:buClr>
                  <a:srgbClr val="009FFF"/>
                </a:buClr>
                <a:buFont typeface="Arial"/>
                <a:buChar char="•"/>
                <a:defRPr sz="2400" kern="1200">
                  <a:solidFill>
                    <a:schemeClr val="tx1"/>
                  </a:solidFill>
                  <a:latin typeface="Arial"/>
                  <a:ea typeface="+mn-ea"/>
                  <a:cs typeface="Arial"/>
                </a:defRPr>
              </a:lvl1pPr>
              <a:lvl2pPr marL="742950" indent="-285750" algn="l" defTabSz="457200" rtl="0" eaLnBrk="1" latinLnBrk="0" hangingPunct="1">
                <a:lnSpc>
                  <a:spcPct val="100000"/>
                </a:lnSpc>
                <a:spcBef>
                  <a:spcPts val="600"/>
                </a:spcBef>
                <a:buClr>
                  <a:srgbClr val="009FFF"/>
                </a:buClr>
                <a:buFont typeface="Arial"/>
                <a:buChar char="–"/>
                <a:defRPr sz="2200" kern="1200">
                  <a:solidFill>
                    <a:schemeClr val="tx1"/>
                  </a:solidFill>
                  <a:latin typeface="Arial"/>
                  <a:ea typeface="+mn-ea"/>
                  <a:cs typeface="Arial"/>
                </a:defRPr>
              </a:lvl2pPr>
              <a:lvl3pPr marL="1143000" indent="-228600" algn="l" defTabSz="457200" rtl="0" eaLnBrk="1" latinLnBrk="0" hangingPunct="1">
                <a:lnSpc>
                  <a:spcPct val="100000"/>
                </a:lnSpc>
                <a:spcBef>
                  <a:spcPts val="600"/>
                </a:spcBef>
                <a:buClr>
                  <a:srgbClr val="009FFF"/>
                </a:buClr>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bg1"/>
                  </a:solidFill>
                  <a:latin typeface="Avenir Next Rounded Pro Regular"/>
                </a:rPr>
                <a:t>Santa Fe Railyard Park – Santa Fe, NM</a:t>
              </a:r>
              <a:endParaRPr lang="en-US" sz="1200" b="1" dirty="0">
                <a:solidFill>
                  <a:schemeClr val="bg1"/>
                </a:solidFill>
                <a:latin typeface="Avenir Next Rounded Pro Regular"/>
              </a:endParaRPr>
            </a:p>
          </p:txBody>
        </p:sp>
        <p:sp>
          <p:nvSpPr>
            <p:cNvPr id="21" name="Text Placeholder 2"/>
            <p:cNvSpPr txBox="1">
              <a:spLocks/>
            </p:cNvSpPr>
            <p:nvPr/>
          </p:nvSpPr>
          <p:spPr>
            <a:xfrm>
              <a:off x="0" y="957758"/>
              <a:ext cx="2986320" cy="339508"/>
            </a:xfrm>
            <a:prstGeom prst="rect">
              <a:avLst/>
            </a:prstGeom>
            <a:noFill/>
          </p:spPr>
          <p:txBody>
            <a:bodyPr/>
            <a:lstStyle>
              <a:lvl1pPr marL="342900" indent="-342900" algn="l" defTabSz="457200" rtl="0" eaLnBrk="1" latinLnBrk="0" hangingPunct="1">
                <a:lnSpc>
                  <a:spcPct val="100000"/>
                </a:lnSpc>
                <a:spcBef>
                  <a:spcPts val="600"/>
                </a:spcBef>
                <a:buClr>
                  <a:srgbClr val="009FFF"/>
                </a:buClr>
                <a:buFont typeface="Arial"/>
                <a:buChar char="•"/>
                <a:defRPr sz="2400" kern="1200">
                  <a:solidFill>
                    <a:schemeClr val="tx1"/>
                  </a:solidFill>
                  <a:latin typeface="Arial"/>
                  <a:ea typeface="+mn-ea"/>
                  <a:cs typeface="Arial"/>
                </a:defRPr>
              </a:lvl1pPr>
              <a:lvl2pPr marL="742950" indent="-285750" algn="l" defTabSz="457200" rtl="0" eaLnBrk="1" latinLnBrk="0" hangingPunct="1">
                <a:lnSpc>
                  <a:spcPct val="100000"/>
                </a:lnSpc>
                <a:spcBef>
                  <a:spcPts val="600"/>
                </a:spcBef>
                <a:buClr>
                  <a:srgbClr val="009FFF"/>
                </a:buClr>
                <a:buFont typeface="Arial"/>
                <a:buChar char="–"/>
                <a:defRPr sz="2200" kern="1200">
                  <a:solidFill>
                    <a:schemeClr val="tx1"/>
                  </a:solidFill>
                  <a:latin typeface="Arial"/>
                  <a:ea typeface="+mn-ea"/>
                  <a:cs typeface="Arial"/>
                </a:defRPr>
              </a:lvl2pPr>
              <a:lvl3pPr marL="1143000" indent="-228600" algn="l" defTabSz="457200" rtl="0" eaLnBrk="1" latinLnBrk="0" hangingPunct="1">
                <a:lnSpc>
                  <a:spcPct val="100000"/>
                </a:lnSpc>
                <a:spcBef>
                  <a:spcPts val="600"/>
                </a:spcBef>
                <a:buClr>
                  <a:srgbClr val="009FFF"/>
                </a:buClr>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bg1"/>
                  </a:solidFill>
                  <a:latin typeface="Avenir Next Rounded Pro Regular"/>
                </a:rPr>
                <a:t>Benito Juarez </a:t>
              </a:r>
              <a:r>
                <a:rPr lang="en-US" sz="1200" b="1" dirty="0">
                  <a:solidFill>
                    <a:schemeClr val="bg1"/>
                  </a:solidFill>
                  <a:latin typeface="Avenir Next Rounded Pro Regular"/>
                </a:rPr>
                <a:t>P</a:t>
              </a:r>
              <a:r>
                <a:rPr lang="en-US" sz="1200" b="1" dirty="0" smtClean="0">
                  <a:solidFill>
                    <a:schemeClr val="bg1"/>
                  </a:solidFill>
                  <a:latin typeface="Avenir Next Rounded Pro Regular"/>
                </a:rPr>
                <a:t>ark – Maywood , CA</a:t>
              </a:r>
              <a:endParaRPr lang="en-US" sz="1200" b="1" dirty="0">
                <a:solidFill>
                  <a:schemeClr val="bg1"/>
                </a:solidFill>
                <a:latin typeface="Avenir Next Rounded Pro Regular"/>
              </a:endParaRPr>
            </a:p>
          </p:txBody>
        </p:sp>
        <p:sp>
          <p:nvSpPr>
            <p:cNvPr id="22" name="Text Placeholder 2"/>
            <p:cNvSpPr txBox="1">
              <a:spLocks/>
            </p:cNvSpPr>
            <p:nvPr/>
          </p:nvSpPr>
          <p:spPr>
            <a:xfrm>
              <a:off x="2986318" y="5597004"/>
              <a:ext cx="3102033" cy="339508"/>
            </a:xfrm>
            <a:prstGeom prst="rect">
              <a:avLst/>
            </a:prstGeom>
            <a:noFill/>
          </p:spPr>
          <p:txBody>
            <a:bodyPr/>
            <a:lstStyle>
              <a:lvl1pPr marL="342900" indent="-342900" algn="l" defTabSz="457200" rtl="0" eaLnBrk="1" latinLnBrk="0" hangingPunct="1">
                <a:lnSpc>
                  <a:spcPct val="100000"/>
                </a:lnSpc>
                <a:spcBef>
                  <a:spcPts val="600"/>
                </a:spcBef>
                <a:buClr>
                  <a:srgbClr val="009FFF"/>
                </a:buClr>
                <a:buFont typeface="Arial"/>
                <a:buChar char="•"/>
                <a:defRPr sz="2400" kern="1200">
                  <a:solidFill>
                    <a:schemeClr val="tx1"/>
                  </a:solidFill>
                  <a:latin typeface="Arial"/>
                  <a:ea typeface="+mn-ea"/>
                  <a:cs typeface="Arial"/>
                </a:defRPr>
              </a:lvl1pPr>
              <a:lvl2pPr marL="742950" indent="-285750" algn="l" defTabSz="457200" rtl="0" eaLnBrk="1" latinLnBrk="0" hangingPunct="1">
                <a:lnSpc>
                  <a:spcPct val="100000"/>
                </a:lnSpc>
                <a:spcBef>
                  <a:spcPts val="600"/>
                </a:spcBef>
                <a:buClr>
                  <a:srgbClr val="009FFF"/>
                </a:buClr>
                <a:buFont typeface="Arial"/>
                <a:buChar char="–"/>
                <a:defRPr sz="2200" kern="1200">
                  <a:solidFill>
                    <a:schemeClr val="tx1"/>
                  </a:solidFill>
                  <a:latin typeface="Arial"/>
                  <a:ea typeface="+mn-ea"/>
                  <a:cs typeface="Arial"/>
                </a:defRPr>
              </a:lvl2pPr>
              <a:lvl3pPr marL="1143000" indent="-228600" algn="l" defTabSz="457200" rtl="0" eaLnBrk="1" latinLnBrk="0" hangingPunct="1">
                <a:lnSpc>
                  <a:spcPct val="100000"/>
                </a:lnSpc>
                <a:spcBef>
                  <a:spcPts val="600"/>
                </a:spcBef>
                <a:buClr>
                  <a:srgbClr val="009FFF"/>
                </a:buClr>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bg1"/>
                  </a:solidFill>
                  <a:latin typeface="Avenir Next Rounded Pro Regular"/>
                </a:rPr>
                <a:t>Newark Riverfront Park – Newark, NJ</a:t>
              </a:r>
              <a:endParaRPr lang="en-US" sz="1200" b="1" dirty="0">
                <a:solidFill>
                  <a:schemeClr val="bg1"/>
                </a:solidFill>
                <a:latin typeface="Avenir Next Rounded Pro Regular"/>
              </a:endParaRPr>
            </a:p>
          </p:txBody>
        </p:sp>
      </p:grpSp>
      <p:pic>
        <p:nvPicPr>
          <p:cNvPr id="23" name="Picture 22" descr="TPL logo rgb horiz.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77200" y="6172200"/>
            <a:ext cx="972384" cy="600412"/>
          </a:xfrm>
          <a:prstGeom prst="rect">
            <a:avLst/>
          </a:prstGeom>
        </p:spPr>
      </p:pic>
    </p:spTree>
    <p:extLst>
      <p:ext uri="{BB962C8B-B14F-4D97-AF65-F5344CB8AC3E}">
        <p14:creationId xmlns:p14="http://schemas.microsoft.com/office/powerpoint/2010/main" val="272546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303122" y="837025"/>
            <a:ext cx="3794077" cy="225146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pPr>
            <a:r>
              <a:rPr lang="en-US" sz="3200" dirty="0" smtClean="0">
                <a:solidFill>
                  <a:srgbClr val="009FDA"/>
                </a:solidFill>
                <a:latin typeface="Avenir Next Rounded Pro Regular"/>
                <a:cs typeface="Avenir Next Regular"/>
              </a:rPr>
              <a:t>The </a:t>
            </a:r>
            <a:r>
              <a:rPr lang="en-US" sz="3200" b="1" dirty="0" smtClean="0">
                <a:solidFill>
                  <a:srgbClr val="009FDA"/>
                </a:solidFill>
                <a:latin typeface="Avenir Next Rounded Pro Regular"/>
                <a:cs typeface="Avenir Next Regular"/>
              </a:rPr>
              <a:t>best </a:t>
            </a:r>
            <a:r>
              <a:rPr lang="en-US" sz="3200" dirty="0" smtClean="0">
                <a:solidFill>
                  <a:srgbClr val="009FDA"/>
                </a:solidFill>
                <a:latin typeface="Avenir Next Rounded Pro Regular"/>
                <a:cs typeface="Avenir Next Regular"/>
              </a:rPr>
              <a:t>parks</a:t>
            </a:r>
            <a:r>
              <a:rPr lang="en-US" sz="3200" b="1" dirty="0" smtClean="0">
                <a:solidFill>
                  <a:srgbClr val="009FDA"/>
                </a:solidFill>
                <a:latin typeface="Avenir Next Rounded Pro Regular"/>
                <a:cs typeface="Avenir Next Regular"/>
              </a:rPr>
              <a:t> </a:t>
            </a:r>
            <a:r>
              <a:rPr lang="en-US" sz="3200" dirty="0" smtClean="0">
                <a:solidFill>
                  <a:srgbClr val="009FDA"/>
                </a:solidFill>
                <a:latin typeface="Avenir Next Rounded Pro Regular"/>
                <a:cs typeface="Avenir Next Regular"/>
              </a:rPr>
              <a:t>have superpowers</a:t>
            </a:r>
            <a:endParaRPr lang="en-US" sz="3200" dirty="0">
              <a:solidFill>
                <a:srgbClr val="009FDA"/>
              </a:solidFill>
              <a:latin typeface="Avenir Next Regular"/>
              <a:cs typeface="Avenir Next Regular"/>
            </a:endParaRPr>
          </a:p>
        </p:txBody>
      </p:sp>
      <p:pic>
        <p:nvPicPr>
          <p:cNvPr id="4" name="Picture Placeholder 6"/>
          <p:cNvPicPr>
            <a:picLocks noChangeAspect="1"/>
          </p:cNvPicPr>
          <p:nvPr/>
        </p:nvPicPr>
        <p:blipFill rotWithShape="1">
          <a:blip r:embed="rId3">
            <a:extLst>
              <a:ext uri="{28A0092B-C50C-407E-A947-70E740481C1C}">
                <a14:useLocalDpi xmlns:a14="http://schemas.microsoft.com/office/drawing/2010/main" val="0"/>
              </a:ext>
            </a:extLst>
          </a:blip>
          <a:srcRect l="1972" t="16441" r="27668" b="13100"/>
          <a:stretch/>
        </p:blipFill>
        <p:spPr>
          <a:xfrm>
            <a:off x="4572001" y="1"/>
            <a:ext cx="4572000" cy="6858000"/>
          </a:xfrm>
          <a:prstGeom prst="rect">
            <a:avLst/>
          </a:prstGeom>
        </p:spPr>
      </p:pic>
      <p:sp>
        <p:nvSpPr>
          <p:cNvPr id="5" name="Text Placeholder 2"/>
          <p:cNvSpPr txBox="1">
            <a:spLocks/>
          </p:cNvSpPr>
          <p:nvPr/>
        </p:nvSpPr>
        <p:spPr>
          <a:xfrm>
            <a:off x="4842317" y="6439099"/>
            <a:ext cx="4232275" cy="226243"/>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smtClean="0"/>
              <a:t>P.S. 111</a:t>
            </a:r>
            <a:endParaRPr lang="en-US" dirty="0"/>
          </a:p>
        </p:txBody>
      </p:sp>
      <p:sp>
        <p:nvSpPr>
          <p:cNvPr id="6" name="Text Placeholder 3"/>
          <p:cNvSpPr txBox="1">
            <a:spLocks/>
          </p:cNvSpPr>
          <p:nvPr/>
        </p:nvSpPr>
        <p:spPr>
          <a:xfrm>
            <a:off x="4842317" y="6627714"/>
            <a:ext cx="4232275" cy="226243"/>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mtClean="0"/>
              <a:t>Hell’s Kitchen, NY</a:t>
            </a:r>
            <a:endParaRPr lang="en-US" dirty="0"/>
          </a:p>
        </p:txBody>
      </p:sp>
      <p:sp>
        <p:nvSpPr>
          <p:cNvPr id="8" name="Rectangle 7"/>
          <p:cNvSpPr/>
          <p:nvPr/>
        </p:nvSpPr>
        <p:spPr>
          <a:xfrm>
            <a:off x="4569613" y="6439099"/>
            <a:ext cx="4574387" cy="416874"/>
          </a:xfrm>
          <a:prstGeom prst="rect">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
          <p:cNvSpPr txBox="1">
            <a:spLocks/>
          </p:cNvSpPr>
          <p:nvPr/>
        </p:nvSpPr>
        <p:spPr>
          <a:xfrm>
            <a:off x="4572001" y="6477782"/>
            <a:ext cx="3381374" cy="339508"/>
          </a:xfrm>
          <a:prstGeom prst="rect">
            <a:avLst/>
          </a:prstGeom>
          <a:noFill/>
        </p:spPr>
        <p:txBody>
          <a:bodyPr/>
          <a:lstStyle>
            <a:lvl1pPr marL="342900" indent="-342900" algn="l" defTabSz="457200" rtl="0" eaLnBrk="1" latinLnBrk="0" hangingPunct="1">
              <a:lnSpc>
                <a:spcPct val="100000"/>
              </a:lnSpc>
              <a:spcBef>
                <a:spcPts val="600"/>
              </a:spcBef>
              <a:buClr>
                <a:srgbClr val="009FFF"/>
              </a:buClr>
              <a:buFont typeface="Arial"/>
              <a:buChar char="•"/>
              <a:defRPr sz="2400" kern="1200">
                <a:solidFill>
                  <a:schemeClr val="tx1"/>
                </a:solidFill>
                <a:latin typeface="Arial"/>
                <a:ea typeface="+mn-ea"/>
                <a:cs typeface="Arial"/>
              </a:defRPr>
            </a:lvl1pPr>
            <a:lvl2pPr marL="742950" indent="-285750" algn="l" defTabSz="457200" rtl="0" eaLnBrk="1" latinLnBrk="0" hangingPunct="1">
              <a:lnSpc>
                <a:spcPct val="100000"/>
              </a:lnSpc>
              <a:spcBef>
                <a:spcPts val="600"/>
              </a:spcBef>
              <a:buClr>
                <a:srgbClr val="009FFF"/>
              </a:buClr>
              <a:buFont typeface="Arial"/>
              <a:buChar char="–"/>
              <a:defRPr sz="2200" kern="1200">
                <a:solidFill>
                  <a:schemeClr val="tx1"/>
                </a:solidFill>
                <a:latin typeface="Arial"/>
                <a:ea typeface="+mn-ea"/>
                <a:cs typeface="Arial"/>
              </a:defRPr>
            </a:lvl2pPr>
            <a:lvl3pPr marL="1143000" indent="-228600" algn="l" defTabSz="457200" rtl="0" eaLnBrk="1" latinLnBrk="0" hangingPunct="1">
              <a:lnSpc>
                <a:spcPct val="100000"/>
              </a:lnSpc>
              <a:spcBef>
                <a:spcPts val="600"/>
              </a:spcBef>
              <a:buClr>
                <a:srgbClr val="009FFF"/>
              </a:buClr>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chemeClr val="bg1"/>
                </a:solidFill>
                <a:latin typeface="Avenir Next Rounded Pro Regular"/>
              </a:rPr>
              <a:t>P.S. 111 – Hell’s Kitchen, Manhattan,  NY</a:t>
            </a:r>
            <a:endParaRPr lang="en-US" sz="1200" b="1" dirty="0">
              <a:solidFill>
                <a:schemeClr val="bg1"/>
              </a:solidFill>
              <a:latin typeface="Avenir Next Rounded Pro Regular"/>
            </a:endParaRPr>
          </a:p>
        </p:txBody>
      </p:sp>
      <p:pic>
        <p:nvPicPr>
          <p:cNvPr id="10" name="Picture 9" descr="TPL logo rgb horiz.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7200" y="6172200"/>
            <a:ext cx="972384" cy="600412"/>
          </a:xfrm>
          <a:prstGeom prst="rect">
            <a:avLst/>
          </a:prstGeom>
        </p:spPr>
      </p:pic>
    </p:spTree>
    <p:extLst>
      <p:ext uri="{BB962C8B-B14F-4D97-AF65-F5344CB8AC3E}">
        <p14:creationId xmlns:p14="http://schemas.microsoft.com/office/powerpoint/2010/main" val="2452125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10MW icons_Separated-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476" y="208725"/>
            <a:ext cx="6656103" cy="6656103"/>
          </a:xfrm>
          <a:prstGeom prst="rect">
            <a:avLst/>
          </a:prstGeom>
        </p:spPr>
      </p:pic>
      <p:pic>
        <p:nvPicPr>
          <p:cNvPr id="15" name="Picture 14" descr="10MW icons_Separated-0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68349" y="234974"/>
            <a:ext cx="4929060" cy="6283830"/>
          </a:xfrm>
          <a:prstGeom prst="rect">
            <a:avLst/>
          </a:prstGeom>
        </p:spPr>
      </p:pic>
      <p:sp>
        <p:nvSpPr>
          <p:cNvPr id="16" name="Rectangle 15"/>
          <p:cNvSpPr/>
          <p:nvPr/>
        </p:nvSpPr>
        <p:spPr>
          <a:xfrm>
            <a:off x="403142" y="2674620"/>
            <a:ext cx="4042734" cy="1535805"/>
          </a:xfrm>
          <a:prstGeom prst="rect">
            <a:avLst/>
          </a:prstGeom>
        </p:spPr>
        <p:txBody>
          <a:bodyPr wrap="square" lIns="114296" tIns="57150" rIns="114296" bIns="57150">
            <a:spAutoFit/>
          </a:bodyPr>
          <a:lstStyle/>
          <a:p>
            <a:pPr defTabSz="816361">
              <a:lnSpc>
                <a:spcPct val="130000"/>
              </a:lnSpc>
            </a:pPr>
            <a:r>
              <a:rPr lang="en-US" sz="2300" b="1" dirty="0">
                <a:solidFill>
                  <a:srgbClr val="000000"/>
                </a:solidFill>
                <a:latin typeface="Avenir Next Rounded Pro Regular"/>
                <a:cs typeface="Avenir Next Rounded Pro Regular"/>
              </a:rPr>
              <a:t>How close is your park</a:t>
            </a:r>
            <a:r>
              <a:rPr lang="en-US" sz="2300" b="1" dirty="0">
                <a:solidFill>
                  <a:prstClr val="black"/>
                </a:solidFill>
                <a:latin typeface="Avenir Next Rounded Pro Regular"/>
                <a:cs typeface="Avenir Next Rounded Pro Regular"/>
              </a:rPr>
              <a:t>?</a:t>
            </a:r>
          </a:p>
          <a:p>
            <a:pPr defTabSz="816361">
              <a:lnSpc>
                <a:spcPct val="130000"/>
              </a:lnSpc>
            </a:pPr>
            <a:r>
              <a:rPr lang="en-US" sz="1600" dirty="0">
                <a:solidFill>
                  <a:prstClr val="black"/>
                </a:solidFill>
                <a:latin typeface="Avenir Next Rounded Pro Regular"/>
                <a:cs typeface="Avenir Next Regular"/>
              </a:rPr>
              <a:t>The research is clear: close-to-home parks boost well-being for the entire neighborhood.</a:t>
            </a:r>
          </a:p>
        </p:txBody>
      </p:sp>
      <p:pic>
        <p:nvPicPr>
          <p:cNvPr id="17" name="Picture 16" descr="10MW icons_Separated-0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3645" y="3252719"/>
            <a:ext cx="2474918" cy="1951153"/>
          </a:xfrm>
          <a:prstGeom prst="rect">
            <a:avLst/>
          </a:prstGeom>
        </p:spPr>
      </p:pic>
      <p:pic>
        <p:nvPicPr>
          <p:cNvPr id="18" name="Picture 17" descr="10MW icons_Separated-06.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13609" y="3199409"/>
            <a:ext cx="3085478" cy="726875"/>
          </a:xfrm>
          <a:prstGeom prst="rect">
            <a:avLst/>
          </a:prstGeom>
        </p:spPr>
      </p:pic>
      <p:pic>
        <p:nvPicPr>
          <p:cNvPr id="19" name="Picture 18" descr="10MW icons_Separated-05.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19912" y="2089399"/>
            <a:ext cx="1828492" cy="1327132"/>
          </a:xfrm>
          <a:prstGeom prst="rect">
            <a:avLst/>
          </a:prstGeom>
        </p:spPr>
      </p:pic>
      <p:pic>
        <p:nvPicPr>
          <p:cNvPr id="9" name="Picture 8" descr="TPL logo rgb horiz.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77200" y="6172200"/>
            <a:ext cx="972384" cy="600412"/>
          </a:xfrm>
          <a:prstGeom prst="rect">
            <a:avLst/>
          </a:prstGeom>
        </p:spPr>
      </p:pic>
    </p:spTree>
    <p:extLst>
      <p:ext uri="{BB962C8B-B14F-4D97-AF65-F5344CB8AC3E}">
        <p14:creationId xmlns:p14="http://schemas.microsoft.com/office/powerpoint/2010/main" val="207018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7414" t="4248" r="8507" b="4881"/>
          <a:stretch/>
        </p:blipFill>
        <p:spPr>
          <a:xfrm>
            <a:off x="2656916" y="278936"/>
            <a:ext cx="6262723" cy="6199925"/>
          </a:xfrm>
          <a:prstGeom prst="rect">
            <a:avLst/>
          </a:prstGeom>
          <a:ln>
            <a:noFill/>
          </a:ln>
        </p:spPr>
      </p:pic>
      <p:pic>
        <p:nvPicPr>
          <p:cNvPr id="12" name="PFE element 22" descr="zuyMyENlm86O21.png"/>
          <p:cNvPicPr>
            <a:picLocks/>
          </p:cNvPicPr>
          <p:nvPr/>
        </p:nvPicPr>
        <p:blipFill>
          <a:blip r:embed="rId4">
            <a:extLst>
              <a:ext uri="{28A0092B-C50C-407E-A947-70E740481C1C}">
                <a14:useLocalDpi xmlns:a14="http://schemas.microsoft.com/office/drawing/2010/main" val="0"/>
              </a:ext>
            </a:extLst>
          </a:blip>
          <a:stretch>
            <a:fillRect/>
          </a:stretch>
        </p:blipFill>
        <p:spPr>
          <a:xfrm>
            <a:off x="385010" y="1402841"/>
            <a:ext cx="9501934" cy="887470"/>
          </a:xfrm>
          <a:prstGeom prst="rect">
            <a:avLst/>
          </a:prstGeom>
        </p:spPr>
      </p:pic>
      <p:pic>
        <p:nvPicPr>
          <p:cNvPr id="5" name="Picture 4" descr="TPL logo rgb horiz.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7200" y="6172200"/>
            <a:ext cx="972384" cy="600412"/>
          </a:xfrm>
          <a:prstGeom prst="rect">
            <a:avLst/>
          </a:prstGeom>
        </p:spPr>
      </p:pic>
    </p:spTree>
    <p:extLst>
      <p:ext uri="{BB962C8B-B14F-4D97-AF65-F5344CB8AC3E}">
        <p14:creationId xmlns:p14="http://schemas.microsoft.com/office/powerpoint/2010/main" val="331453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7904" t="4554" r="3518" b="15956"/>
          <a:stretch/>
        </p:blipFill>
        <p:spPr>
          <a:xfrm>
            <a:off x="0" y="-1"/>
            <a:ext cx="9144000" cy="685800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357" t="6652" r="74111" b="77456"/>
          <a:stretch/>
        </p:blipFill>
        <p:spPr>
          <a:xfrm>
            <a:off x="76199" y="5257800"/>
            <a:ext cx="3131356" cy="1495472"/>
          </a:xfrm>
          <a:prstGeom prst="rect">
            <a:avLst/>
          </a:prstGeom>
          <a:ln>
            <a:solidFill>
              <a:schemeClr val="bg1"/>
            </a:solidFill>
          </a:ln>
          <a:effectLst>
            <a:outerShdw blurRad="50800" dist="63500" dir="2700000" algn="tl" rotWithShape="0">
              <a:prstClr val="black">
                <a:alpha val="60000"/>
              </a:prstClr>
            </a:outerShdw>
          </a:effec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983" t="59509" r="81336" b="19158"/>
          <a:stretch/>
        </p:blipFill>
        <p:spPr>
          <a:xfrm>
            <a:off x="6477000" y="757362"/>
            <a:ext cx="2496746" cy="2519238"/>
          </a:xfrm>
          <a:prstGeom prst="rect">
            <a:avLst/>
          </a:prstGeom>
          <a:ln w="50800">
            <a:solidFill>
              <a:schemeClr val="bg1"/>
            </a:solidFill>
          </a:ln>
          <a:effectLst>
            <a:outerShdw blurRad="50800" dist="63500" dir="2700000" algn="tl" rotWithShape="0">
              <a:prstClr val="black">
                <a:alpha val="60000"/>
              </a:prstClr>
            </a:outerShdw>
          </a:effectLst>
        </p:spPr>
      </p:pic>
      <p:sp>
        <p:nvSpPr>
          <p:cNvPr id="5" name="Oval 4"/>
          <p:cNvSpPr/>
          <p:nvPr/>
        </p:nvSpPr>
        <p:spPr>
          <a:xfrm>
            <a:off x="5638800" y="4114800"/>
            <a:ext cx="457200" cy="457200"/>
          </a:xfrm>
          <a:prstGeom prst="ellipse">
            <a:avLst/>
          </a:prstGeom>
          <a:noFill/>
          <a:ln w="34925">
            <a:solidFill>
              <a:srgbClr val="FF0000"/>
            </a:solidFill>
          </a:ln>
          <a:effectLst>
            <a:outerShdw blurRad="25400" dist="508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0" y="0"/>
            <a:ext cx="9144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2"/>
          <p:cNvSpPr txBox="1">
            <a:spLocks/>
          </p:cNvSpPr>
          <p:nvPr/>
        </p:nvSpPr>
        <p:spPr>
          <a:xfrm>
            <a:off x="155574" y="180504"/>
            <a:ext cx="8894010" cy="26446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2400" dirty="0" smtClean="0">
                <a:solidFill>
                  <a:srgbClr val="00B0F0"/>
                </a:solidFill>
                <a:latin typeface="Avenir Next Rounded Pro Regular"/>
              </a:rPr>
              <a:t>Cook Park is Important to the Proctor Creek Watershed</a:t>
            </a:r>
          </a:p>
          <a:p>
            <a:endParaRPr lang="en-US" sz="2400" b="1" dirty="0" smtClean="0">
              <a:solidFill>
                <a:srgbClr val="00B0F0"/>
              </a:solidFill>
              <a:latin typeface="Avenir Next Rounded Pro Regular"/>
            </a:endParaRPr>
          </a:p>
          <a:p>
            <a:endParaRPr lang="en-US" sz="2400" b="1" dirty="0">
              <a:solidFill>
                <a:srgbClr val="00B0F0"/>
              </a:solidFill>
              <a:latin typeface="Avenir Next Rounded Pro Regular"/>
            </a:endParaRPr>
          </a:p>
          <a:p>
            <a:endParaRPr lang="en-US" sz="2400" b="1" dirty="0" smtClean="0">
              <a:solidFill>
                <a:srgbClr val="00B0F0"/>
              </a:solidFill>
              <a:latin typeface="Avenir Next Rounded Pro Regular"/>
            </a:endParaRPr>
          </a:p>
          <a:p>
            <a:endParaRPr lang="en-US" sz="2400" b="1" dirty="0">
              <a:solidFill>
                <a:srgbClr val="00B0F0"/>
              </a:solidFill>
              <a:latin typeface="Avenir Next Rounded Pro Regular"/>
            </a:endParaRPr>
          </a:p>
          <a:p>
            <a:endParaRPr lang="en-US" sz="2400" b="1" dirty="0">
              <a:solidFill>
                <a:srgbClr val="00B0F0"/>
              </a:solidFill>
              <a:latin typeface="Avenir Next Rounded Pro Regular"/>
            </a:endParaRPr>
          </a:p>
          <a:p>
            <a:endParaRPr lang="en-US" sz="2400" b="1" dirty="0">
              <a:solidFill>
                <a:srgbClr val="00B0F0"/>
              </a:solidFill>
              <a:latin typeface="Avenir Next Rounded Pro Regular"/>
            </a:endParaRPr>
          </a:p>
        </p:txBody>
      </p:sp>
      <p:sp>
        <p:nvSpPr>
          <p:cNvPr id="10" name="Oval 9"/>
          <p:cNvSpPr/>
          <p:nvPr/>
        </p:nvSpPr>
        <p:spPr>
          <a:xfrm>
            <a:off x="5076825" y="3952875"/>
            <a:ext cx="457200" cy="457200"/>
          </a:xfrm>
          <a:prstGeom prst="ellipse">
            <a:avLst/>
          </a:prstGeom>
          <a:noFill/>
          <a:ln w="34925">
            <a:solidFill>
              <a:srgbClr val="FF0000"/>
            </a:solidFill>
          </a:ln>
          <a:effectLst>
            <a:outerShdw blurRad="25400" dist="508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867400" y="3812143"/>
            <a:ext cx="1457325" cy="369332"/>
          </a:xfrm>
          <a:prstGeom prst="rect">
            <a:avLst/>
          </a:prstGeom>
          <a:noFill/>
          <a:effectLst>
            <a:outerShdw blurRad="50800" dist="50800" dir="2700000" algn="ctr" rotWithShape="0">
              <a:schemeClr val="tx1">
                <a:alpha val="50000"/>
              </a:schemeClr>
            </a:outerShdw>
          </a:effectLst>
        </p:spPr>
        <p:txBody>
          <a:bodyPr wrap="square" rtlCol="0">
            <a:spAutoFit/>
          </a:bodyPr>
          <a:lstStyle/>
          <a:p>
            <a:r>
              <a:rPr lang="en-US" b="1" dirty="0" smtClean="0">
                <a:solidFill>
                  <a:srgbClr val="FF0000"/>
                </a:solidFill>
              </a:rPr>
              <a:t>Cook Park</a:t>
            </a:r>
            <a:endParaRPr lang="en-US" b="1" dirty="0">
              <a:solidFill>
                <a:srgbClr val="FF0000"/>
              </a:solidFill>
            </a:endParaRPr>
          </a:p>
        </p:txBody>
      </p:sp>
      <p:sp>
        <p:nvSpPr>
          <p:cNvPr id="25" name="TextBox 24"/>
          <p:cNvSpPr txBox="1"/>
          <p:nvPr/>
        </p:nvSpPr>
        <p:spPr>
          <a:xfrm>
            <a:off x="3286125" y="3945493"/>
            <a:ext cx="1804987" cy="369332"/>
          </a:xfrm>
          <a:prstGeom prst="rect">
            <a:avLst/>
          </a:prstGeom>
          <a:noFill/>
          <a:effectLst>
            <a:outerShdw blurRad="50800" dist="50800" dir="2700000" algn="ctr" rotWithShape="0">
              <a:schemeClr val="tx1">
                <a:alpha val="50000"/>
              </a:schemeClr>
            </a:outerShdw>
          </a:effectLst>
        </p:spPr>
        <p:txBody>
          <a:bodyPr wrap="square" rtlCol="0">
            <a:spAutoFit/>
          </a:bodyPr>
          <a:lstStyle/>
          <a:p>
            <a:r>
              <a:rPr lang="en-US" b="1" dirty="0" smtClean="0">
                <a:solidFill>
                  <a:srgbClr val="FF0000"/>
                </a:solidFill>
              </a:rPr>
              <a:t>Boone Park West</a:t>
            </a:r>
            <a:endParaRPr lang="en-US" b="1" dirty="0">
              <a:solidFill>
                <a:srgbClr val="FF0000"/>
              </a:solidFill>
            </a:endParaRPr>
          </a:p>
        </p:txBody>
      </p:sp>
    </p:spTree>
    <p:extLst>
      <p:ext uri="{BB962C8B-B14F-4D97-AF65-F5344CB8AC3E}">
        <p14:creationId xmlns:p14="http://schemas.microsoft.com/office/powerpoint/2010/main" val="15246540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715250" y="5971733"/>
            <a:ext cx="1216099" cy="8100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97488"/>
            <a:ext cx="9159370" cy="6066775"/>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923" y="5058539"/>
            <a:ext cx="2705808" cy="1693665"/>
          </a:xfrm>
          <a:prstGeom prst="rect">
            <a:avLst/>
          </a:prstGeom>
          <a:effectLst>
            <a:outerShdw blurRad="50800" dist="38100" dir="2700000" algn="tl" rotWithShape="0">
              <a:prstClr val="black">
                <a:alpha val="40000"/>
              </a:prstClr>
            </a:outerShdw>
          </a:effectLst>
        </p:spPr>
      </p:pic>
      <p:pic>
        <p:nvPicPr>
          <p:cNvPr id="6" name="Picture 5" descr="TPL logo rgb horiz.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7200" y="6172200"/>
            <a:ext cx="972384" cy="600412"/>
          </a:xfrm>
          <a:prstGeom prst="rect">
            <a:avLst/>
          </a:prstGeom>
        </p:spPr>
      </p:pic>
      <p:sp>
        <p:nvSpPr>
          <p:cNvPr id="10" name="Rectangle 9"/>
          <p:cNvSpPr/>
          <p:nvPr/>
        </p:nvSpPr>
        <p:spPr>
          <a:xfrm>
            <a:off x="0" y="0"/>
            <a:ext cx="9144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2"/>
          <p:cNvSpPr txBox="1">
            <a:spLocks/>
          </p:cNvSpPr>
          <p:nvPr/>
        </p:nvSpPr>
        <p:spPr>
          <a:xfrm>
            <a:off x="155574" y="180504"/>
            <a:ext cx="8894010" cy="26446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2400" dirty="0" smtClean="0">
                <a:solidFill>
                  <a:srgbClr val="00B0F0"/>
                </a:solidFill>
                <a:latin typeface="Avenir Next Rounded Pro Regular"/>
              </a:rPr>
              <a:t>Cook Park’s Impact within a 10-Minute Walk is Significant </a:t>
            </a:r>
          </a:p>
          <a:p>
            <a:endParaRPr lang="en-US" sz="2400" b="1" dirty="0" smtClean="0">
              <a:solidFill>
                <a:srgbClr val="00B0F0"/>
              </a:solidFill>
              <a:latin typeface="Avenir Next Rounded Pro Regular"/>
            </a:endParaRPr>
          </a:p>
          <a:p>
            <a:endParaRPr lang="en-US" sz="2400" b="1" dirty="0">
              <a:solidFill>
                <a:srgbClr val="00B0F0"/>
              </a:solidFill>
              <a:latin typeface="Avenir Next Rounded Pro Regular"/>
            </a:endParaRPr>
          </a:p>
          <a:p>
            <a:endParaRPr lang="en-US" sz="2400" b="1" dirty="0" smtClean="0">
              <a:solidFill>
                <a:srgbClr val="00B0F0"/>
              </a:solidFill>
              <a:latin typeface="Avenir Next Rounded Pro Regular"/>
            </a:endParaRPr>
          </a:p>
          <a:p>
            <a:endParaRPr lang="en-US" sz="2400" b="1" dirty="0">
              <a:solidFill>
                <a:srgbClr val="00B0F0"/>
              </a:solidFill>
              <a:latin typeface="Avenir Next Rounded Pro Regular"/>
            </a:endParaRPr>
          </a:p>
          <a:p>
            <a:endParaRPr lang="en-US" sz="2400" b="1" dirty="0">
              <a:solidFill>
                <a:srgbClr val="00B0F0"/>
              </a:solidFill>
              <a:latin typeface="Avenir Next Rounded Pro Regular"/>
            </a:endParaRPr>
          </a:p>
          <a:p>
            <a:endParaRPr lang="en-US" sz="2400" b="1" dirty="0">
              <a:solidFill>
                <a:srgbClr val="00B0F0"/>
              </a:solidFill>
              <a:latin typeface="Avenir Next Rounded Pro Regular"/>
            </a:endParaRPr>
          </a:p>
        </p:txBody>
      </p:sp>
    </p:spTree>
    <p:extLst>
      <p:ext uri="{BB962C8B-B14F-4D97-AF65-F5344CB8AC3E}">
        <p14:creationId xmlns:p14="http://schemas.microsoft.com/office/powerpoint/2010/main" val="425962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a:ln w="12700">
            <a:noFill/>
            <a:prstDash val="dash"/>
          </a:ln>
        </p:spPr>
      </p:pic>
      <p:sp>
        <p:nvSpPr>
          <p:cNvPr id="8" name="Freeform 7"/>
          <p:cNvSpPr/>
          <p:nvPr/>
        </p:nvSpPr>
        <p:spPr>
          <a:xfrm>
            <a:off x="285008" y="3770416"/>
            <a:ext cx="2980706" cy="2232561"/>
          </a:xfrm>
          <a:custGeom>
            <a:avLst/>
            <a:gdLst>
              <a:gd name="connsiteX0" fmla="*/ 2980706 w 2980706"/>
              <a:gd name="connsiteY0" fmla="*/ 2232561 h 2232561"/>
              <a:gd name="connsiteX1" fmla="*/ 1365662 w 2980706"/>
              <a:gd name="connsiteY1" fmla="*/ 1157844 h 2232561"/>
              <a:gd name="connsiteX2" fmla="*/ 1199408 w 2980706"/>
              <a:gd name="connsiteY2" fmla="*/ 1003465 h 2232561"/>
              <a:gd name="connsiteX3" fmla="*/ 0 w 2980706"/>
              <a:gd name="connsiteY3" fmla="*/ 0 h 2232561"/>
            </a:gdLst>
            <a:ahLst/>
            <a:cxnLst>
              <a:cxn ang="0">
                <a:pos x="connsiteX0" y="connsiteY0"/>
              </a:cxn>
              <a:cxn ang="0">
                <a:pos x="connsiteX1" y="connsiteY1"/>
              </a:cxn>
              <a:cxn ang="0">
                <a:pos x="connsiteX2" y="connsiteY2"/>
              </a:cxn>
              <a:cxn ang="0">
                <a:pos x="connsiteX3" y="connsiteY3"/>
              </a:cxn>
            </a:cxnLst>
            <a:rect l="l" t="t" r="r" b="b"/>
            <a:pathLst>
              <a:path w="2980706" h="2232561">
                <a:moveTo>
                  <a:pt x="2980706" y="2232561"/>
                </a:moveTo>
                <a:lnTo>
                  <a:pt x="1365662" y="1157844"/>
                </a:lnTo>
                <a:cubicBezTo>
                  <a:pt x="1068779" y="952995"/>
                  <a:pt x="1427018" y="1196439"/>
                  <a:pt x="1199408" y="1003465"/>
                </a:cubicBezTo>
                <a:cubicBezTo>
                  <a:pt x="971798" y="810491"/>
                  <a:pt x="192974" y="197922"/>
                  <a:pt x="0" y="0"/>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32509" y="2891643"/>
            <a:ext cx="4286992" cy="878774"/>
          </a:xfrm>
          <a:custGeom>
            <a:avLst/>
            <a:gdLst>
              <a:gd name="connsiteX0" fmla="*/ 4286992 w 4286992"/>
              <a:gd name="connsiteY0" fmla="*/ 0 h 926275"/>
              <a:gd name="connsiteX1" fmla="*/ 2832265 w 4286992"/>
              <a:gd name="connsiteY1" fmla="*/ 362197 h 926275"/>
              <a:gd name="connsiteX2" fmla="*/ 1413164 w 4286992"/>
              <a:gd name="connsiteY2" fmla="*/ 665018 h 926275"/>
              <a:gd name="connsiteX3" fmla="*/ 0 w 4286992"/>
              <a:gd name="connsiteY3" fmla="*/ 926275 h 926275"/>
            </a:gdLst>
            <a:ahLst/>
            <a:cxnLst>
              <a:cxn ang="0">
                <a:pos x="connsiteX0" y="connsiteY0"/>
              </a:cxn>
              <a:cxn ang="0">
                <a:pos x="connsiteX1" y="connsiteY1"/>
              </a:cxn>
              <a:cxn ang="0">
                <a:pos x="connsiteX2" y="connsiteY2"/>
              </a:cxn>
              <a:cxn ang="0">
                <a:pos x="connsiteX3" y="connsiteY3"/>
              </a:cxn>
            </a:cxnLst>
            <a:rect l="l" t="t" r="r" b="b"/>
            <a:pathLst>
              <a:path w="4286992" h="926275">
                <a:moveTo>
                  <a:pt x="4286992" y="0"/>
                </a:moveTo>
                <a:lnTo>
                  <a:pt x="2832265" y="362197"/>
                </a:lnTo>
                <a:cubicBezTo>
                  <a:pt x="2353294" y="473033"/>
                  <a:pt x="1885208" y="571005"/>
                  <a:pt x="1413164" y="665018"/>
                </a:cubicBezTo>
                <a:cubicBezTo>
                  <a:pt x="941120" y="759031"/>
                  <a:pt x="470560" y="842653"/>
                  <a:pt x="0" y="926275"/>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8153400" y="2667000"/>
            <a:ext cx="990600" cy="286987"/>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4638675" y="2657475"/>
            <a:ext cx="3505200" cy="714375"/>
          </a:xfrm>
          <a:custGeom>
            <a:avLst/>
            <a:gdLst>
              <a:gd name="connsiteX0" fmla="*/ 0 w 3505200"/>
              <a:gd name="connsiteY0" fmla="*/ 238125 h 714375"/>
              <a:gd name="connsiteX1" fmla="*/ 1771650 w 3505200"/>
              <a:gd name="connsiteY1" fmla="*/ 714375 h 714375"/>
              <a:gd name="connsiteX2" fmla="*/ 3505200 w 3505200"/>
              <a:gd name="connsiteY2" fmla="*/ 0 h 714375"/>
              <a:gd name="connsiteX3" fmla="*/ 3505200 w 3505200"/>
              <a:gd name="connsiteY3" fmla="*/ 0 h 714375"/>
            </a:gdLst>
            <a:ahLst/>
            <a:cxnLst>
              <a:cxn ang="0">
                <a:pos x="connsiteX0" y="connsiteY0"/>
              </a:cxn>
              <a:cxn ang="0">
                <a:pos x="connsiteX1" y="connsiteY1"/>
              </a:cxn>
              <a:cxn ang="0">
                <a:pos x="connsiteX2" y="connsiteY2"/>
              </a:cxn>
              <a:cxn ang="0">
                <a:pos x="connsiteX3" y="connsiteY3"/>
              </a:cxn>
            </a:cxnLst>
            <a:rect l="l" t="t" r="r" b="b"/>
            <a:pathLst>
              <a:path w="3505200" h="714375">
                <a:moveTo>
                  <a:pt x="0" y="238125"/>
                </a:moveTo>
                <a:lnTo>
                  <a:pt x="1771650" y="714375"/>
                </a:lnTo>
                <a:lnTo>
                  <a:pt x="3505200" y="0"/>
                </a:lnTo>
                <a:lnTo>
                  <a:pt x="3505200" y="0"/>
                </a:ln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4229100" y="3086100"/>
            <a:ext cx="4924425" cy="2924175"/>
          </a:xfrm>
          <a:custGeom>
            <a:avLst/>
            <a:gdLst>
              <a:gd name="connsiteX0" fmla="*/ 0 w 4924425"/>
              <a:gd name="connsiteY0" fmla="*/ 2924175 h 2924175"/>
              <a:gd name="connsiteX1" fmla="*/ 3048000 w 4924425"/>
              <a:gd name="connsiteY1" fmla="*/ 1276350 h 2924175"/>
              <a:gd name="connsiteX2" fmla="*/ 4924425 w 4924425"/>
              <a:gd name="connsiteY2" fmla="*/ 0 h 2924175"/>
            </a:gdLst>
            <a:ahLst/>
            <a:cxnLst>
              <a:cxn ang="0">
                <a:pos x="connsiteX0" y="connsiteY0"/>
              </a:cxn>
              <a:cxn ang="0">
                <a:pos x="connsiteX1" y="connsiteY1"/>
              </a:cxn>
              <a:cxn ang="0">
                <a:pos x="connsiteX2" y="connsiteY2"/>
              </a:cxn>
            </a:cxnLst>
            <a:rect l="l" t="t" r="r" b="b"/>
            <a:pathLst>
              <a:path w="4924425" h="2924175">
                <a:moveTo>
                  <a:pt x="0" y="2924175"/>
                </a:moveTo>
                <a:lnTo>
                  <a:pt x="3048000" y="1276350"/>
                </a:lnTo>
                <a:lnTo>
                  <a:pt x="4924425" y="0"/>
                </a:ln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rot="2326929">
            <a:off x="754325" y="5179985"/>
            <a:ext cx="2362200" cy="369332"/>
          </a:xfrm>
          <a:prstGeom prst="rect">
            <a:avLst/>
          </a:prstGeom>
          <a:noFill/>
        </p:spPr>
        <p:txBody>
          <a:bodyPr wrap="square" rtlCol="0">
            <a:spAutoFit/>
          </a:bodyPr>
          <a:lstStyle/>
          <a:p>
            <a:r>
              <a:rPr lang="en-US" dirty="0" smtClean="0">
                <a:solidFill>
                  <a:schemeClr val="bg1"/>
                </a:solidFill>
              </a:rPr>
              <a:t>BOONE BLVD</a:t>
            </a:r>
            <a:endParaRPr lang="en-US" dirty="0">
              <a:solidFill>
                <a:schemeClr val="bg1"/>
              </a:solidFill>
            </a:endParaRPr>
          </a:p>
        </p:txBody>
      </p:sp>
      <p:sp>
        <p:nvSpPr>
          <p:cNvPr id="23" name="TextBox 22"/>
          <p:cNvSpPr txBox="1"/>
          <p:nvPr/>
        </p:nvSpPr>
        <p:spPr>
          <a:xfrm rot="19878080">
            <a:off x="5429988" y="4724984"/>
            <a:ext cx="2362200" cy="369332"/>
          </a:xfrm>
          <a:prstGeom prst="rect">
            <a:avLst/>
          </a:prstGeom>
          <a:noFill/>
        </p:spPr>
        <p:txBody>
          <a:bodyPr wrap="square" rtlCol="0">
            <a:spAutoFit/>
          </a:bodyPr>
          <a:lstStyle/>
          <a:p>
            <a:r>
              <a:rPr lang="en-US" dirty="0" smtClean="0">
                <a:solidFill>
                  <a:schemeClr val="bg1"/>
                </a:solidFill>
              </a:rPr>
              <a:t>ELM ST</a:t>
            </a:r>
            <a:endParaRPr lang="en-US" dirty="0">
              <a:solidFill>
                <a:schemeClr val="bg1"/>
              </a:solidFill>
            </a:endParaRPr>
          </a:p>
        </p:txBody>
      </p:sp>
      <p:sp>
        <p:nvSpPr>
          <p:cNvPr id="24" name="TextBox 23"/>
          <p:cNvSpPr txBox="1"/>
          <p:nvPr/>
        </p:nvSpPr>
        <p:spPr>
          <a:xfrm rot="20621544">
            <a:off x="3729464" y="3677017"/>
            <a:ext cx="2362200" cy="369332"/>
          </a:xfrm>
          <a:prstGeom prst="rect">
            <a:avLst/>
          </a:prstGeom>
          <a:noFill/>
        </p:spPr>
        <p:txBody>
          <a:bodyPr wrap="square" rtlCol="0">
            <a:spAutoFit/>
          </a:bodyPr>
          <a:lstStyle/>
          <a:p>
            <a:r>
              <a:rPr lang="en-US" dirty="0" smtClean="0">
                <a:solidFill>
                  <a:schemeClr val="bg1"/>
                </a:solidFill>
              </a:rPr>
              <a:t>VINE ST</a:t>
            </a:r>
            <a:endParaRPr lang="en-US" dirty="0">
              <a:solidFill>
                <a:schemeClr val="bg1"/>
              </a:solidFill>
            </a:endParaRPr>
          </a:p>
        </p:txBody>
      </p:sp>
      <p:sp>
        <p:nvSpPr>
          <p:cNvPr id="25" name="TextBox 24"/>
          <p:cNvSpPr txBox="1"/>
          <p:nvPr/>
        </p:nvSpPr>
        <p:spPr>
          <a:xfrm rot="20841857">
            <a:off x="2480339" y="2896987"/>
            <a:ext cx="2362200" cy="276999"/>
          </a:xfrm>
          <a:prstGeom prst="rect">
            <a:avLst/>
          </a:prstGeom>
          <a:noFill/>
        </p:spPr>
        <p:txBody>
          <a:bodyPr wrap="square" rtlCol="0">
            <a:spAutoFit/>
          </a:bodyPr>
          <a:lstStyle/>
          <a:p>
            <a:r>
              <a:rPr lang="en-US" sz="1200" dirty="0" smtClean="0">
                <a:solidFill>
                  <a:schemeClr val="bg1"/>
                </a:solidFill>
              </a:rPr>
              <a:t>WALNUT ST</a:t>
            </a:r>
            <a:endParaRPr lang="en-US" sz="1200" dirty="0">
              <a:solidFill>
                <a:schemeClr val="bg1"/>
              </a:solidFill>
            </a:endParaRPr>
          </a:p>
        </p:txBody>
      </p:sp>
      <p:sp>
        <p:nvSpPr>
          <p:cNvPr id="26" name="TextBox 25"/>
          <p:cNvSpPr txBox="1"/>
          <p:nvPr/>
        </p:nvSpPr>
        <p:spPr>
          <a:xfrm rot="1024852">
            <a:off x="8218184" y="2811196"/>
            <a:ext cx="2362200" cy="276999"/>
          </a:xfrm>
          <a:prstGeom prst="rect">
            <a:avLst/>
          </a:prstGeom>
          <a:noFill/>
        </p:spPr>
        <p:txBody>
          <a:bodyPr wrap="square" rtlCol="0">
            <a:spAutoFit/>
          </a:bodyPr>
          <a:lstStyle/>
          <a:p>
            <a:r>
              <a:rPr lang="en-US" sz="1200" dirty="0" smtClean="0">
                <a:solidFill>
                  <a:schemeClr val="bg1"/>
                </a:solidFill>
              </a:rPr>
              <a:t>SPENCER ST</a:t>
            </a:r>
            <a:endParaRPr lang="en-US" sz="1200" dirty="0">
              <a:solidFill>
                <a:schemeClr val="bg1"/>
              </a:solidFill>
            </a:endParaRPr>
          </a:p>
        </p:txBody>
      </p:sp>
      <p:sp>
        <p:nvSpPr>
          <p:cNvPr id="27" name="TextBox 26"/>
          <p:cNvSpPr txBox="1"/>
          <p:nvPr/>
        </p:nvSpPr>
        <p:spPr>
          <a:xfrm rot="865241">
            <a:off x="5102680" y="3090824"/>
            <a:ext cx="2362200" cy="276999"/>
          </a:xfrm>
          <a:prstGeom prst="rect">
            <a:avLst/>
          </a:prstGeom>
          <a:noFill/>
        </p:spPr>
        <p:txBody>
          <a:bodyPr wrap="square" rtlCol="0">
            <a:spAutoFit/>
          </a:bodyPr>
          <a:lstStyle/>
          <a:p>
            <a:r>
              <a:rPr lang="en-US" sz="1200" dirty="0" smtClean="0">
                <a:solidFill>
                  <a:schemeClr val="bg1"/>
                </a:solidFill>
              </a:rPr>
              <a:t>THURMOND ST</a:t>
            </a:r>
            <a:endParaRPr lang="en-US" sz="1200" dirty="0">
              <a:solidFill>
                <a:schemeClr val="bg1"/>
              </a:solidFill>
            </a:endParaRPr>
          </a:p>
        </p:txBody>
      </p:sp>
      <p:sp>
        <p:nvSpPr>
          <p:cNvPr id="19" name="TextBox 18"/>
          <p:cNvSpPr txBox="1"/>
          <p:nvPr/>
        </p:nvSpPr>
        <p:spPr>
          <a:xfrm rot="1172600">
            <a:off x="3603712" y="3692267"/>
            <a:ext cx="2362200" cy="246221"/>
          </a:xfrm>
          <a:prstGeom prst="rect">
            <a:avLst/>
          </a:prstGeom>
          <a:noFill/>
        </p:spPr>
        <p:txBody>
          <a:bodyPr wrap="square" rtlCol="0">
            <a:spAutoFit/>
          </a:bodyPr>
          <a:lstStyle/>
          <a:p>
            <a:r>
              <a:rPr lang="en-US" sz="1000" dirty="0" smtClean="0">
                <a:solidFill>
                  <a:schemeClr val="bg1"/>
                </a:solidFill>
              </a:rPr>
              <a:t>ROCK ST</a:t>
            </a:r>
            <a:endParaRPr lang="en-US" sz="1000" dirty="0">
              <a:solidFill>
                <a:schemeClr val="bg1"/>
              </a:solidFill>
            </a:endParaRPr>
          </a:p>
        </p:txBody>
      </p:sp>
      <p:sp>
        <p:nvSpPr>
          <p:cNvPr id="28" name="TextBox 27"/>
          <p:cNvSpPr txBox="1"/>
          <p:nvPr/>
        </p:nvSpPr>
        <p:spPr>
          <a:xfrm rot="1669458">
            <a:off x="2054509" y="4118459"/>
            <a:ext cx="2362200" cy="246221"/>
          </a:xfrm>
          <a:prstGeom prst="rect">
            <a:avLst/>
          </a:prstGeom>
          <a:noFill/>
        </p:spPr>
        <p:txBody>
          <a:bodyPr wrap="square" rtlCol="0">
            <a:spAutoFit/>
          </a:bodyPr>
          <a:lstStyle/>
          <a:p>
            <a:r>
              <a:rPr lang="en-US" sz="1000" dirty="0" smtClean="0">
                <a:solidFill>
                  <a:schemeClr val="bg1"/>
                </a:solidFill>
              </a:rPr>
              <a:t>TYLER ST</a:t>
            </a:r>
            <a:endParaRPr lang="en-US" sz="1000" dirty="0">
              <a:solidFill>
                <a:schemeClr val="bg1"/>
              </a:solidFill>
            </a:endParaRPr>
          </a:p>
        </p:txBody>
      </p:sp>
      <p:sp>
        <p:nvSpPr>
          <p:cNvPr id="29" name="Title 2"/>
          <p:cNvSpPr txBox="1">
            <a:spLocks/>
          </p:cNvSpPr>
          <p:nvPr/>
        </p:nvSpPr>
        <p:spPr>
          <a:xfrm>
            <a:off x="155574" y="180504"/>
            <a:ext cx="8894010" cy="26446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2400" dirty="0" smtClean="0">
                <a:solidFill>
                  <a:srgbClr val="00B0F0"/>
                </a:solidFill>
                <a:latin typeface="Avenir Next Rounded Pro Regular"/>
              </a:rPr>
              <a:t>Aerial of Cook Park Site (Looking Southeast)</a:t>
            </a:r>
          </a:p>
          <a:p>
            <a:endParaRPr lang="en-US" sz="2400" b="1" dirty="0" smtClean="0">
              <a:solidFill>
                <a:srgbClr val="00B0F0"/>
              </a:solidFill>
            </a:endParaRPr>
          </a:p>
          <a:p>
            <a:endParaRPr lang="en-US" sz="2400" b="1" dirty="0">
              <a:solidFill>
                <a:srgbClr val="00B0F0"/>
              </a:solidFill>
            </a:endParaRPr>
          </a:p>
          <a:p>
            <a:endParaRPr lang="en-US" sz="2400" b="1" dirty="0" smtClean="0">
              <a:solidFill>
                <a:srgbClr val="00B0F0"/>
              </a:solidFill>
            </a:endParaRPr>
          </a:p>
          <a:p>
            <a:endParaRPr lang="en-US" sz="2400" b="1" dirty="0">
              <a:solidFill>
                <a:srgbClr val="00B0F0"/>
              </a:solidFill>
            </a:endParaRPr>
          </a:p>
          <a:p>
            <a:endParaRPr lang="en-US" sz="2400" b="1" dirty="0">
              <a:solidFill>
                <a:srgbClr val="00B0F0"/>
              </a:solidFill>
            </a:endParaRPr>
          </a:p>
          <a:p>
            <a:endParaRPr lang="en-US" sz="2400" b="1" dirty="0">
              <a:solidFill>
                <a:srgbClr val="00B0F0"/>
              </a:solidFill>
            </a:endParaRPr>
          </a:p>
        </p:txBody>
      </p:sp>
    </p:spTree>
    <p:extLst>
      <p:ext uri="{BB962C8B-B14F-4D97-AF65-F5344CB8AC3E}">
        <p14:creationId xmlns:p14="http://schemas.microsoft.com/office/powerpoint/2010/main" val="67909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5769" y="127597"/>
            <a:ext cx="8904530" cy="589195"/>
          </a:xfrm>
        </p:spPr>
        <p:txBody>
          <a:bodyPr>
            <a:noAutofit/>
          </a:bodyPr>
          <a:lstStyle/>
          <a:p>
            <a:pPr>
              <a:defRPr/>
            </a:pPr>
            <a:r>
              <a:rPr lang="en-US" sz="2200" b="1" dirty="0" smtClean="0">
                <a:solidFill>
                  <a:srgbClr val="009FDA"/>
                </a:solidFill>
              </a:rPr>
              <a:t>Rodney </a:t>
            </a:r>
            <a:r>
              <a:rPr lang="en-US" sz="2200" b="1" dirty="0">
                <a:solidFill>
                  <a:srgbClr val="009FDA"/>
                </a:solidFill>
              </a:rPr>
              <a:t>Cook, Sr. Park </a:t>
            </a:r>
            <a:r>
              <a:rPr lang="en-US" sz="2200" b="1" dirty="0" smtClean="0">
                <a:solidFill>
                  <a:srgbClr val="009FDA"/>
                </a:solidFill>
              </a:rPr>
              <a:t>in </a:t>
            </a:r>
            <a:r>
              <a:rPr lang="en-US" sz="2200" b="1" dirty="0">
                <a:solidFill>
                  <a:srgbClr val="009FDA"/>
                </a:solidFill>
              </a:rPr>
              <a:t>Historic Vine City </a:t>
            </a:r>
            <a:r>
              <a:rPr lang="en-US" sz="2200" b="1" dirty="0" smtClean="0">
                <a:solidFill>
                  <a:srgbClr val="009FDA"/>
                </a:solidFill>
              </a:rPr>
              <a:t>will </a:t>
            </a:r>
            <a:r>
              <a:rPr lang="en-US" sz="2200" b="1" dirty="0">
                <a:solidFill>
                  <a:srgbClr val="009FDA"/>
                </a:solidFill>
              </a:rPr>
              <a:t>be </a:t>
            </a:r>
            <a:r>
              <a:rPr lang="en-US" sz="2200" b="1" dirty="0" smtClean="0">
                <a:solidFill>
                  <a:srgbClr val="009FDA"/>
                </a:solidFill>
              </a:rPr>
              <a:t>an innovative and </a:t>
            </a:r>
            <a:r>
              <a:rPr lang="en-US" sz="2200" b="1" dirty="0">
                <a:solidFill>
                  <a:srgbClr val="009FDA"/>
                </a:solidFill>
              </a:rPr>
              <a:t>dynamic </a:t>
            </a:r>
            <a:r>
              <a:rPr lang="en-US" sz="2200" b="1" dirty="0" smtClean="0">
                <a:solidFill>
                  <a:srgbClr val="009FDA"/>
                </a:solidFill>
              </a:rPr>
              <a:t>16-acre </a:t>
            </a:r>
            <a:r>
              <a:rPr lang="en-US" sz="2200" b="1" dirty="0">
                <a:solidFill>
                  <a:srgbClr val="009FDA"/>
                </a:solidFill>
              </a:rPr>
              <a:t>neighborhood park </a:t>
            </a:r>
            <a:endParaRPr lang="en-US" sz="2200" b="1" i="1" dirty="0">
              <a:solidFill>
                <a:srgbClr val="009FDA"/>
              </a:solidFill>
              <a:latin typeface="Arial" panose="020B0604020202020204" pitchFamily="34" charset="0"/>
              <a:cs typeface="Arial" panose="020B0604020202020204" pitchFamily="34" charset="0"/>
            </a:endParaRPr>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57713" y="3419475"/>
            <a:ext cx="28575" cy="1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https://optirtc.com/_themes/opti/img/opti-brand.svg"/>
          <p:cNvSpPr>
            <a:spLocks noChangeAspect="1" noChangeArrowheads="1"/>
          </p:cNvSpPr>
          <p:nvPr/>
        </p:nvSpPr>
        <p:spPr bwMode="auto">
          <a:xfrm>
            <a:off x="155575" y="13199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https://optirtc.com/_themes/opti/img/opti-brand.svg"/>
          <p:cNvSpPr>
            <a:spLocks noChangeAspect="1" noChangeArrowheads="1"/>
          </p:cNvSpPr>
          <p:nvPr/>
        </p:nvSpPr>
        <p:spPr bwMode="auto">
          <a:xfrm>
            <a:off x="307975" y="28439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Title 2"/>
          <p:cNvSpPr txBox="1">
            <a:spLocks/>
          </p:cNvSpPr>
          <p:nvPr/>
        </p:nvSpPr>
        <p:spPr>
          <a:xfrm>
            <a:off x="155575" y="2409905"/>
            <a:ext cx="5131291" cy="1296661"/>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1600" b="1" dirty="0" smtClean="0">
                <a:solidFill>
                  <a:schemeClr val="tx1"/>
                </a:solidFill>
                <a:latin typeface="Arial" panose="020B0604020202020204" pitchFamily="34" charset="0"/>
                <a:cs typeface="Arial" panose="020B0604020202020204" pitchFamily="34" charset="0"/>
              </a:rPr>
              <a:t>Project Partners</a:t>
            </a:r>
          </a:p>
          <a:p>
            <a:pPr marL="285750"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The Trust for Public </a:t>
            </a:r>
            <a:r>
              <a:rPr lang="en-US" sz="1600" dirty="0" smtClean="0">
                <a:solidFill>
                  <a:schemeClr val="tx1"/>
                </a:solidFill>
                <a:latin typeface="Arial" panose="020B0604020202020204" pitchFamily="34" charset="0"/>
                <a:cs typeface="Arial" panose="020B0604020202020204" pitchFamily="34" charset="0"/>
              </a:rPr>
              <a:t>Land</a:t>
            </a:r>
          </a:p>
          <a:p>
            <a:pPr marL="285750" indent="-285750">
              <a:buFont typeface="Arial" panose="020B0604020202020204" pitchFamily="34" charset="0"/>
              <a:buChar char="•"/>
            </a:pPr>
            <a:r>
              <a:rPr lang="en-US" sz="1600" dirty="0" smtClean="0">
                <a:solidFill>
                  <a:schemeClr val="tx1"/>
                </a:solidFill>
                <a:latin typeface="Arial" panose="020B0604020202020204" pitchFamily="34" charset="0"/>
                <a:cs typeface="Arial" panose="020B0604020202020204" pitchFamily="34" charset="0"/>
              </a:rPr>
              <a:t>City of Atlanta Department of Watershed Management</a:t>
            </a:r>
          </a:p>
          <a:p>
            <a:pPr marL="285750"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City of Atlanta </a:t>
            </a:r>
            <a:r>
              <a:rPr lang="en-US" sz="1600" dirty="0" smtClean="0">
                <a:solidFill>
                  <a:schemeClr val="tx1"/>
                </a:solidFill>
                <a:latin typeface="Arial" panose="020B0604020202020204" pitchFamily="34" charset="0"/>
                <a:cs typeface="Arial" panose="020B0604020202020204" pitchFamily="34" charset="0"/>
              </a:rPr>
              <a:t>Department of Parks and Recreation</a:t>
            </a:r>
          </a:p>
          <a:p>
            <a:pPr marL="285750" indent="-285750">
              <a:buFont typeface="Arial" panose="020B0604020202020204" pitchFamily="34" charset="0"/>
              <a:buChar char="•"/>
            </a:pPr>
            <a:r>
              <a:rPr lang="en-US" sz="1600" dirty="0" smtClean="0">
                <a:solidFill>
                  <a:schemeClr val="tx1"/>
                </a:solidFill>
                <a:latin typeface="Arial" panose="020B0604020202020204" pitchFamily="34" charset="0"/>
                <a:cs typeface="Arial" panose="020B0604020202020204" pitchFamily="34" charset="0"/>
              </a:rPr>
              <a:t>The National Monuments Foundation</a:t>
            </a:r>
          </a:p>
          <a:p>
            <a:endParaRPr lang="en-US" sz="1500" b="1" dirty="0">
              <a:solidFill>
                <a:schemeClr val="tx1"/>
              </a:solidFill>
            </a:endParaRPr>
          </a:p>
          <a:p>
            <a:endParaRPr lang="en-US" sz="1500" b="1" dirty="0">
              <a:solidFill>
                <a:schemeClr val="tx1"/>
              </a:solidFill>
            </a:endParaRPr>
          </a:p>
        </p:txBody>
      </p:sp>
      <p:sp>
        <p:nvSpPr>
          <p:cNvPr id="19" name="Title 2"/>
          <p:cNvSpPr txBox="1">
            <a:spLocks/>
          </p:cNvSpPr>
          <p:nvPr/>
        </p:nvSpPr>
        <p:spPr>
          <a:xfrm>
            <a:off x="155575" y="811900"/>
            <a:ext cx="8894010" cy="1598005"/>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1600" b="1" dirty="0">
                <a:solidFill>
                  <a:schemeClr val="tx1"/>
                </a:solidFill>
                <a:latin typeface="Arial" panose="020B0604020202020204" pitchFamily="34" charset="0"/>
                <a:cs typeface="Arial" panose="020B0604020202020204" pitchFamily="34" charset="0"/>
              </a:rPr>
              <a:t>When </a:t>
            </a:r>
            <a:r>
              <a:rPr lang="en-US" sz="1600" b="1" dirty="0" smtClean="0">
                <a:solidFill>
                  <a:schemeClr val="tx1"/>
                </a:solidFill>
                <a:latin typeface="Arial" panose="020B0604020202020204" pitchFamily="34" charset="0"/>
                <a:cs typeface="Arial" panose="020B0604020202020204" pitchFamily="34" charset="0"/>
              </a:rPr>
              <a:t>completed, Cook Park </a:t>
            </a:r>
            <a:r>
              <a:rPr lang="en-US" sz="1600" b="1" dirty="0">
                <a:solidFill>
                  <a:schemeClr val="tx1"/>
                </a:solidFill>
                <a:latin typeface="Arial" panose="020B0604020202020204" pitchFamily="34" charset="0"/>
                <a:cs typeface="Arial" panose="020B0604020202020204" pitchFamily="34" charset="0"/>
              </a:rPr>
              <a:t>will</a:t>
            </a:r>
            <a:r>
              <a:rPr lang="en-US" sz="1600" dirty="0" smtClean="0">
                <a:solidFill>
                  <a:schemeClr val="tx1"/>
                </a:solidFill>
                <a:latin typeface="Arial" panose="020B0604020202020204" pitchFamily="34" charset="0"/>
                <a:cs typeface="Arial" panose="020B0604020202020204" pitchFamily="34" charset="0"/>
              </a:rPr>
              <a:t>:</a:t>
            </a:r>
            <a:endParaRPr lang="en-US" sz="1600" dirty="0">
              <a:solidFill>
                <a:schemeClr val="tx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Provide sustainable venues for a multitude of recreational activities and spaces for community gathering</a:t>
            </a:r>
          </a:p>
          <a:p>
            <a:pPr marL="285750" lvl="0"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Relieve local flooding &amp; reduce the burden on the City’s existing water management facilities</a:t>
            </a:r>
          </a:p>
          <a:p>
            <a:pPr marL="285750" lvl="0"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Offer opportunities for job training and environmental education </a:t>
            </a:r>
          </a:p>
          <a:p>
            <a:pPr marL="285750" lvl="0"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Honor the legacy of </a:t>
            </a:r>
            <a:r>
              <a:rPr lang="en-US" sz="1600" dirty="0" smtClean="0">
                <a:solidFill>
                  <a:schemeClr val="tx1"/>
                </a:solidFill>
                <a:latin typeface="Arial" panose="020B0604020202020204" pitchFamily="34" charset="0"/>
                <a:cs typeface="Arial" panose="020B0604020202020204" pitchFamily="34" charset="0"/>
              </a:rPr>
              <a:t>your </a:t>
            </a:r>
            <a:r>
              <a:rPr lang="en-US" sz="1600" dirty="0">
                <a:solidFill>
                  <a:schemeClr val="tx1"/>
                </a:solidFill>
                <a:latin typeface="Arial" panose="020B0604020202020204" pitchFamily="34" charset="0"/>
                <a:cs typeface="Arial" panose="020B0604020202020204" pitchFamily="34" charset="0"/>
              </a:rPr>
              <a:t>neighborhoods’ unique history</a:t>
            </a:r>
          </a:p>
          <a:p>
            <a:endParaRPr lang="en-US" sz="1500" b="1" dirty="0" smtClean="0">
              <a:solidFill>
                <a:schemeClr val="tx1"/>
              </a:solidFill>
            </a:endParaRPr>
          </a:p>
          <a:p>
            <a:endParaRPr lang="en-US" sz="1500" b="1" dirty="0">
              <a:solidFill>
                <a:schemeClr val="tx1"/>
              </a:solidFill>
            </a:endParaRPr>
          </a:p>
          <a:p>
            <a:endParaRPr lang="en-US" sz="1500" b="1" dirty="0">
              <a:solidFill>
                <a:schemeClr val="tx1"/>
              </a:solidFill>
            </a:endParaRPr>
          </a:p>
          <a:p>
            <a:endParaRPr lang="en-US" sz="1500" b="1" dirty="0">
              <a:solidFill>
                <a:schemeClr val="tx1"/>
              </a:solidFill>
            </a:endParaRPr>
          </a:p>
        </p:txBody>
      </p:sp>
      <p:grpSp>
        <p:nvGrpSpPr>
          <p:cNvPr id="6" name="Group 5"/>
          <p:cNvGrpSpPr/>
          <p:nvPr/>
        </p:nvGrpSpPr>
        <p:grpSpPr>
          <a:xfrm>
            <a:off x="0" y="4110630"/>
            <a:ext cx="9144000" cy="2233237"/>
            <a:chOff x="0" y="3805836"/>
            <a:chExt cx="9144000" cy="2233237"/>
          </a:xfrm>
        </p:grpSpPr>
        <p:pic>
          <p:nvPicPr>
            <p:cNvPr id="21" name="Picture 20"/>
            <p:cNvPicPr>
              <a:picLocks noChangeAspect="1"/>
            </p:cNvPicPr>
            <p:nvPr/>
          </p:nvPicPr>
          <p:blipFill rotWithShape="1">
            <a:blip r:embed="rId4" cstate="screen">
              <a:extLst>
                <a:ext uri="{28A0092B-C50C-407E-A947-70E740481C1C}">
                  <a14:useLocalDpi xmlns:a14="http://schemas.microsoft.com/office/drawing/2010/main"/>
                </a:ext>
              </a:extLst>
            </a:blip>
            <a:srcRect l="1" r="1233" b="490"/>
            <a:stretch/>
          </p:blipFill>
          <p:spPr>
            <a:xfrm>
              <a:off x="6284329" y="3805837"/>
              <a:ext cx="2859671" cy="2233236"/>
            </a:xfrm>
            <a:prstGeom prst="rect">
              <a:avLst/>
            </a:prstGeom>
          </p:spPr>
        </p:pic>
        <p:pic>
          <p:nvPicPr>
            <p:cNvPr id="22" name="Picture 3" descr="S:\All\PROJECTS\P4P\Atlanta\Mims Park\Design and Civic Engagement\Civic Engagement\16_06.25 Event\Image Boards\program images\Archive\Photos\Best\113.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 b="128"/>
            <a:stretch/>
          </p:blipFill>
          <p:spPr bwMode="auto">
            <a:xfrm>
              <a:off x="0" y="3805837"/>
              <a:ext cx="2993812" cy="22332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t="13726" r="4660"/>
            <a:stretch/>
          </p:blipFill>
          <p:spPr>
            <a:xfrm>
              <a:off x="2993812" y="3805836"/>
              <a:ext cx="3290517" cy="2233236"/>
            </a:xfrm>
            <a:prstGeom prst="rect">
              <a:avLst/>
            </a:prstGeom>
          </p:spPr>
        </p:pic>
      </p:grpSp>
    </p:spTree>
    <p:extLst>
      <p:ext uri="{BB962C8B-B14F-4D97-AF65-F5344CB8AC3E}">
        <p14:creationId xmlns:p14="http://schemas.microsoft.com/office/powerpoint/2010/main" val="314566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1587795" y="2200275"/>
            <a:ext cx="2971800" cy="3048000"/>
          </a:xfrm>
          <a:prstGeom prst="ellipse">
            <a:avLst/>
          </a:prstGeom>
          <a:solidFill>
            <a:srgbClr val="009FDA">
              <a:alpha val="20000"/>
            </a:srgbClr>
          </a:solidFill>
          <a:ln w="25400">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086100" y="3581400"/>
            <a:ext cx="2971800" cy="3048000"/>
          </a:xfrm>
          <a:prstGeom prst="ellipse">
            <a:avLst/>
          </a:prstGeom>
          <a:solidFill>
            <a:srgbClr val="009FDA">
              <a:alpha val="20000"/>
            </a:srgbClr>
          </a:solidFill>
          <a:ln w="25400">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603532" y="2200275"/>
            <a:ext cx="2971800" cy="3048000"/>
          </a:xfrm>
          <a:prstGeom prst="ellipse">
            <a:avLst/>
          </a:prstGeom>
          <a:solidFill>
            <a:srgbClr val="009FDA">
              <a:alpha val="20000"/>
            </a:srgbClr>
          </a:solidFill>
          <a:ln w="25400">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086100" y="828675"/>
            <a:ext cx="2971800" cy="3048000"/>
          </a:xfrm>
          <a:prstGeom prst="ellipse">
            <a:avLst/>
          </a:prstGeom>
          <a:solidFill>
            <a:srgbClr val="009FDA">
              <a:alpha val="25000"/>
            </a:srgbClr>
          </a:solidFill>
          <a:ln w="12700">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62513" y="3562350"/>
            <a:ext cx="28575" cy="1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4" descr="https://optirtc.com/_themes/opti/img/opti-brand.svg"/>
          <p:cNvSpPr>
            <a:spLocks noChangeAspect="1" noChangeArrowheads="1"/>
          </p:cNvSpPr>
          <p:nvPr/>
        </p:nvSpPr>
        <p:spPr bwMode="auto">
          <a:xfrm>
            <a:off x="612775" y="15081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Rectangle 5"/>
          <p:cNvSpPr/>
          <p:nvPr/>
        </p:nvSpPr>
        <p:spPr>
          <a:xfrm>
            <a:off x="0" y="0"/>
            <a:ext cx="9144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155574" y="180504"/>
            <a:ext cx="8894010" cy="26446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2400" dirty="0" smtClean="0">
                <a:solidFill>
                  <a:srgbClr val="00B0F0"/>
                </a:solidFill>
                <a:latin typeface="Avenir Next Rounded Pro Regular"/>
              </a:rPr>
              <a:t>Cook Park </a:t>
            </a:r>
            <a:r>
              <a:rPr lang="en-US" sz="2400" dirty="0" smtClean="0">
                <a:solidFill>
                  <a:srgbClr val="00B0F0"/>
                </a:solidFill>
                <a:latin typeface="Avenir Next Rounded Pro Regular"/>
              </a:rPr>
              <a:t>is Being Shaped with Four Criteria in Mind</a:t>
            </a:r>
          </a:p>
          <a:p>
            <a:endParaRPr lang="en-US" sz="2400" b="1" dirty="0" smtClean="0">
              <a:solidFill>
                <a:srgbClr val="00B0F0"/>
              </a:solidFill>
            </a:endParaRPr>
          </a:p>
          <a:p>
            <a:endParaRPr lang="en-US" sz="2400" b="1" dirty="0">
              <a:solidFill>
                <a:srgbClr val="00B0F0"/>
              </a:solidFill>
            </a:endParaRPr>
          </a:p>
          <a:p>
            <a:endParaRPr lang="en-US" sz="2400" b="1" dirty="0" smtClean="0">
              <a:solidFill>
                <a:srgbClr val="00B0F0"/>
              </a:solidFill>
            </a:endParaRPr>
          </a:p>
          <a:p>
            <a:endParaRPr lang="en-US" sz="2400" b="1" dirty="0">
              <a:solidFill>
                <a:srgbClr val="00B0F0"/>
              </a:solidFill>
            </a:endParaRPr>
          </a:p>
          <a:p>
            <a:endParaRPr lang="en-US" sz="2400" b="1" dirty="0">
              <a:solidFill>
                <a:srgbClr val="00B0F0"/>
              </a:solidFill>
            </a:endParaRPr>
          </a:p>
          <a:p>
            <a:endParaRPr lang="en-US" sz="2400" b="1" dirty="0">
              <a:solidFill>
                <a:srgbClr val="00B0F0"/>
              </a:solidFill>
            </a:endParaRPr>
          </a:p>
        </p:txBody>
      </p:sp>
      <p:sp>
        <p:nvSpPr>
          <p:cNvPr id="11" name="Oval 10"/>
          <p:cNvSpPr/>
          <p:nvPr/>
        </p:nvSpPr>
        <p:spPr>
          <a:xfrm>
            <a:off x="3581400" y="2809875"/>
            <a:ext cx="1981200" cy="1981200"/>
          </a:xfrm>
          <a:prstGeom prst="ellipse">
            <a:avLst/>
          </a:prstGeom>
          <a:solidFill>
            <a:schemeClr val="bg1"/>
          </a:solidFill>
          <a:ln w="50800">
            <a:solidFill>
              <a:schemeClr val="bg1"/>
            </a:solidFill>
          </a:ln>
          <a:effectLst>
            <a:glow rad="139700">
              <a:schemeClr val="tx1">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771900" y="3323422"/>
            <a:ext cx="1600200" cy="954107"/>
          </a:xfrm>
          <a:prstGeom prst="rect">
            <a:avLst/>
          </a:prstGeom>
          <a:noFill/>
        </p:spPr>
        <p:txBody>
          <a:bodyPr wrap="square" rtlCol="0">
            <a:spAutoFit/>
          </a:bodyPr>
          <a:lstStyle/>
          <a:p>
            <a:pPr algn="ctr"/>
            <a:r>
              <a:rPr lang="en-US" sz="2800" b="1" dirty="0" smtClean="0"/>
              <a:t>COOK</a:t>
            </a:r>
          </a:p>
          <a:p>
            <a:pPr algn="ctr"/>
            <a:r>
              <a:rPr lang="en-US" sz="2800" b="1" dirty="0" smtClean="0"/>
              <a:t>PARK</a:t>
            </a:r>
            <a:endParaRPr lang="en-US" sz="2800" b="1" dirty="0"/>
          </a:p>
        </p:txBody>
      </p:sp>
      <p:sp>
        <p:nvSpPr>
          <p:cNvPr id="22" name="TextBox 21"/>
          <p:cNvSpPr txBox="1"/>
          <p:nvPr/>
        </p:nvSpPr>
        <p:spPr>
          <a:xfrm>
            <a:off x="3651422" y="1474086"/>
            <a:ext cx="1912521" cy="615553"/>
          </a:xfrm>
          <a:prstGeom prst="rect">
            <a:avLst/>
          </a:prstGeom>
          <a:noFill/>
        </p:spPr>
        <p:txBody>
          <a:bodyPr wrap="square" rtlCol="0">
            <a:spAutoFit/>
          </a:bodyPr>
          <a:lstStyle/>
          <a:p>
            <a:pPr algn="ctr"/>
            <a:r>
              <a:rPr lang="en-US" sz="1700" b="1" dirty="0" smtClean="0">
                <a:latin typeface="Avenir Next Regular"/>
              </a:rPr>
              <a:t>EXISTING CONDITIONS</a:t>
            </a:r>
            <a:endParaRPr lang="en-US" sz="1700" b="1" dirty="0">
              <a:latin typeface="Avenir Next Regular"/>
            </a:endParaRPr>
          </a:p>
        </p:txBody>
      </p:sp>
      <p:sp>
        <p:nvSpPr>
          <p:cNvPr id="23" name="TextBox 22"/>
          <p:cNvSpPr txBox="1"/>
          <p:nvPr/>
        </p:nvSpPr>
        <p:spPr>
          <a:xfrm>
            <a:off x="5682468" y="3260599"/>
            <a:ext cx="1912521" cy="877163"/>
          </a:xfrm>
          <a:prstGeom prst="rect">
            <a:avLst/>
          </a:prstGeom>
          <a:noFill/>
        </p:spPr>
        <p:txBody>
          <a:bodyPr wrap="square" rtlCol="0">
            <a:spAutoFit/>
          </a:bodyPr>
          <a:lstStyle/>
          <a:p>
            <a:pPr algn="ctr"/>
            <a:r>
              <a:rPr lang="en-US" sz="1700" b="1" dirty="0" smtClean="0">
                <a:latin typeface="Avenir Next Regular"/>
              </a:rPr>
              <a:t>ELEMENTS OF ORIGINAL MIMS PARK</a:t>
            </a:r>
            <a:endParaRPr lang="en-US" sz="1700" b="1" dirty="0">
              <a:latin typeface="Avenir Next Regular"/>
            </a:endParaRPr>
          </a:p>
        </p:txBody>
      </p:sp>
      <p:sp>
        <p:nvSpPr>
          <p:cNvPr id="24" name="TextBox 23"/>
          <p:cNvSpPr txBox="1"/>
          <p:nvPr/>
        </p:nvSpPr>
        <p:spPr>
          <a:xfrm>
            <a:off x="1590049" y="3391404"/>
            <a:ext cx="1912521" cy="615553"/>
          </a:xfrm>
          <a:prstGeom prst="rect">
            <a:avLst/>
          </a:prstGeom>
          <a:noFill/>
        </p:spPr>
        <p:txBody>
          <a:bodyPr wrap="square" rtlCol="0">
            <a:spAutoFit/>
          </a:bodyPr>
          <a:lstStyle/>
          <a:p>
            <a:pPr algn="ctr"/>
            <a:r>
              <a:rPr lang="en-US" sz="1700" b="1" dirty="0" smtClean="0">
                <a:latin typeface="Avenir Next Regular"/>
              </a:rPr>
              <a:t>NEEDS OF THE COMMUNITY</a:t>
            </a:r>
            <a:endParaRPr lang="en-US" sz="1700" b="1" dirty="0">
              <a:latin typeface="Avenir Next Regular"/>
            </a:endParaRPr>
          </a:p>
        </p:txBody>
      </p:sp>
      <p:sp>
        <p:nvSpPr>
          <p:cNvPr id="25" name="TextBox 24"/>
          <p:cNvSpPr txBox="1"/>
          <p:nvPr/>
        </p:nvSpPr>
        <p:spPr>
          <a:xfrm>
            <a:off x="3508250" y="5346566"/>
            <a:ext cx="2167332" cy="877163"/>
          </a:xfrm>
          <a:prstGeom prst="rect">
            <a:avLst/>
          </a:prstGeom>
          <a:noFill/>
        </p:spPr>
        <p:txBody>
          <a:bodyPr wrap="square" rtlCol="0">
            <a:spAutoFit/>
          </a:bodyPr>
          <a:lstStyle/>
          <a:p>
            <a:pPr algn="ctr"/>
            <a:r>
              <a:rPr lang="en-US" sz="1700" b="1" dirty="0" smtClean="0">
                <a:latin typeface="Avenir Next Regular"/>
              </a:rPr>
              <a:t>STORMWATER STORAGE CAPACITY</a:t>
            </a:r>
            <a:endParaRPr lang="en-US" sz="1700" b="1" dirty="0">
              <a:latin typeface="Avenir Next Regular"/>
            </a:endParaRPr>
          </a:p>
        </p:txBody>
      </p:sp>
      <p:pic>
        <p:nvPicPr>
          <p:cNvPr id="27" name="Picture 26" descr="TPL logo rgb horiz.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7200" y="6172200"/>
            <a:ext cx="972384" cy="600412"/>
          </a:xfrm>
          <a:prstGeom prst="rect">
            <a:avLst/>
          </a:prstGeom>
          <a:ln w="50800" cap="sq">
            <a:solidFill>
              <a:schemeClr val="bg1"/>
            </a:solidFill>
            <a:miter lim="800000"/>
          </a:ln>
        </p:spPr>
      </p:pic>
    </p:spTree>
    <p:extLst>
      <p:ext uri="{BB962C8B-B14F-4D97-AF65-F5344CB8AC3E}">
        <p14:creationId xmlns:p14="http://schemas.microsoft.com/office/powerpoint/2010/main" val="421246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847"/>
          <a:stretch/>
        </p:blipFill>
        <p:spPr>
          <a:xfrm>
            <a:off x="-85060" y="7937"/>
            <a:ext cx="9221416" cy="3859620"/>
          </a:xfrm>
          <a:prstGeom prst="rect">
            <a:avLst/>
          </a:prstGeom>
        </p:spPr>
      </p:pic>
      <p:pic>
        <p:nvPicPr>
          <p:cNvPr id="2662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57713" y="3419475"/>
            <a:ext cx="28575" cy="1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4" descr="https://optirtc.com/_themes/opti/img/opti-brand.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2" name="Pictur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25167" y="4431014"/>
            <a:ext cx="3021459" cy="2316102"/>
          </a:xfrm>
          <a:prstGeom prst="rect">
            <a:avLst/>
          </a:prstGeom>
          <a:ln w="25400">
            <a:solidFill>
              <a:schemeClr val="bg1"/>
            </a:solidFill>
          </a:ln>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2829" y="4431014"/>
            <a:ext cx="3598810" cy="2316102"/>
          </a:xfrm>
          <a:prstGeom prst="rect">
            <a:avLst/>
          </a:prstGeom>
          <a:ln w="25400">
            <a:solidFill>
              <a:schemeClr val="bg1"/>
            </a:solidFill>
          </a:ln>
          <a:effectLst>
            <a:outerShdw blurRad="50800" dist="38100" dir="2700000" algn="tl" rotWithShape="0">
              <a:prstClr val="black">
                <a:alpha val="40000"/>
              </a:prstClr>
            </a:outerShdw>
          </a:effectLst>
        </p:spPr>
      </p:pic>
      <p:sp>
        <p:nvSpPr>
          <p:cNvPr id="16" name="TextBox 15"/>
          <p:cNvSpPr txBox="1"/>
          <p:nvPr/>
        </p:nvSpPr>
        <p:spPr>
          <a:xfrm rot="1016753">
            <a:off x="6677790" y="1167852"/>
            <a:ext cx="1835585" cy="2462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000" b="1" dirty="0" smtClean="0"/>
              <a:t>Joseph E. Boone Blvd</a:t>
            </a:r>
          </a:p>
        </p:txBody>
      </p:sp>
      <p:sp>
        <p:nvSpPr>
          <p:cNvPr id="17" name="TextBox 16"/>
          <p:cNvSpPr txBox="1"/>
          <p:nvPr/>
        </p:nvSpPr>
        <p:spPr>
          <a:xfrm rot="1448063">
            <a:off x="3439518" y="2907192"/>
            <a:ext cx="1835585" cy="2462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000" b="1" dirty="0" smtClean="0"/>
              <a:t>Thurmond St</a:t>
            </a:r>
          </a:p>
        </p:txBody>
      </p:sp>
      <p:sp>
        <p:nvSpPr>
          <p:cNvPr id="18" name="TextBox 17"/>
          <p:cNvSpPr txBox="1"/>
          <p:nvPr/>
        </p:nvSpPr>
        <p:spPr>
          <a:xfrm rot="19961949">
            <a:off x="7111464" y="2367185"/>
            <a:ext cx="1835585" cy="2462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000" b="1" dirty="0" smtClean="0"/>
              <a:t>Walnut St</a:t>
            </a:r>
          </a:p>
        </p:txBody>
      </p:sp>
      <p:sp>
        <p:nvSpPr>
          <p:cNvPr id="19" name="TextBox 18"/>
          <p:cNvSpPr txBox="1"/>
          <p:nvPr/>
        </p:nvSpPr>
        <p:spPr>
          <a:xfrm rot="20478011">
            <a:off x="3201288" y="926508"/>
            <a:ext cx="1835585" cy="2462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000" b="1" dirty="0" smtClean="0"/>
              <a:t>Elm St</a:t>
            </a:r>
          </a:p>
        </p:txBody>
      </p:sp>
      <p:sp>
        <p:nvSpPr>
          <p:cNvPr id="20" name="TextBox 19"/>
          <p:cNvSpPr txBox="1"/>
          <p:nvPr/>
        </p:nvSpPr>
        <p:spPr>
          <a:xfrm rot="20478011">
            <a:off x="1354781" y="2921879"/>
            <a:ext cx="1835585" cy="2462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000" b="1" dirty="0" smtClean="0"/>
              <a:t>Vine St</a:t>
            </a:r>
          </a:p>
        </p:txBody>
      </p:sp>
      <p:sp>
        <p:nvSpPr>
          <p:cNvPr id="21" name="TextBox 20"/>
          <p:cNvSpPr txBox="1"/>
          <p:nvPr/>
        </p:nvSpPr>
        <p:spPr>
          <a:xfrm rot="2681261">
            <a:off x="-309466" y="2779652"/>
            <a:ext cx="1835585" cy="2462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000" b="1" dirty="0" smtClean="0"/>
              <a:t>Spencer St</a:t>
            </a:r>
          </a:p>
        </p:txBody>
      </p:sp>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23451" y="3653397"/>
            <a:ext cx="2216276" cy="3093719"/>
          </a:xfrm>
          <a:prstGeom prst="rect">
            <a:avLst/>
          </a:prstGeom>
          <a:ln w="25400">
            <a:solidFill>
              <a:schemeClr val="bg1"/>
            </a:solidFill>
          </a:ln>
          <a:effectLst>
            <a:outerShdw blurRad="50800" dist="38100" dir="2700000" algn="tl" rotWithShape="0">
              <a:prstClr val="black">
                <a:alpha val="40000"/>
              </a:prstClr>
            </a:outerShdw>
          </a:effectLst>
        </p:spPr>
      </p:pic>
      <p:sp>
        <p:nvSpPr>
          <p:cNvPr id="22" name="Title 2"/>
          <p:cNvSpPr txBox="1">
            <a:spLocks/>
          </p:cNvSpPr>
          <p:nvPr/>
        </p:nvSpPr>
        <p:spPr>
          <a:xfrm>
            <a:off x="155574" y="180504"/>
            <a:ext cx="8894010" cy="26446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2400" dirty="0" smtClean="0">
                <a:solidFill>
                  <a:srgbClr val="00B0F0"/>
                </a:solidFill>
                <a:latin typeface="Avenir Next Rounded Pro Regular"/>
                <a:cs typeface="Arial" panose="020B0604020202020204" pitchFamily="34" charset="0"/>
              </a:rPr>
              <a:t>Existing Conditions</a:t>
            </a:r>
          </a:p>
          <a:p>
            <a:endParaRPr lang="en-US" sz="2400" dirty="0" smtClean="0">
              <a:solidFill>
                <a:srgbClr val="00B0F0"/>
              </a:solidFill>
              <a:latin typeface="Avenir Next Rounded Pro Regular"/>
            </a:endParaRPr>
          </a:p>
          <a:p>
            <a:endParaRPr lang="en-US" sz="2400" dirty="0">
              <a:solidFill>
                <a:srgbClr val="00B0F0"/>
              </a:solidFill>
              <a:latin typeface="Avenir Next Rounded Pro Regular"/>
            </a:endParaRPr>
          </a:p>
          <a:p>
            <a:endParaRPr lang="en-US" sz="2400" dirty="0" smtClean="0">
              <a:solidFill>
                <a:srgbClr val="00B0F0"/>
              </a:solidFill>
              <a:latin typeface="Avenir Next Rounded Pro Regular"/>
            </a:endParaRPr>
          </a:p>
          <a:p>
            <a:endParaRPr lang="en-US" sz="2400" dirty="0">
              <a:solidFill>
                <a:srgbClr val="00B0F0"/>
              </a:solidFill>
              <a:latin typeface="Avenir Next Rounded Pro Regular"/>
            </a:endParaRPr>
          </a:p>
          <a:p>
            <a:endParaRPr lang="en-US" sz="2400" dirty="0">
              <a:solidFill>
                <a:srgbClr val="00B0F0"/>
              </a:solidFill>
              <a:latin typeface="Avenir Next Rounded Pro Regular"/>
            </a:endParaRPr>
          </a:p>
          <a:p>
            <a:endParaRPr lang="en-US" sz="2400" dirty="0">
              <a:solidFill>
                <a:srgbClr val="00B0F0"/>
              </a:solidFill>
              <a:latin typeface="Avenir Next Rounded Pro Regular"/>
            </a:endParaRPr>
          </a:p>
        </p:txBody>
      </p:sp>
      <p:sp>
        <p:nvSpPr>
          <p:cNvPr id="15" name="TextBox 14"/>
          <p:cNvSpPr txBox="1"/>
          <p:nvPr/>
        </p:nvSpPr>
        <p:spPr>
          <a:xfrm rot="1016753">
            <a:off x="5283781" y="2097284"/>
            <a:ext cx="1835585" cy="2462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000" b="1" dirty="0" smtClean="0"/>
              <a:t>Rock St</a:t>
            </a:r>
          </a:p>
        </p:txBody>
      </p:sp>
      <p:sp>
        <p:nvSpPr>
          <p:cNvPr id="23" name="TextBox 22"/>
          <p:cNvSpPr txBox="1"/>
          <p:nvPr/>
        </p:nvSpPr>
        <p:spPr>
          <a:xfrm rot="1016753">
            <a:off x="5948190" y="1712012"/>
            <a:ext cx="1835585" cy="2462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000" b="1" dirty="0" smtClean="0"/>
              <a:t>Tyler  St</a:t>
            </a:r>
          </a:p>
        </p:txBody>
      </p:sp>
      <p:sp>
        <p:nvSpPr>
          <p:cNvPr id="24" name="Title 2"/>
          <p:cNvSpPr txBox="1">
            <a:spLocks/>
          </p:cNvSpPr>
          <p:nvPr/>
        </p:nvSpPr>
        <p:spPr>
          <a:xfrm>
            <a:off x="66986" y="6416525"/>
            <a:ext cx="3584653" cy="329442"/>
          </a:xfrm>
          <a:prstGeom prst="rect">
            <a:avLst/>
          </a:prstGeom>
          <a:solidFill>
            <a:schemeClr val="tx1">
              <a:alpha val="20000"/>
            </a:schemeClr>
          </a:solidFill>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pPr algn="r"/>
            <a:r>
              <a:rPr lang="en-US" sz="1400" b="1" i="1" dirty="0" smtClean="0">
                <a:solidFill>
                  <a:schemeClr val="bg1"/>
                </a:solidFill>
                <a:latin typeface="Arial" panose="020B0604020202020204" pitchFamily="34" charset="0"/>
                <a:cs typeface="Arial" panose="020B0604020202020204" pitchFamily="34" charset="0"/>
              </a:rPr>
              <a:t>Existing Trees</a:t>
            </a:r>
            <a:endParaRPr lang="en-US" sz="1400" b="1" i="1" dirty="0">
              <a:solidFill>
                <a:schemeClr val="bg1"/>
              </a:solidFill>
              <a:latin typeface="Arial" panose="020B0604020202020204" pitchFamily="34" charset="0"/>
              <a:cs typeface="Arial" panose="020B0604020202020204" pitchFamily="34" charset="0"/>
            </a:endParaRPr>
          </a:p>
          <a:p>
            <a:endParaRPr lang="en-US" sz="1400" b="1" i="1" dirty="0">
              <a:solidFill>
                <a:srgbClr val="00B0F0"/>
              </a:solidFill>
            </a:endParaRPr>
          </a:p>
        </p:txBody>
      </p:sp>
      <p:sp>
        <p:nvSpPr>
          <p:cNvPr id="25" name="Title 2"/>
          <p:cNvSpPr txBox="1">
            <a:spLocks/>
          </p:cNvSpPr>
          <p:nvPr/>
        </p:nvSpPr>
        <p:spPr>
          <a:xfrm>
            <a:off x="3725167" y="6437790"/>
            <a:ext cx="3040874" cy="317121"/>
          </a:xfrm>
          <a:prstGeom prst="rect">
            <a:avLst/>
          </a:prstGeom>
          <a:solidFill>
            <a:schemeClr val="tx1">
              <a:alpha val="50000"/>
            </a:schemeClr>
          </a:solidFill>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pPr algn="r"/>
            <a:r>
              <a:rPr lang="en-US" sz="1400" b="1" i="1" dirty="0" smtClean="0">
                <a:solidFill>
                  <a:schemeClr val="bg1"/>
                </a:solidFill>
                <a:latin typeface="Arial" panose="020B0604020202020204" pitchFamily="34" charset="0"/>
                <a:cs typeface="Arial" panose="020B0604020202020204" pitchFamily="34" charset="0"/>
              </a:rPr>
              <a:t>Existing Architectural Remnants</a:t>
            </a:r>
            <a:endParaRPr lang="en-US" sz="1400" b="1" i="1" dirty="0">
              <a:solidFill>
                <a:schemeClr val="bg1"/>
              </a:solidFill>
              <a:latin typeface="Arial" panose="020B0604020202020204" pitchFamily="34" charset="0"/>
              <a:cs typeface="Arial" panose="020B0604020202020204" pitchFamily="34" charset="0"/>
            </a:endParaRPr>
          </a:p>
          <a:p>
            <a:endParaRPr lang="en-US" sz="1400" b="1" i="1" dirty="0">
              <a:solidFill>
                <a:srgbClr val="00B0F0"/>
              </a:solidFill>
            </a:endParaRPr>
          </a:p>
        </p:txBody>
      </p:sp>
      <p:sp>
        <p:nvSpPr>
          <p:cNvPr id="26" name="Title 2"/>
          <p:cNvSpPr txBox="1">
            <a:spLocks/>
          </p:cNvSpPr>
          <p:nvPr/>
        </p:nvSpPr>
        <p:spPr>
          <a:xfrm>
            <a:off x="6823451" y="6437791"/>
            <a:ext cx="2216276" cy="304800"/>
          </a:xfrm>
          <a:prstGeom prst="rect">
            <a:avLst/>
          </a:prstGeom>
          <a:solidFill>
            <a:schemeClr val="tx1">
              <a:alpha val="50000"/>
            </a:schemeClr>
          </a:solidFill>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pPr algn="r"/>
            <a:r>
              <a:rPr lang="en-US" sz="1400" b="1" i="1" dirty="0" smtClean="0">
                <a:solidFill>
                  <a:schemeClr val="bg1"/>
                </a:solidFill>
                <a:latin typeface="Arial" panose="020B0604020202020204" pitchFamily="34" charset="0"/>
                <a:cs typeface="Arial" panose="020B0604020202020204" pitchFamily="34" charset="0"/>
              </a:rPr>
              <a:t>Current Footpaths</a:t>
            </a:r>
            <a:endParaRPr lang="en-US" sz="1400" b="1" i="1" dirty="0">
              <a:solidFill>
                <a:schemeClr val="bg1"/>
              </a:solidFill>
              <a:latin typeface="Arial" panose="020B0604020202020204" pitchFamily="34" charset="0"/>
              <a:cs typeface="Arial" panose="020B0604020202020204" pitchFamily="34" charset="0"/>
            </a:endParaRPr>
          </a:p>
          <a:p>
            <a:endParaRPr lang="en-US" sz="1400" b="1" i="1" dirty="0">
              <a:solidFill>
                <a:srgbClr val="00B0F0"/>
              </a:solidFill>
            </a:endParaRPr>
          </a:p>
        </p:txBody>
      </p:sp>
    </p:spTree>
    <p:extLst>
      <p:ext uri="{BB962C8B-B14F-4D97-AF65-F5344CB8AC3E}">
        <p14:creationId xmlns:p14="http://schemas.microsoft.com/office/powerpoint/2010/main" val="118954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50"/>
          <p:cNvSpPr txBox="1">
            <a:spLocks noGrp="1"/>
          </p:cNvSpPr>
          <p:nvPr/>
        </p:nvSpPr>
        <p:spPr>
          <a:xfrm>
            <a:off x="-112570" y="490367"/>
            <a:ext cx="9064064" cy="6163101"/>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65760" marR="0" lvl="0" indent="-147573" algn="l" rtl="0">
              <a:lnSpc>
                <a:spcPct val="100000"/>
              </a:lnSpc>
              <a:spcBef>
                <a:spcPts val="400"/>
              </a:spcBef>
              <a:spcAft>
                <a:spcPts val="0"/>
              </a:spcAft>
              <a:buClr>
                <a:schemeClr val="accent1"/>
              </a:buClr>
              <a:buSzPct val="68000"/>
              <a:buFont typeface="Noto Sans Symbols"/>
              <a:buChar char="▶"/>
              <a:defRPr sz="2700" b="0" i="0" u="none" strike="noStrike" cap="none">
                <a:solidFill>
                  <a:schemeClr val="dk1"/>
                </a:solidFill>
                <a:latin typeface="Rambla"/>
                <a:ea typeface="Rambla"/>
                <a:cs typeface="Rambla"/>
                <a:sym typeface="Rambla"/>
              </a:defRPr>
            </a:lvl1pPr>
            <a:lvl2pPr marL="621792" marR="0" lvl="1" indent="-94741" algn="l" rtl="0">
              <a:lnSpc>
                <a:spcPct val="100000"/>
              </a:lnSpc>
              <a:spcBef>
                <a:spcPts val="324"/>
              </a:spcBef>
              <a:spcAft>
                <a:spcPts val="0"/>
              </a:spcAft>
              <a:buClr>
                <a:schemeClr val="accent1"/>
              </a:buClr>
              <a:buSzPct val="100000"/>
              <a:buFont typeface="Verdana"/>
              <a:buChar char="◦"/>
              <a:defRPr sz="2300" b="0" i="0" u="none" strike="noStrike" cap="none">
                <a:solidFill>
                  <a:schemeClr val="dk1"/>
                </a:solidFill>
                <a:latin typeface="Rambla"/>
                <a:ea typeface="Rambla"/>
                <a:cs typeface="Rambla"/>
                <a:sym typeface="Rambla"/>
              </a:defRPr>
            </a:lvl2pPr>
            <a:lvl3pPr marL="859536" marR="0" lvl="2" indent="-103886" algn="l" rtl="0">
              <a:lnSpc>
                <a:spcPct val="100000"/>
              </a:lnSpc>
              <a:spcBef>
                <a:spcPts val="350"/>
              </a:spcBef>
              <a:spcAft>
                <a:spcPts val="0"/>
              </a:spcAft>
              <a:buClr>
                <a:schemeClr val="accent2"/>
              </a:buClr>
              <a:buSzPct val="100000"/>
              <a:buFont typeface="Noto Sans Symbols"/>
              <a:buChar char="⚫"/>
              <a:defRPr sz="2100" b="0" i="0" u="none" strike="noStrike" cap="none">
                <a:solidFill>
                  <a:schemeClr val="dk1"/>
                </a:solidFill>
                <a:latin typeface="Rambla"/>
                <a:ea typeface="Rambla"/>
                <a:cs typeface="Rambla"/>
                <a:sym typeface="Rambla"/>
              </a:defRPr>
            </a:lvl3pPr>
            <a:lvl4pPr marL="1143000" marR="0" lvl="3" indent="-107950" algn="l" rtl="0">
              <a:lnSpc>
                <a:spcPct val="100000"/>
              </a:lnSpc>
              <a:spcBef>
                <a:spcPts val="350"/>
              </a:spcBef>
              <a:spcAft>
                <a:spcPts val="0"/>
              </a:spcAft>
              <a:buClr>
                <a:schemeClr val="accent2"/>
              </a:buClr>
              <a:buSzPct val="100000"/>
              <a:buFont typeface="Noto Sans Symbols"/>
              <a:buChar char="⚫"/>
              <a:defRPr sz="1900" b="0" i="0" u="none" strike="noStrike" cap="none">
                <a:solidFill>
                  <a:schemeClr val="dk1"/>
                </a:solidFill>
                <a:latin typeface="Rambla"/>
                <a:ea typeface="Rambla"/>
                <a:cs typeface="Rambla"/>
                <a:sym typeface="Rambla"/>
              </a:defRPr>
            </a:lvl4pPr>
            <a:lvl5pPr marL="1371600" marR="0" lvl="4" indent="-114300" algn="l" rtl="0">
              <a:lnSpc>
                <a:spcPct val="100000"/>
              </a:lnSpc>
              <a:spcBef>
                <a:spcPts val="350"/>
              </a:spcBef>
              <a:spcAft>
                <a:spcPts val="0"/>
              </a:spcAft>
              <a:buClr>
                <a:schemeClr val="accent2"/>
              </a:buClr>
              <a:buSzPct val="100000"/>
              <a:buFont typeface="Noto Sans Symbols"/>
              <a:buChar char="⚫"/>
              <a:defRPr sz="1800" b="0" i="0" u="none" strike="noStrike" cap="none">
                <a:solidFill>
                  <a:schemeClr val="dk1"/>
                </a:solidFill>
                <a:latin typeface="Rambla"/>
                <a:ea typeface="Rambla"/>
                <a:cs typeface="Rambla"/>
                <a:sym typeface="Rambla"/>
              </a:defRPr>
            </a:lvl5pPr>
            <a:lvl6pPr marL="1600200" marR="0" lvl="5" indent="-114300" algn="l" rtl="0">
              <a:lnSpc>
                <a:spcPct val="100000"/>
              </a:lnSpc>
              <a:spcBef>
                <a:spcPts val="350"/>
              </a:spcBef>
              <a:spcAft>
                <a:spcPts val="0"/>
              </a:spcAft>
              <a:buClr>
                <a:schemeClr val="accent3"/>
              </a:buClr>
              <a:buSzPct val="100000"/>
              <a:buFont typeface="Noto Sans Symbols"/>
              <a:buChar char="◾"/>
              <a:defRPr sz="1800" b="0" i="0" u="none" strike="noStrike" cap="none">
                <a:solidFill>
                  <a:schemeClr val="dk1"/>
                </a:solidFill>
                <a:latin typeface="Rambla"/>
                <a:ea typeface="Rambla"/>
                <a:cs typeface="Rambla"/>
                <a:sym typeface="Rambla"/>
              </a:defRPr>
            </a:lvl6pPr>
            <a:lvl7pPr marL="1828800" marR="0" lvl="6" indent="-127000" algn="l" rtl="0">
              <a:lnSpc>
                <a:spcPct val="100000"/>
              </a:lnSpc>
              <a:spcBef>
                <a:spcPts val="350"/>
              </a:spcBef>
              <a:spcAft>
                <a:spcPts val="0"/>
              </a:spcAft>
              <a:buClr>
                <a:schemeClr val="accent3"/>
              </a:buClr>
              <a:buSzPct val="100000"/>
              <a:buFont typeface="Noto Sans Symbols"/>
              <a:buChar char="◾"/>
              <a:defRPr sz="1600" b="0" i="0" u="none" strike="noStrike" cap="none">
                <a:solidFill>
                  <a:schemeClr val="dk1"/>
                </a:solidFill>
                <a:latin typeface="Rambla"/>
                <a:ea typeface="Rambla"/>
                <a:cs typeface="Rambla"/>
                <a:sym typeface="Rambla"/>
              </a:defRPr>
            </a:lvl7pPr>
            <a:lvl8pPr marL="2057400" marR="0" lvl="7" indent="-127000" algn="l" rtl="0">
              <a:lnSpc>
                <a:spcPct val="100000"/>
              </a:lnSpc>
              <a:spcBef>
                <a:spcPts val="350"/>
              </a:spcBef>
              <a:spcAft>
                <a:spcPts val="0"/>
              </a:spcAft>
              <a:buClr>
                <a:schemeClr val="accent3"/>
              </a:buClr>
              <a:buSzPct val="100000"/>
              <a:buFont typeface="Noto Sans Symbols"/>
              <a:buChar char="◾"/>
              <a:defRPr sz="1600" b="0" i="0" u="none" strike="noStrike" cap="none">
                <a:solidFill>
                  <a:schemeClr val="dk1"/>
                </a:solidFill>
                <a:latin typeface="Rambla"/>
                <a:ea typeface="Rambla"/>
                <a:cs typeface="Rambla"/>
                <a:sym typeface="Rambla"/>
              </a:defRPr>
            </a:lvl8pPr>
            <a:lvl9pPr marL="2286000" marR="0" lvl="8" indent="-127000" algn="l" rtl="0">
              <a:lnSpc>
                <a:spcPct val="100000"/>
              </a:lnSpc>
              <a:spcBef>
                <a:spcPts val="350"/>
              </a:spcBef>
              <a:spcAft>
                <a:spcPts val="0"/>
              </a:spcAft>
              <a:buClr>
                <a:schemeClr val="accent3"/>
              </a:buClr>
              <a:buSzPct val="100000"/>
              <a:buFont typeface="Noto Sans Symbols"/>
              <a:buChar char="◾"/>
              <a:defRPr sz="1600" b="0" i="0" u="none" strike="noStrike" cap="none">
                <a:solidFill>
                  <a:schemeClr val="dk1"/>
                </a:solidFill>
                <a:latin typeface="Rambla"/>
                <a:ea typeface="Rambla"/>
                <a:cs typeface="Rambla"/>
                <a:sym typeface="Rambla"/>
              </a:defRPr>
            </a:lvl9pPr>
          </a:lstStyle>
          <a:p>
            <a:pPr marL="0" marR="0" lvl="0" indent="457200" algn="l" rtl="0">
              <a:spcBef>
                <a:spcPts val="640"/>
              </a:spcBef>
              <a:spcAft>
                <a:spcPts val="0"/>
              </a:spcAft>
              <a:buNone/>
            </a:pPr>
            <a:r>
              <a:rPr lang="en" sz="2000" b="1" dirty="0">
                <a:solidFill>
                  <a:schemeClr val="dk2"/>
                </a:solidFill>
                <a:latin typeface="Book Antiqua" panose="02040602050305030304" pitchFamily="18" charset="0"/>
              </a:rPr>
              <a:t>Darryl Haddock</a:t>
            </a:r>
          </a:p>
          <a:p>
            <a:pPr marL="0" marR="0" lvl="0" indent="457200" algn="l" rtl="0">
              <a:spcBef>
                <a:spcPts val="640"/>
              </a:spcBef>
              <a:spcAft>
                <a:spcPts val="0"/>
              </a:spcAft>
              <a:buNone/>
            </a:pPr>
            <a:r>
              <a:rPr lang="en" sz="2000" b="1" dirty="0">
                <a:solidFill>
                  <a:schemeClr val="dk2"/>
                </a:solidFill>
                <a:latin typeface="Book Antiqua" panose="02040602050305030304" pitchFamily="18" charset="0"/>
              </a:rPr>
              <a:t>West Atlanta Watershed Alliance</a:t>
            </a:r>
          </a:p>
          <a:p>
            <a:pPr marL="0" marR="0" lvl="0" indent="457200" algn="l" rtl="0">
              <a:spcBef>
                <a:spcPts val="640"/>
              </a:spcBef>
              <a:spcAft>
                <a:spcPts val="0"/>
              </a:spcAft>
              <a:buNone/>
            </a:pPr>
            <a:r>
              <a:rPr lang="en" sz="2000" dirty="0" smtClean="0">
                <a:solidFill>
                  <a:schemeClr val="dk2"/>
                </a:solidFill>
                <a:latin typeface="Book Antiqua" panose="02040602050305030304" pitchFamily="18" charset="0"/>
              </a:rPr>
              <a:t>404-752-5385</a:t>
            </a:r>
            <a:endParaRPr lang="en" sz="2000" dirty="0">
              <a:solidFill>
                <a:schemeClr val="dk2"/>
              </a:solidFill>
              <a:latin typeface="Book Antiqua" panose="02040602050305030304" pitchFamily="18" charset="0"/>
            </a:endParaRPr>
          </a:p>
          <a:p>
            <a:pPr marL="0" marR="0" lvl="0" indent="457200" algn="l" rtl="0">
              <a:spcBef>
                <a:spcPts val="640"/>
              </a:spcBef>
              <a:spcAft>
                <a:spcPts val="0"/>
              </a:spcAft>
              <a:buNone/>
            </a:pPr>
            <a:r>
              <a:rPr lang="en" sz="2000" u="sng" dirty="0" smtClean="0">
                <a:solidFill>
                  <a:schemeClr val="hlink"/>
                </a:solidFill>
                <a:latin typeface="Book Antiqua" panose="02040602050305030304" pitchFamily="18" charset="0"/>
                <a:hlinkClick r:id="rId3"/>
              </a:rPr>
              <a:t>darryl@wawa-online.org</a:t>
            </a:r>
            <a:endParaRPr lang="en" sz="2000" u="sng" dirty="0" smtClean="0">
              <a:solidFill>
                <a:schemeClr val="hlink"/>
              </a:solidFill>
              <a:latin typeface="Book Antiqua" panose="02040602050305030304" pitchFamily="18" charset="0"/>
            </a:endParaRPr>
          </a:p>
          <a:p>
            <a:pPr marL="0" marR="0" lvl="0" indent="457200" algn="l" rtl="0">
              <a:spcBef>
                <a:spcPts val="640"/>
              </a:spcBef>
              <a:spcAft>
                <a:spcPts val="0"/>
              </a:spcAft>
              <a:buNone/>
            </a:pPr>
            <a:endParaRPr lang="en" sz="2000" dirty="0">
              <a:solidFill>
                <a:schemeClr val="dk2"/>
              </a:solidFill>
              <a:latin typeface="Book Antiqua" panose="02040602050305030304" pitchFamily="18" charset="0"/>
            </a:endParaRPr>
          </a:p>
          <a:p>
            <a:pPr marL="0" marR="0" lvl="0" indent="457200" algn="l" rtl="0">
              <a:spcBef>
                <a:spcPts val="640"/>
              </a:spcBef>
              <a:spcAft>
                <a:spcPts val="0"/>
              </a:spcAft>
              <a:buNone/>
            </a:pPr>
            <a:r>
              <a:rPr lang="en" sz="2000" b="1" dirty="0" smtClean="0">
                <a:solidFill>
                  <a:schemeClr val="accent6">
                    <a:lumMod val="75000"/>
                  </a:schemeClr>
                </a:solidFill>
                <a:latin typeface="Book Antiqua" panose="02040602050305030304" pitchFamily="18" charset="0"/>
              </a:rPr>
              <a:t>WAWA-ONLINE.ORG</a:t>
            </a:r>
          </a:p>
          <a:p>
            <a:pPr marL="457200" marR="0" lvl="0" indent="0" algn="l" rtl="0">
              <a:spcBef>
                <a:spcPts val="640"/>
              </a:spcBef>
              <a:spcAft>
                <a:spcPts val="0"/>
              </a:spcAft>
              <a:buNone/>
            </a:pPr>
            <a:endParaRPr lang="en" sz="2000" dirty="0">
              <a:solidFill>
                <a:srgbClr val="434343"/>
              </a:solidFill>
              <a:latin typeface="Avenir Next Rounded Pro Regular"/>
              <a:ea typeface="Questrial"/>
              <a:cs typeface="Questrial"/>
              <a:sym typeface="Questrial"/>
            </a:endParaRPr>
          </a:p>
          <a:p>
            <a:pPr marL="457200" marR="0" lvl="0" indent="0" algn="l" rtl="0">
              <a:spcBef>
                <a:spcPts val="640"/>
              </a:spcBef>
              <a:spcAft>
                <a:spcPts val="0"/>
              </a:spcAft>
              <a:buNone/>
            </a:pPr>
            <a:r>
              <a:rPr lang="en" sz="2400" dirty="0" smtClean="0">
                <a:solidFill>
                  <a:srgbClr val="434343"/>
                </a:solidFill>
                <a:latin typeface="Book Antiqua" panose="02040602050305030304" pitchFamily="18" charset="0"/>
                <a:ea typeface="Questrial"/>
                <a:cs typeface="Questrial"/>
                <a:sym typeface="Questrial"/>
              </a:rPr>
              <a:t>Our </a:t>
            </a:r>
            <a:r>
              <a:rPr lang="en" sz="2400" dirty="0">
                <a:solidFill>
                  <a:srgbClr val="434343"/>
                </a:solidFill>
                <a:latin typeface="Book Antiqua" panose="02040602050305030304" pitchFamily="18" charset="0"/>
                <a:ea typeface="Questrial"/>
                <a:cs typeface="Questrial"/>
                <a:sym typeface="Questrial"/>
              </a:rPr>
              <a:t>Mission </a:t>
            </a:r>
            <a:r>
              <a:rPr lang="en" sz="2400" dirty="0" smtClean="0">
                <a:solidFill>
                  <a:srgbClr val="434343"/>
                </a:solidFill>
                <a:latin typeface="Book Antiqua" panose="02040602050305030304" pitchFamily="18" charset="0"/>
                <a:ea typeface="Questrial"/>
                <a:cs typeface="Questrial"/>
                <a:sym typeface="Questrial"/>
              </a:rPr>
              <a:t>is </a:t>
            </a:r>
            <a:r>
              <a:rPr lang="en" sz="2400" dirty="0">
                <a:solidFill>
                  <a:srgbClr val="434343"/>
                </a:solidFill>
                <a:latin typeface="Book Antiqua" panose="02040602050305030304" pitchFamily="18" charset="0"/>
                <a:ea typeface="Questrial"/>
                <a:cs typeface="Questrial"/>
                <a:sym typeface="Questrial"/>
              </a:rPr>
              <a:t>to preserve and restore ecological balance of the West Atlanta Watershed through the elimination of environmental health disparities and advocate for environmental justice for all residents. </a:t>
            </a:r>
          </a:p>
          <a:p>
            <a:pPr marL="457200" marR="0" lvl="0" indent="0" algn="l" rtl="0">
              <a:spcBef>
                <a:spcPts val="640"/>
              </a:spcBef>
              <a:spcAft>
                <a:spcPts val="0"/>
              </a:spcAft>
              <a:buNone/>
            </a:pPr>
            <a:endParaRPr sz="2400" dirty="0">
              <a:solidFill>
                <a:srgbClr val="434343"/>
              </a:solidFill>
              <a:latin typeface="Book Antiqua" panose="02040602050305030304" pitchFamily="18" charset="0"/>
              <a:ea typeface="Questrial"/>
              <a:cs typeface="Questrial"/>
              <a:sym typeface="Questrial"/>
            </a:endParaRPr>
          </a:p>
          <a:p>
            <a:pPr marL="457200" lvl="0" indent="0" rtl="0">
              <a:spcBef>
                <a:spcPts val="360"/>
              </a:spcBef>
              <a:buNone/>
            </a:pPr>
            <a:r>
              <a:rPr lang="en" sz="2400" dirty="0">
                <a:solidFill>
                  <a:srgbClr val="434343"/>
                </a:solidFill>
                <a:latin typeface="Book Antiqua" panose="02040602050305030304" pitchFamily="18" charset="0"/>
                <a:ea typeface="Questrial"/>
                <a:cs typeface="Questrial"/>
                <a:sym typeface="Questrial"/>
              </a:rPr>
              <a:t>We are dedicated to improving our quality of life by facilitating public access to clean and healthy green space. To that end we promote and highlight the importance of protecting community forest, water and quality of life.</a:t>
            </a:r>
          </a:p>
        </p:txBody>
      </p:sp>
      <p:pic>
        <p:nvPicPr>
          <p:cNvPr id="8" name="Shape 152" descr="WAWA_LOGO.jpg"/>
          <p:cNvPicPr preferRelativeResize="0"/>
          <p:nvPr/>
        </p:nvPicPr>
        <p:blipFill rotWithShape="1">
          <a:blip r:embed="rId4">
            <a:alphaModFix/>
          </a:blip>
          <a:srcRect/>
          <a:stretch/>
        </p:blipFill>
        <p:spPr>
          <a:xfrm>
            <a:off x="5599085" y="490367"/>
            <a:ext cx="3352409" cy="2514090"/>
          </a:xfrm>
          <a:prstGeom prst="rect">
            <a:avLst/>
          </a:prstGeom>
          <a:noFill/>
          <a:ln>
            <a:noFill/>
          </a:ln>
        </p:spPr>
      </p:pic>
    </p:spTree>
    <p:extLst>
      <p:ext uri="{BB962C8B-B14F-4D97-AF65-F5344CB8AC3E}">
        <p14:creationId xmlns:p14="http://schemas.microsoft.com/office/powerpoint/2010/main" val="203552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238331" y="-922420"/>
            <a:ext cx="6670512" cy="8531225"/>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1130226" y="-746049"/>
            <a:ext cx="6781801" cy="8426303"/>
          </a:xfrm>
          <a:prstGeom prst="rect">
            <a:avLst/>
          </a:prstGeom>
          <a:solidFill>
            <a:schemeClr val="bg1">
              <a:alpha val="33000"/>
            </a:schemeClr>
          </a:solidFill>
        </p:spPr>
      </p:pic>
      <p:pic>
        <p:nvPicPr>
          <p:cNvPr id="26627"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57713" y="3419475"/>
            <a:ext cx="28575" cy="1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https://optirtc.com/_themes/opti/img/opti-brand.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https://optirtc.com/_themes/opti/img/opti-brand.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Title 2"/>
          <p:cNvSpPr txBox="1">
            <a:spLocks/>
          </p:cNvSpPr>
          <p:nvPr/>
        </p:nvSpPr>
        <p:spPr>
          <a:xfrm>
            <a:off x="155574" y="180504"/>
            <a:ext cx="8894010" cy="26446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2400" dirty="0" smtClean="0">
                <a:solidFill>
                  <a:srgbClr val="00B0F0"/>
                </a:solidFill>
                <a:latin typeface="Avenir Next Rounded Pro Regular"/>
                <a:cs typeface="Arial" panose="020B0604020202020204" pitchFamily="34" charset="0"/>
              </a:rPr>
              <a:t>Original Mims Park</a:t>
            </a:r>
          </a:p>
          <a:p>
            <a:endParaRPr lang="en-US" sz="2400" dirty="0" smtClean="0">
              <a:solidFill>
                <a:srgbClr val="00B0F0"/>
              </a:solidFill>
              <a:latin typeface="Avenir Next Rounded Pro Regular"/>
            </a:endParaRPr>
          </a:p>
          <a:p>
            <a:endParaRPr lang="en-US" sz="2400" dirty="0">
              <a:solidFill>
                <a:srgbClr val="00B0F0"/>
              </a:solidFill>
              <a:latin typeface="Avenir Next Rounded Pro Regular"/>
            </a:endParaRPr>
          </a:p>
          <a:p>
            <a:endParaRPr lang="en-US" sz="2400" dirty="0" smtClean="0">
              <a:solidFill>
                <a:srgbClr val="00B0F0"/>
              </a:solidFill>
              <a:latin typeface="Avenir Next Rounded Pro Regular"/>
            </a:endParaRPr>
          </a:p>
          <a:p>
            <a:endParaRPr lang="en-US" sz="2400" dirty="0">
              <a:solidFill>
                <a:srgbClr val="00B0F0"/>
              </a:solidFill>
              <a:latin typeface="Avenir Next Rounded Pro Regular"/>
            </a:endParaRPr>
          </a:p>
          <a:p>
            <a:endParaRPr lang="en-US" sz="2400" dirty="0">
              <a:solidFill>
                <a:srgbClr val="00B0F0"/>
              </a:solidFill>
              <a:latin typeface="Avenir Next Rounded Pro Regular"/>
            </a:endParaRPr>
          </a:p>
          <a:p>
            <a:endParaRPr lang="en-US" sz="2400" dirty="0">
              <a:solidFill>
                <a:srgbClr val="00B0F0"/>
              </a:solidFill>
              <a:latin typeface="Avenir Next Rounded Pro Regular"/>
            </a:endParaRPr>
          </a:p>
        </p:txBody>
      </p:sp>
      <p:sp>
        <p:nvSpPr>
          <p:cNvPr id="21" name="Rectangle 20"/>
          <p:cNvSpPr/>
          <p:nvPr/>
        </p:nvSpPr>
        <p:spPr>
          <a:xfrm>
            <a:off x="8001000" y="7937"/>
            <a:ext cx="1143000" cy="6016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14355608_10154717151744734_3830721699955062174_5"/>
          <p:cNvPicPr>
            <a:picLocks noGrp="1" noChangeAspect="1"/>
          </p:cNvPicPr>
          <p:nvPr isPhoto="1"/>
        </p:nvPicPr>
        <p:blipFill rotWithShape="1">
          <a:blip r:embed="rId6" cstate="email">
            <a:lum/>
            <a:extLst>
              <a:ext uri="{28A0092B-C50C-407E-A947-70E740481C1C}">
                <a14:useLocalDpi xmlns:a14="http://schemas.microsoft.com/office/drawing/2010/main"/>
              </a:ext>
            </a:extLst>
          </a:blip>
          <a:srcRect/>
          <a:stretch/>
        </p:blipFill>
        <p:spPr>
          <a:xfrm>
            <a:off x="6163880" y="109254"/>
            <a:ext cx="2885704" cy="2006931"/>
          </a:xfrm>
          <a:prstGeom prst="rect">
            <a:avLst/>
          </a:prstGeom>
          <a:noFill/>
          <a:ln>
            <a:noFill/>
          </a:ln>
        </p:spPr>
      </p:pic>
    </p:spTree>
    <p:extLst>
      <p:ext uri="{BB962C8B-B14F-4D97-AF65-F5344CB8AC3E}">
        <p14:creationId xmlns:p14="http://schemas.microsoft.com/office/powerpoint/2010/main" val="255869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155574" y="180504"/>
            <a:ext cx="8894010" cy="26446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2400" b="1" dirty="0" smtClean="0">
                <a:solidFill>
                  <a:srgbClr val="00B0F0"/>
                </a:solidFill>
              </a:rPr>
              <a:t>Stormwater Storage Capacity</a:t>
            </a:r>
          </a:p>
          <a:p>
            <a:endParaRPr lang="en-US" sz="2000" b="1" dirty="0">
              <a:solidFill>
                <a:srgbClr val="00B0F0"/>
              </a:solidFill>
            </a:endParaRPr>
          </a:p>
          <a:p>
            <a:endParaRPr lang="en-US" sz="2000" dirty="0">
              <a:solidFill>
                <a:srgbClr val="00B0F0"/>
              </a:solidFill>
            </a:endParaRP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solidFill>
                <a:srgbClr val="00B0F0"/>
              </a:solidFill>
            </a:endParaRPr>
          </a:p>
          <a:p>
            <a:endParaRPr lang="en-US" sz="2000" b="1" dirty="0" smtClean="0">
              <a:solidFill>
                <a:srgbClr val="00B0F0"/>
              </a:solidFill>
            </a:endParaRPr>
          </a:p>
          <a:p>
            <a:endParaRPr lang="en-US" sz="2000" b="1" dirty="0">
              <a:solidFill>
                <a:srgbClr val="00B0F0"/>
              </a:solidFill>
            </a:endParaRPr>
          </a:p>
          <a:p>
            <a:endParaRPr lang="en-US" sz="2000" b="1" dirty="0" smtClean="0">
              <a:solidFill>
                <a:srgbClr val="00B0F0"/>
              </a:solidFill>
            </a:endParaRPr>
          </a:p>
          <a:p>
            <a:endParaRPr lang="en-US" sz="2000" b="1" dirty="0">
              <a:solidFill>
                <a:srgbClr val="00B0F0"/>
              </a:solidFill>
            </a:endParaRPr>
          </a:p>
          <a:p>
            <a:endParaRPr lang="en-US" sz="2000" b="1" dirty="0">
              <a:solidFill>
                <a:srgbClr val="00B0F0"/>
              </a:solidFill>
            </a:endParaRPr>
          </a:p>
          <a:p>
            <a:endParaRPr lang="en-US" sz="2000" b="1" dirty="0">
              <a:solidFill>
                <a:srgbClr val="00B0F0"/>
              </a:solidFill>
            </a:endParaRPr>
          </a:p>
        </p:txBody>
      </p:sp>
      <p:pic>
        <p:nvPicPr>
          <p:cNvPr id="10" name="Picture 9" descr="TPL logo rgb horiz.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172200"/>
            <a:ext cx="972384" cy="600412"/>
          </a:xfrm>
          <a:prstGeom prst="rect">
            <a:avLst/>
          </a:prstGeom>
          <a:ln w="50800" cap="sq">
            <a:solidFill>
              <a:schemeClr val="bg1"/>
            </a:solidFill>
            <a:miter lim="800000"/>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7348" t="1184" r="8351" b="2321"/>
          <a:stretch/>
        </p:blipFill>
        <p:spPr>
          <a:xfrm>
            <a:off x="0" y="67732"/>
            <a:ext cx="9144000" cy="6772612"/>
          </a:xfrm>
          <a:prstGeom prst="rect">
            <a:avLst/>
          </a:prstGeom>
        </p:spPr>
      </p:pic>
      <p:sp>
        <p:nvSpPr>
          <p:cNvPr id="5" name="Freeform 4"/>
          <p:cNvSpPr/>
          <p:nvPr/>
        </p:nvSpPr>
        <p:spPr>
          <a:xfrm>
            <a:off x="1888177" y="882222"/>
            <a:ext cx="1698171" cy="2561794"/>
          </a:xfrm>
          <a:custGeom>
            <a:avLst/>
            <a:gdLst>
              <a:gd name="connsiteX0" fmla="*/ 49161 w 2536722"/>
              <a:gd name="connsiteY0" fmla="*/ 4011561 h 4021393"/>
              <a:gd name="connsiteX1" fmla="*/ 1071716 w 2536722"/>
              <a:gd name="connsiteY1" fmla="*/ 4021393 h 4021393"/>
              <a:gd name="connsiteX2" fmla="*/ 1101212 w 2536722"/>
              <a:gd name="connsiteY2" fmla="*/ 2625212 h 4021393"/>
              <a:gd name="connsiteX3" fmla="*/ 2467896 w 2536722"/>
              <a:gd name="connsiteY3" fmla="*/ 2694038 h 4021393"/>
              <a:gd name="connsiteX4" fmla="*/ 2536722 w 2536722"/>
              <a:gd name="connsiteY4" fmla="*/ 9832 h 4021393"/>
              <a:gd name="connsiteX5" fmla="*/ 0 w 2536722"/>
              <a:gd name="connsiteY5" fmla="*/ 0 h 4021393"/>
              <a:gd name="connsiteX6" fmla="*/ 49161 w 2536722"/>
              <a:gd name="connsiteY6" fmla="*/ 4011561 h 40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6722" h="4021393">
                <a:moveTo>
                  <a:pt x="49161" y="4011561"/>
                </a:moveTo>
                <a:lnTo>
                  <a:pt x="1071716" y="4021393"/>
                </a:lnTo>
                <a:lnTo>
                  <a:pt x="1101212" y="2625212"/>
                </a:lnTo>
                <a:lnTo>
                  <a:pt x="2467896" y="2694038"/>
                </a:lnTo>
                <a:lnTo>
                  <a:pt x="2536722" y="9832"/>
                </a:lnTo>
                <a:lnTo>
                  <a:pt x="0" y="0"/>
                </a:lnTo>
                <a:lnTo>
                  <a:pt x="49161" y="4011561"/>
                </a:lnTo>
                <a:close/>
              </a:path>
            </a:pathLst>
          </a:custGeom>
          <a:noFill/>
          <a:ln w="3810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805" t="73466" r="71687" b="5145"/>
          <a:stretch/>
        </p:blipFill>
        <p:spPr>
          <a:xfrm>
            <a:off x="0" y="5128463"/>
            <a:ext cx="2711300" cy="1531090"/>
          </a:xfrm>
          <a:prstGeom prst="rect">
            <a:avLst/>
          </a:prstGeom>
        </p:spPr>
      </p:pic>
      <p:sp>
        <p:nvSpPr>
          <p:cNvPr id="7" name="Rectangle 6"/>
          <p:cNvSpPr/>
          <p:nvPr/>
        </p:nvSpPr>
        <p:spPr>
          <a:xfrm>
            <a:off x="0" y="4703"/>
            <a:ext cx="9144000" cy="740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155574" y="185208"/>
            <a:ext cx="8894010" cy="26446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2300" dirty="0" smtClean="0">
                <a:solidFill>
                  <a:srgbClr val="00B0F0"/>
                </a:solidFill>
                <a:latin typeface="Avenir Next Rounded Pro Regular"/>
              </a:rPr>
              <a:t>Park Will Manage Stormwater from 150 Acre Area Surrounding Site</a:t>
            </a:r>
          </a:p>
          <a:p>
            <a:endParaRPr lang="en-US" sz="2300" b="1" dirty="0" smtClean="0">
              <a:solidFill>
                <a:srgbClr val="00B0F0"/>
              </a:solidFill>
              <a:latin typeface="Avenir Next Rounded Pro Regular"/>
            </a:endParaRPr>
          </a:p>
          <a:p>
            <a:endParaRPr lang="en-US" sz="2300" b="1" dirty="0">
              <a:solidFill>
                <a:srgbClr val="00B0F0"/>
              </a:solidFill>
              <a:latin typeface="Avenir Next Rounded Pro Regular"/>
            </a:endParaRPr>
          </a:p>
          <a:p>
            <a:endParaRPr lang="en-US" sz="2300" b="1" dirty="0" smtClean="0">
              <a:solidFill>
                <a:srgbClr val="00B0F0"/>
              </a:solidFill>
              <a:latin typeface="Avenir Next Rounded Pro Regular"/>
            </a:endParaRPr>
          </a:p>
          <a:p>
            <a:endParaRPr lang="en-US" sz="2300" b="1" dirty="0">
              <a:solidFill>
                <a:srgbClr val="00B0F0"/>
              </a:solidFill>
              <a:latin typeface="Avenir Next Rounded Pro Regular"/>
            </a:endParaRPr>
          </a:p>
          <a:p>
            <a:endParaRPr lang="en-US" sz="2300" b="1" dirty="0">
              <a:solidFill>
                <a:srgbClr val="00B0F0"/>
              </a:solidFill>
              <a:latin typeface="Avenir Next Rounded Pro Regular"/>
            </a:endParaRPr>
          </a:p>
          <a:p>
            <a:endParaRPr lang="en-US" sz="2300" b="1" dirty="0">
              <a:solidFill>
                <a:srgbClr val="00B0F0"/>
              </a:solidFill>
              <a:latin typeface="Avenir Next Rounded Pro Regular"/>
            </a:endParaRPr>
          </a:p>
        </p:txBody>
      </p:sp>
    </p:spTree>
    <p:extLst>
      <p:ext uri="{BB962C8B-B14F-4D97-AF65-F5344CB8AC3E}">
        <p14:creationId xmlns:p14="http://schemas.microsoft.com/office/powerpoint/2010/main" val="109399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800"/>
          <a:stretch/>
        </p:blipFill>
        <p:spPr bwMode="auto">
          <a:xfrm>
            <a:off x="5976219" y="4446822"/>
            <a:ext cx="3044953" cy="2319751"/>
          </a:xfrm>
          <a:prstGeom prst="rect">
            <a:avLst/>
          </a:prstGeom>
          <a:noFill/>
          <a:ln w="6350">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2"/>
          <p:cNvSpPr txBox="1">
            <a:spLocks/>
          </p:cNvSpPr>
          <p:nvPr/>
        </p:nvSpPr>
        <p:spPr>
          <a:xfrm>
            <a:off x="155574" y="180504"/>
            <a:ext cx="5635626" cy="6505304"/>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2000" b="1" dirty="0" smtClean="0">
                <a:solidFill>
                  <a:srgbClr val="00B0F0"/>
                </a:solidFill>
                <a:latin typeface="Avenir Next Rounded Pro Regular"/>
              </a:rPr>
              <a:t>Cook Park Will Be Comprised of Green Infrastructure Components That </a:t>
            </a:r>
            <a:r>
              <a:rPr lang="en-US" sz="2000" b="1" dirty="0" smtClean="0">
                <a:solidFill>
                  <a:srgbClr val="00B0F0"/>
                </a:solidFill>
                <a:latin typeface="Avenir Next Rounded Pro Regular"/>
              </a:rPr>
              <a:t>Provide </a:t>
            </a:r>
            <a:r>
              <a:rPr lang="en-US" sz="2000" b="1" dirty="0" smtClean="0">
                <a:solidFill>
                  <a:srgbClr val="00B0F0"/>
                </a:solidFill>
                <a:latin typeface="Avenir Next Rounded Pro Regular"/>
              </a:rPr>
              <a:t>Multiple Benefits</a:t>
            </a:r>
          </a:p>
          <a:p>
            <a:endParaRPr lang="en-US" sz="2000" b="1" dirty="0">
              <a:solidFill>
                <a:srgbClr val="00B0F0"/>
              </a:solidFill>
            </a:endParaRPr>
          </a:p>
          <a:p>
            <a:pPr marL="342900" indent="-342900">
              <a:buFont typeface="Arial" panose="020B0604020202020204" pitchFamily="34" charset="0"/>
              <a:buChar char="•"/>
            </a:pPr>
            <a:r>
              <a:rPr lang="en-US" sz="2000" dirty="0">
                <a:latin typeface="Book Antiqua" panose="02040602050305030304" pitchFamily="18" charset="0"/>
              </a:rPr>
              <a:t>D</a:t>
            </a:r>
            <a:r>
              <a:rPr lang="en-US" sz="2000" dirty="0" smtClean="0">
                <a:latin typeface="Book Antiqua" panose="02040602050305030304" pitchFamily="18" charset="0"/>
              </a:rPr>
              <a:t>esigned </a:t>
            </a:r>
            <a:r>
              <a:rPr lang="en-US" sz="2000" dirty="0">
                <a:latin typeface="Book Antiqua" panose="02040602050305030304" pitchFamily="18" charset="0"/>
              </a:rPr>
              <a:t>to </a:t>
            </a:r>
            <a:r>
              <a:rPr lang="en-US" sz="2000" b="1" dirty="0">
                <a:latin typeface="Book Antiqua" panose="02040602050305030304" pitchFamily="18" charset="0"/>
              </a:rPr>
              <a:t>redirect surface runoff </a:t>
            </a:r>
            <a:r>
              <a:rPr lang="en-US" sz="2000" dirty="0">
                <a:latin typeface="Book Antiqua" panose="02040602050305030304" pitchFamily="18" charset="0"/>
              </a:rPr>
              <a:t>away from the combined sewer system to reduce flooding in the surrounding </a:t>
            </a:r>
            <a:r>
              <a:rPr lang="en-US" sz="2000" dirty="0" smtClean="0">
                <a:latin typeface="Book Antiqua" panose="02040602050305030304" pitchFamily="18" charset="0"/>
              </a:rPr>
              <a:t>areas</a:t>
            </a:r>
          </a:p>
          <a:p>
            <a:endParaRPr lang="en-US" sz="2000" b="1" dirty="0" smtClean="0">
              <a:latin typeface="Book Antiqua" panose="02040602050305030304" pitchFamily="18" charset="0"/>
            </a:endParaRPr>
          </a:p>
          <a:p>
            <a:pPr marL="342900" indent="-342900">
              <a:buFont typeface="Arial" panose="020B0604020202020204" pitchFamily="34" charset="0"/>
              <a:buChar char="•"/>
            </a:pPr>
            <a:r>
              <a:rPr lang="en-US" sz="2000" dirty="0" smtClean="0">
                <a:latin typeface="Book Antiqua" panose="02040602050305030304" pitchFamily="18" charset="0"/>
              </a:rPr>
              <a:t>Complement </a:t>
            </a:r>
            <a:r>
              <a:rPr lang="en-US" sz="2000" dirty="0">
                <a:latin typeface="Book Antiqua" panose="02040602050305030304" pitchFamily="18" charset="0"/>
              </a:rPr>
              <a:t>the green infrastructure </a:t>
            </a:r>
            <a:r>
              <a:rPr lang="en-US" sz="2000" dirty="0" smtClean="0">
                <a:latin typeface="Book Antiqua" panose="02040602050305030304" pitchFamily="18" charset="0"/>
              </a:rPr>
              <a:t>and </a:t>
            </a:r>
            <a:r>
              <a:rPr lang="en-US" sz="2000" dirty="0">
                <a:latin typeface="Book Antiqua" panose="02040602050305030304" pitchFamily="18" charset="0"/>
              </a:rPr>
              <a:t>sewer capacity relief efforts along </a:t>
            </a:r>
            <a:r>
              <a:rPr lang="en-US" sz="2000" b="1" dirty="0" smtClean="0">
                <a:latin typeface="Book Antiqua" panose="02040602050305030304" pitchFamily="18" charset="0"/>
              </a:rPr>
              <a:t>Boone Blvd</a:t>
            </a:r>
          </a:p>
          <a:p>
            <a:endParaRPr lang="en-US" sz="2000" dirty="0" smtClean="0"/>
          </a:p>
          <a:p>
            <a:pPr marL="342900" indent="-342900">
              <a:buFont typeface="Arial" panose="020B0604020202020204" pitchFamily="34" charset="0"/>
              <a:buChar char="•"/>
            </a:pPr>
            <a:r>
              <a:rPr lang="en-US" sz="2000" b="1" dirty="0">
                <a:latin typeface="Book Antiqua" panose="02040602050305030304" pitchFamily="18" charset="0"/>
              </a:rPr>
              <a:t>W</a:t>
            </a:r>
            <a:r>
              <a:rPr lang="en-US" sz="2000" b="1" dirty="0" smtClean="0">
                <a:latin typeface="Book Antiqua" panose="02040602050305030304" pitchFamily="18" charset="0"/>
              </a:rPr>
              <a:t>et pond </a:t>
            </a:r>
            <a:r>
              <a:rPr lang="en-US" sz="2000" dirty="0"/>
              <a:t>with </a:t>
            </a:r>
            <a:r>
              <a:rPr lang="en-US" sz="2000" dirty="0" smtClean="0"/>
              <a:t>aerating </a:t>
            </a:r>
            <a:r>
              <a:rPr lang="en-US" sz="2000" dirty="0"/>
              <a:t>water features </a:t>
            </a:r>
            <a:r>
              <a:rPr lang="en-US" sz="2000" dirty="0" smtClean="0"/>
              <a:t>will provide </a:t>
            </a:r>
            <a:r>
              <a:rPr lang="en-US" sz="2000" dirty="0"/>
              <a:t>capacity relief as an integrated amenity </a:t>
            </a:r>
            <a:r>
              <a:rPr lang="en-US" sz="2000" dirty="0" smtClean="0"/>
              <a:t>within </a:t>
            </a:r>
            <a:r>
              <a:rPr lang="en-US" sz="2000" dirty="0"/>
              <a:t>the </a:t>
            </a:r>
            <a:r>
              <a:rPr lang="en-US" sz="2000" dirty="0" smtClean="0"/>
              <a:t>park</a:t>
            </a:r>
          </a:p>
          <a:p>
            <a:pPr marL="342900" indent="-342900">
              <a:buFont typeface="Arial" panose="020B0604020202020204" pitchFamily="34" charset="0"/>
              <a:buChar char="•"/>
            </a:pPr>
            <a:endParaRPr lang="en-US" sz="2000" b="1" dirty="0">
              <a:latin typeface="Book Antiqua" panose="02040602050305030304" pitchFamily="18" charset="0"/>
            </a:endParaRPr>
          </a:p>
          <a:p>
            <a:pPr marL="342900" indent="-342900">
              <a:buFont typeface="Arial" panose="020B0604020202020204" pitchFamily="34" charset="0"/>
              <a:buChar char="•"/>
            </a:pPr>
            <a:r>
              <a:rPr lang="en-US" sz="2000" b="1" dirty="0" smtClean="0">
                <a:latin typeface="Book Antiqua" panose="02040602050305030304" pitchFamily="18" charset="0"/>
              </a:rPr>
              <a:t>Green infrastructure will include:</a:t>
            </a:r>
          </a:p>
          <a:p>
            <a:pPr marL="917575" indent="-342900">
              <a:buFont typeface="Courier New" panose="02070309020205020404" pitchFamily="49" charset="0"/>
              <a:buChar char="o"/>
            </a:pPr>
            <a:r>
              <a:rPr lang="en-US" sz="2000" dirty="0" err="1">
                <a:latin typeface="Book Antiqua" panose="02040602050305030304" pitchFamily="18" charset="0"/>
              </a:rPr>
              <a:t>B</a:t>
            </a:r>
            <a:r>
              <a:rPr lang="en-US" sz="2000" dirty="0" err="1" smtClean="0">
                <a:latin typeface="Book Antiqua" panose="02040602050305030304" pitchFamily="18" charset="0"/>
              </a:rPr>
              <a:t>ioretention</a:t>
            </a:r>
            <a:endParaRPr lang="en-US" sz="2000" dirty="0" smtClean="0">
              <a:latin typeface="Book Antiqua" panose="02040602050305030304" pitchFamily="18" charset="0"/>
            </a:endParaRPr>
          </a:p>
          <a:p>
            <a:pPr marL="917575" indent="-342900">
              <a:buFont typeface="Courier New" panose="02070309020205020404" pitchFamily="49" charset="0"/>
              <a:buChar char="o"/>
            </a:pPr>
            <a:r>
              <a:rPr lang="en-US" sz="2000" dirty="0">
                <a:latin typeface="Book Antiqua" panose="02040602050305030304" pitchFamily="18" charset="0"/>
              </a:rPr>
              <a:t>S</a:t>
            </a:r>
            <a:r>
              <a:rPr lang="en-US" sz="2000" dirty="0" smtClean="0">
                <a:latin typeface="Book Antiqua" panose="02040602050305030304" pitchFamily="18" charset="0"/>
              </a:rPr>
              <a:t>tormwater planters</a:t>
            </a:r>
          </a:p>
          <a:p>
            <a:pPr marL="917575" indent="-342900">
              <a:buFont typeface="Courier New" panose="02070309020205020404" pitchFamily="49" charset="0"/>
              <a:buChar char="o"/>
            </a:pPr>
            <a:r>
              <a:rPr lang="en-US" sz="2000" dirty="0">
                <a:latin typeface="Book Antiqua" panose="02040602050305030304" pitchFamily="18" charset="0"/>
              </a:rPr>
              <a:t>R</a:t>
            </a:r>
            <a:r>
              <a:rPr lang="en-US" sz="2000" dirty="0" smtClean="0">
                <a:latin typeface="Book Antiqua" panose="02040602050305030304" pitchFamily="18" charset="0"/>
              </a:rPr>
              <a:t>ainwater </a:t>
            </a:r>
            <a:r>
              <a:rPr lang="en-US" sz="2000" dirty="0">
                <a:latin typeface="Book Antiqua" panose="02040602050305030304" pitchFamily="18" charset="0"/>
              </a:rPr>
              <a:t>harvesting </a:t>
            </a:r>
            <a:r>
              <a:rPr lang="en-US" sz="2000" dirty="0" smtClean="0">
                <a:latin typeface="Book Antiqua" panose="02040602050305030304" pitchFamily="18" charset="0"/>
              </a:rPr>
              <a:t>cisterns</a:t>
            </a:r>
          </a:p>
          <a:p>
            <a:pPr marL="917575" indent="-342900">
              <a:buFont typeface="Courier New" panose="02070309020205020404" pitchFamily="49" charset="0"/>
              <a:buChar char="o"/>
            </a:pPr>
            <a:r>
              <a:rPr lang="en-US" sz="2000" dirty="0">
                <a:latin typeface="Book Antiqua" panose="02040602050305030304" pitchFamily="18" charset="0"/>
              </a:rPr>
              <a:t>S</a:t>
            </a:r>
            <a:r>
              <a:rPr lang="en-US" sz="2000" dirty="0" smtClean="0">
                <a:latin typeface="Book Antiqua" panose="02040602050305030304" pitchFamily="18" charset="0"/>
              </a:rPr>
              <a:t>oil restoration</a:t>
            </a:r>
          </a:p>
          <a:p>
            <a:endParaRPr lang="en-US" sz="2000" dirty="0"/>
          </a:p>
          <a:p>
            <a:endParaRPr lang="en-US" sz="2000" dirty="0">
              <a:solidFill>
                <a:srgbClr val="00B0F0"/>
              </a:solidFill>
            </a:endParaRP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solidFill>
                <a:srgbClr val="00B0F0"/>
              </a:solidFill>
            </a:endParaRPr>
          </a:p>
          <a:p>
            <a:endParaRPr lang="en-US" sz="2000" b="1" dirty="0" smtClean="0">
              <a:solidFill>
                <a:srgbClr val="00B0F0"/>
              </a:solidFill>
            </a:endParaRPr>
          </a:p>
          <a:p>
            <a:endParaRPr lang="en-US" sz="2000" b="1" dirty="0">
              <a:solidFill>
                <a:srgbClr val="00B0F0"/>
              </a:solidFill>
            </a:endParaRPr>
          </a:p>
          <a:p>
            <a:endParaRPr lang="en-US" sz="2000" b="1" dirty="0" smtClean="0">
              <a:solidFill>
                <a:srgbClr val="00B0F0"/>
              </a:solidFill>
            </a:endParaRPr>
          </a:p>
          <a:p>
            <a:endParaRPr lang="en-US" sz="2000" b="1" dirty="0">
              <a:solidFill>
                <a:srgbClr val="00B0F0"/>
              </a:solidFill>
            </a:endParaRPr>
          </a:p>
          <a:p>
            <a:endParaRPr lang="en-US" sz="2000" b="1" dirty="0">
              <a:solidFill>
                <a:srgbClr val="00B0F0"/>
              </a:solidFill>
            </a:endParaRPr>
          </a:p>
          <a:p>
            <a:endParaRPr lang="en-US" sz="2000" b="1" dirty="0">
              <a:solidFill>
                <a:srgbClr val="00B0F0"/>
              </a:solidFill>
            </a:endParaRPr>
          </a:p>
        </p:txBody>
      </p:sp>
      <p:pic>
        <p:nvPicPr>
          <p:cNvPr id="6" name="Picture 2"/>
          <p:cNvPicPr>
            <a:picLocks noGrp="1" noChangeAspect="1" noChangeArrowheads="1"/>
          </p:cNvPicPr>
          <p:nvPr>
            <p:ph type="pic" sz="quarter" idx="4294967295"/>
          </p:nvPr>
        </p:nvPicPr>
        <p:blipFill rotWithShape="1">
          <a:blip r:embed="rId4" cstate="screen">
            <a:extLst>
              <a:ext uri="{28A0092B-C50C-407E-A947-70E740481C1C}">
                <a14:useLocalDpi xmlns:a14="http://schemas.microsoft.com/office/drawing/2010/main"/>
              </a:ext>
            </a:extLst>
          </a:blip>
          <a:srcRect l="30401" t="31789" r="16647" b="3011"/>
          <a:stretch/>
        </p:blipFill>
        <p:spPr bwMode="auto">
          <a:xfrm>
            <a:off x="5976218" y="2285629"/>
            <a:ext cx="3044943" cy="210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http://madeinjakarta.org/wp-content/uploads/2014/07/IMG_2454.jpg"/>
          <p:cNvPicPr>
            <a:picLocks noChangeAspect="1" noChangeArrowheads="1"/>
          </p:cNvPicPr>
          <p:nvPr/>
        </p:nvPicPr>
        <p:blipFill rotWithShape="1">
          <a:blip r:embed="rId5">
            <a:extLst>
              <a:ext uri="{28A0092B-C50C-407E-A947-70E740481C1C}">
                <a14:useLocalDpi xmlns:a14="http://schemas.microsoft.com/office/drawing/2010/main" val="0"/>
              </a:ext>
            </a:extLst>
          </a:blip>
          <a:srcRect l="12964" t="31168" r="10599"/>
          <a:stretch/>
        </p:blipFill>
        <p:spPr bwMode="auto">
          <a:xfrm>
            <a:off x="5976218" y="180504"/>
            <a:ext cx="3044942" cy="2055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69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066999" y="2589411"/>
            <a:ext cx="3480572" cy="4447005"/>
          </a:xfrm>
          <a:prstGeom prst="rect">
            <a:avLst/>
          </a:prstGeom>
          <a:ln>
            <a:solidFill>
              <a:schemeClr val="tx1"/>
            </a:solidFill>
          </a:ln>
        </p:spPr>
      </p:pic>
      <p:pic>
        <p:nvPicPr>
          <p:cNvPr id="1029" name="Picture 5" descr="S:\All\PROJECTS\P4P\Atlanta\Mims Park\Design and Civic Engagement\Civic Engagement\16_06.11 Event\Photos\IMG_0624.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55574" y="3072627"/>
            <a:ext cx="4244976" cy="348057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a:xfrm>
            <a:off x="155574" y="180504"/>
            <a:ext cx="8894010" cy="2867496"/>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2400" dirty="0">
                <a:solidFill>
                  <a:srgbClr val="00B0F0"/>
                </a:solidFill>
                <a:latin typeface="Avenir Next Regular"/>
                <a:cs typeface="Arial" panose="020B0604020202020204" pitchFamily="34" charset="0"/>
              </a:rPr>
              <a:t>The </a:t>
            </a:r>
            <a:r>
              <a:rPr lang="en-US" sz="2400" u="sng" dirty="0">
                <a:solidFill>
                  <a:srgbClr val="00B0F0"/>
                </a:solidFill>
                <a:latin typeface="Avenir Next Regular"/>
                <a:cs typeface="Arial" panose="020B0604020202020204" pitchFamily="34" charset="0"/>
              </a:rPr>
              <a:t>Needs of </a:t>
            </a:r>
            <a:r>
              <a:rPr lang="en-US" sz="2400" u="sng" dirty="0" smtClean="0">
                <a:solidFill>
                  <a:srgbClr val="00B0F0"/>
                </a:solidFill>
                <a:latin typeface="Avenir Next Regular"/>
                <a:cs typeface="Arial" panose="020B0604020202020204" pitchFamily="34" charset="0"/>
              </a:rPr>
              <a:t>your </a:t>
            </a:r>
            <a:r>
              <a:rPr lang="en-US" sz="2400" u="sng" dirty="0">
                <a:solidFill>
                  <a:srgbClr val="00B0F0"/>
                </a:solidFill>
                <a:latin typeface="Avenir Next Regular"/>
                <a:cs typeface="Arial" panose="020B0604020202020204" pitchFamily="34" charset="0"/>
              </a:rPr>
              <a:t>Community</a:t>
            </a:r>
            <a:r>
              <a:rPr lang="en-US" sz="2400" dirty="0">
                <a:solidFill>
                  <a:srgbClr val="00B0F0"/>
                </a:solidFill>
                <a:latin typeface="Avenir Next Regular"/>
                <a:cs typeface="Arial" panose="020B0604020202020204" pitchFamily="34" charset="0"/>
              </a:rPr>
              <a:t> </a:t>
            </a:r>
            <a:r>
              <a:rPr lang="en-US" sz="2400" dirty="0" smtClean="0">
                <a:solidFill>
                  <a:srgbClr val="00B0F0"/>
                </a:solidFill>
                <a:latin typeface="Avenir Next Regular"/>
                <a:cs typeface="Arial" panose="020B0604020202020204" pitchFamily="34" charset="0"/>
              </a:rPr>
              <a:t>were identified </a:t>
            </a:r>
            <a:r>
              <a:rPr lang="en-US" sz="2400" dirty="0">
                <a:solidFill>
                  <a:srgbClr val="00B0F0"/>
                </a:solidFill>
                <a:latin typeface="Avenir Next Regular"/>
                <a:cs typeface="Arial" panose="020B0604020202020204" pitchFamily="34" charset="0"/>
              </a:rPr>
              <a:t>&amp; </a:t>
            </a:r>
            <a:r>
              <a:rPr lang="en-US" sz="2400" dirty="0" smtClean="0">
                <a:solidFill>
                  <a:srgbClr val="00B0F0"/>
                </a:solidFill>
                <a:latin typeface="Avenir Next Regular"/>
                <a:cs typeface="Arial" panose="020B0604020202020204" pitchFamily="34" charset="0"/>
              </a:rPr>
              <a:t>prioritized </a:t>
            </a:r>
            <a:r>
              <a:rPr lang="en-US" sz="2400" dirty="0">
                <a:solidFill>
                  <a:srgbClr val="00B0F0"/>
                </a:solidFill>
                <a:latin typeface="Avenir Next Regular"/>
                <a:cs typeface="Arial" panose="020B0604020202020204" pitchFamily="34" charset="0"/>
              </a:rPr>
              <a:t>through n</a:t>
            </a:r>
            <a:r>
              <a:rPr lang="en-US" sz="2400" dirty="0" smtClean="0">
                <a:solidFill>
                  <a:srgbClr val="00B0F0"/>
                </a:solidFill>
                <a:latin typeface="Avenir Next Regular"/>
                <a:cs typeface="Arial" panose="020B0604020202020204" pitchFamily="34" charset="0"/>
              </a:rPr>
              <a:t>umerous </a:t>
            </a:r>
            <a:r>
              <a:rPr lang="en-US" sz="2400" dirty="0">
                <a:solidFill>
                  <a:srgbClr val="00B0F0"/>
                </a:solidFill>
                <a:latin typeface="Avenir Next Regular"/>
                <a:cs typeface="Arial" panose="020B0604020202020204" pitchFamily="34" charset="0"/>
              </a:rPr>
              <a:t>c</a:t>
            </a:r>
            <a:r>
              <a:rPr lang="en-US" sz="2400" dirty="0" smtClean="0">
                <a:solidFill>
                  <a:srgbClr val="00B0F0"/>
                </a:solidFill>
                <a:latin typeface="Avenir Next Regular"/>
                <a:cs typeface="Arial" panose="020B0604020202020204" pitchFamily="34" charset="0"/>
              </a:rPr>
              <a:t>ivic </a:t>
            </a:r>
            <a:r>
              <a:rPr lang="en-US" sz="2400" dirty="0">
                <a:solidFill>
                  <a:srgbClr val="00B0F0"/>
                </a:solidFill>
                <a:latin typeface="Avenir Next Regular"/>
                <a:cs typeface="Arial" panose="020B0604020202020204" pitchFamily="34" charset="0"/>
              </a:rPr>
              <a:t>e</a:t>
            </a:r>
            <a:r>
              <a:rPr lang="en-US" sz="2400" dirty="0" smtClean="0">
                <a:solidFill>
                  <a:srgbClr val="00B0F0"/>
                </a:solidFill>
                <a:latin typeface="Avenir Next Regular"/>
                <a:cs typeface="Arial" panose="020B0604020202020204" pitchFamily="34" charset="0"/>
              </a:rPr>
              <a:t>ngagement </a:t>
            </a:r>
            <a:r>
              <a:rPr lang="en-US" sz="2400" dirty="0">
                <a:solidFill>
                  <a:srgbClr val="00B0F0"/>
                </a:solidFill>
                <a:latin typeface="Avenir Next Regular"/>
                <a:cs typeface="Arial" panose="020B0604020202020204" pitchFamily="34" charset="0"/>
              </a:rPr>
              <a:t>a</a:t>
            </a:r>
            <a:r>
              <a:rPr lang="en-US" sz="2400" dirty="0" smtClean="0">
                <a:solidFill>
                  <a:srgbClr val="00B0F0"/>
                </a:solidFill>
                <a:latin typeface="Avenir Next Regular"/>
                <a:cs typeface="Arial" panose="020B0604020202020204" pitchFamily="34" charset="0"/>
              </a:rPr>
              <a:t>ctivities</a:t>
            </a:r>
            <a:endParaRPr lang="en-US" sz="2400" dirty="0">
              <a:solidFill>
                <a:srgbClr val="00B0F0"/>
              </a:solidFill>
              <a:latin typeface="Avenir Next Regular"/>
              <a:cs typeface="Arial" panose="020B0604020202020204" pitchFamily="34" charset="0"/>
            </a:endParaRPr>
          </a:p>
          <a:p>
            <a:endParaRPr lang="en-US" sz="1800" b="1" dirty="0" smtClean="0">
              <a:solidFill>
                <a:srgbClr val="00B0F0"/>
              </a:solidFill>
              <a:latin typeface="Arial" panose="020B0604020202020204" pitchFamily="34" charset="0"/>
              <a:cs typeface="Arial" panose="020B0604020202020204" pitchFamily="34" charset="0"/>
            </a:endParaRPr>
          </a:p>
          <a:p>
            <a:r>
              <a:rPr lang="en-US" sz="1800" b="1" dirty="0" smtClean="0">
                <a:solidFill>
                  <a:srgbClr val="00B0F0"/>
                </a:solidFill>
                <a:latin typeface="Arial" panose="020B0604020202020204" pitchFamily="34" charset="0"/>
                <a:cs typeface="Arial" panose="020B0604020202020204" pitchFamily="34" charset="0"/>
              </a:rPr>
              <a:t>June </a:t>
            </a:r>
            <a:r>
              <a:rPr lang="en-US" sz="1800" b="1" dirty="0">
                <a:solidFill>
                  <a:srgbClr val="00B0F0"/>
                </a:solidFill>
                <a:latin typeface="Arial" panose="020B0604020202020204" pitchFamily="34" charset="0"/>
                <a:cs typeface="Arial" panose="020B0604020202020204" pitchFamily="34" charset="0"/>
              </a:rPr>
              <a:t>11, 2016 – 1</a:t>
            </a:r>
            <a:r>
              <a:rPr lang="en-US" sz="1800" b="1" baseline="30000" dirty="0">
                <a:solidFill>
                  <a:srgbClr val="00B0F0"/>
                </a:solidFill>
                <a:latin typeface="Arial" panose="020B0604020202020204" pitchFamily="34" charset="0"/>
                <a:cs typeface="Arial" panose="020B0604020202020204" pitchFamily="34" charset="0"/>
              </a:rPr>
              <a:t>st</a:t>
            </a:r>
            <a:r>
              <a:rPr lang="en-US" sz="1800" b="1" dirty="0">
                <a:solidFill>
                  <a:srgbClr val="00B0F0"/>
                </a:solidFill>
                <a:latin typeface="Arial" panose="020B0604020202020204" pitchFamily="34" charset="0"/>
                <a:cs typeface="Arial" panose="020B0604020202020204" pitchFamily="34" charset="0"/>
              </a:rPr>
              <a:t> Thessalonians Baptist Church Block Party</a:t>
            </a:r>
          </a:p>
          <a:p>
            <a:endParaRPr lang="en-US" sz="1800" b="1" dirty="0">
              <a:solidFill>
                <a:srgbClr val="00B0F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rgbClr val="00B0F0"/>
                </a:solidFill>
                <a:latin typeface="Arial" panose="020B0604020202020204" pitchFamily="34" charset="0"/>
                <a:cs typeface="Arial" panose="020B0604020202020204" pitchFamily="34" charset="0"/>
              </a:rPr>
              <a:t>Event organized by </a:t>
            </a:r>
            <a:r>
              <a:rPr lang="en-US" sz="1800" dirty="0" smtClean="0">
                <a:solidFill>
                  <a:srgbClr val="00B0F0"/>
                </a:solidFill>
                <a:latin typeface="Arial" panose="020B0604020202020204" pitchFamily="34" charset="0"/>
                <a:cs typeface="Arial" panose="020B0604020202020204" pitchFamily="34" charset="0"/>
              </a:rPr>
              <a:t>1</a:t>
            </a:r>
            <a:r>
              <a:rPr lang="en-US" sz="1800" baseline="30000" dirty="0" smtClean="0">
                <a:solidFill>
                  <a:srgbClr val="00B0F0"/>
                </a:solidFill>
                <a:latin typeface="Arial" panose="020B0604020202020204" pitchFamily="34" charset="0"/>
                <a:cs typeface="Arial" panose="020B0604020202020204" pitchFamily="34" charset="0"/>
              </a:rPr>
              <a:t>st</a:t>
            </a:r>
            <a:r>
              <a:rPr lang="en-US" sz="1800" dirty="0" smtClean="0">
                <a:solidFill>
                  <a:srgbClr val="00B0F0"/>
                </a:solidFill>
                <a:latin typeface="Arial" panose="020B0604020202020204" pitchFamily="34" charset="0"/>
                <a:cs typeface="Arial" panose="020B0604020202020204" pitchFamily="34" charset="0"/>
              </a:rPr>
              <a:t> </a:t>
            </a:r>
            <a:r>
              <a:rPr lang="en-US" sz="1800" dirty="0">
                <a:solidFill>
                  <a:srgbClr val="00B0F0"/>
                </a:solidFill>
                <a:latin typeface="Arial" panose="020B0604020202020204" pitchFamily="34" charset="0"/>
                <a:cs typeface="Arial" panose="020B0604020202020204" pitchFamily="34" charset="0"/>
              </a:rPr>
              <a:t>Thessalonians Baptist Church</a:t>
            </a:r>
          </a:p>
          <a:p>
            <a:pPr marL="285750" indent="-285750">
              <a:buFont typeface="Arial" panose="020B0604020202020204" pitchFamily="34" charset="0"/>
              <a:buChar char="•"/>
            </a:pPr>
            <a:r>
              <a:rPr lang="en-US" sz="1800" dirty="0">
                <a:solidFill>
                  <a:srgbClr val="00B0F0"/>
                </a:solidFill>
                <a:latin typeface="Arial" panose="020B0604020202020204" pitchFamily="34" charset="0"/>
                <a:cs typeface="Arial" panose="020B0604020202020204" pitchFamily="34" charset="0"/>
              </a:rPr>
              <a:t>Recorded information from attendees through vision cards prefaced with: </a:t>
            </a:r>
          </a:p>
          <a:p>
            <a:r>
              <a:rPr lang="en-US" sz="1800" b="1" i="1" dirty="0">
                <a:solidFill>
                  <a:srgbClr val="00B0F0"/>
                </a:solidFill>
                <a:latin typeface="Arial" panose="020B0604020202020204" pitchFamily="34" charset="0"/>
                <a:cs typeface="Arial" panose="020B0604020202020204" pitchFamily="34" charset="0"/>
              </a:rPr>
              <a:t>	</a:t>
            </a:r>
            <a:r>
              <a:rPr lang="en-US" sz="1800" b="1" i="1" u="sng" dirty="0">
                <a:solidFill>
                  <a:srgbClr val="00B0F0"/>
                </a:solidFill>
                <a:latin typeface="Arial" panose="020B0604020202020204" pitchFamily="34" charset="0"/>
                <a:cs typeface="Arial" panose="020B0604020202020204" pitchFamily="34" charset="0"/>
              </a:rPr>
              <a:t>“I believe, Mims Park needs…”</a:t>
            </a:r>
          </a:p>
          <a:p>
            <a:endParaRPr lang="en-US" sz="1600" b="1" dirty="0">
              <a:solidFill>
                <a:srgbClr val="00B0F0"/>
              </a:solidFill>
            </a:endParaRPr>
          </a:p>
          <a:p>
            <a:pPr marL="285750" indent="-285750">
              <a:buFont typeface="Arial" panose="020B0604020202020204" pitchFamily="34" charset="0"/>
              <a:buChar char="•"/>
            </a:pPr>
            <a:endParaRPr lang="en-US" sz="1600" dirty="0">
              <a:solidFill>
                <a:srgbClr val="00B0F0"/>
              </a:solidFill>
            </a:endParaRPr>
          </a:p>
          <a:p>
            <a:endParaRPr lang="en-US" sz="1600" b="1" dirty="0" smtClean="0">
              <a:solidFill>
                <a:srgbClr val="00B0F0"/>
              </a:solidFill>
            </a:endParaRPr>
          </a:p>
          <a:p>
            <a:endParaRPr lang="en-US" sz="1600" b="1" dirty="0">
              <a:solidFill>
                <a:srgbClr val="00B0F0"/>
              </a:solidFill>
            </a:endParaRPr>
          </a:p>
          <a:p>
            <a:endParaRPr lang="en-US" sz="1600" b="1" dirty="0" smtClean="0">
              <a:solidFill>
                <a:srgbClr val="00B0F0"/>
              </a:solidFill>
            </a:endParaRPr>
          </a:p>
          <a:p>
            <a:endParaRPr lang="en-US" sz="1600" b="1" dirty="0">
              <a:solidFill>
                <a:srgbClr val="00B0F0"/>
              </a:solidFill>
            </a:endParaRPr>
          </a:p>
          <a:p>
            <a:endParaRPr lang="en-US" sz="1600" b="1" dirty="0">
              <a:solidFill>
                <a:srgbClr val="00B0F0"/>
              </a:solidFill>
            </a:endParaRPr>
          </a:p>
          <a:p>
            <a:endParaRPr lang="en-US" sz="1600" b="1" dirty="0">
              <a:solidFill>
                <a:srgbClr val="00B0F0"/>
              </a:solidFill>
            </a:endParaRPr>
          </a:p>
        </p:txBody>
      </p:sp>
      <p:sp>
        <p:nvSpPr>
          <p:cNvPr id="6" name="Rounded Rectangle 5"/>
          <p:cNvSpPr/>
          <p:nvPr/>
        </p:nvSpPr>
        <p:spPr>
          <a:xfrm>
            <a:off x="155575" y="1134691"/>
            <a:ext cx="8894009" cy="1632260"/>
          </a:xfrm>
          <a:prstGeom prst="roundRect">
            <a:avLst>
              <a:gd name="adj" fmla="val 4499"/>
            </a:avLst>
          </a:prstGeom>
          <a:noFill/>
          <a:ln w="254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28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S:\All\PROJECTS\P4P\Atlanta\Mims Park\Design and Civic Engagement\Civic Engagement\16_06.25 Event\Image Boards\program images\Archive\Photos\Best\11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5575" y="3455719"/>
            <a:ext cx="4373895" cy="331689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a:xfrm>
            <a:off x="155574" y="180504"/>
            <a:ext cx="8988426" cy="3146951"/>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2400" dirty="0">
                <a:solidFill>
                  <a:srgbClr val="00B0F0"/>
                </a:solidFill>
                <a:latin typeface="Avenir Next Regular"/>
                <a:cs typeface="Arial" panose="020B0604020202020204" pitchFamily="34" charset="0"/>
              </a:rPr>
              <a:t>The </a:t>
            </a:r>
            <a:r>
              <a:rPr lang="en-US" sz="2400" u="sng" dirty="0">
                <a:solidFill>
                  <a:srgbClr val="00B0F0"/>
                </a:solidFill>
                <a:latin typeface="Avenir Next Regular"/>
                <a:cs typeface="Arial" panose="020B0604020202020204" pitchFamily="34" charset="0"/>
              </a:rPr>
              <a:t>Needs of your Community</a:t>
            </a:r>
            <a:r>
              <a:rPr lang="en-US" sz="2400" dirty="0">
                <a:solidFill>
                  <a:srgbClr val="00B0F0"/>
                </a:solidFill>
                <a:latin typeface="Avenir Next Regular"/>
                <a:cs typeface="Arial" panose="020B0604020202020204" pitchFamily="34" charset="0"/>
              </a:rPr>
              <a:t> </a:t>
            </a:r>
            <a:r>
              <a:rPr lang="en-US" sz="2400" dirty="0" smtClean="0">
                <a:solidFill>
                  <a:srgbClr val="00B0F0"/>
                </a:solidFill>
                <a:latin typeface="Avenir Next Regular"/>
                <a:cs typeface="Arial" panose="020B0604020202020204" pitchFamily="34" charset="0"/>
              </a:rPr>
              <a:t>were </a:t>
            </a:r>
            <a:r>
              <a:rPr lang="en-US" sz="2400" dirty="0">
                <a:solidFill>
                  <a:srgbClr val="00B0F0"/>
                </a:solidFill>
                <a:latin typeface="Avenir Next Regular"/>
                <a:cs typeface="Arial" panose="020B0604020202020204" pitchFamily="34" charset="0"/>
              </a:rPr>
              <a:t>identified &amp; prioritized through numerous civic engagement activities</a:t>
            </a:r>
          </a:p>
          <a:p>
            <a:endParaRPr lang="en-US" sz="2000" b="1" dirty="0" smtClean="0">
              <a:solidFill>
                <a:srgbClr val="00B0F0"/>
              </a:solidFill>
              <a:latin typeface="Arial" panose="020B0604020202020204" pitchFamily="34" charset="0"/>
              <a:cs typeface="Arial" panose="020B0604020202020204" pitchFamily="34" charset="0"/>
            </a:endParaRPr>
          </a:p>
          <a:p>
            <a:r>
              <a:rPr lang="en-US" sz="1800" b="1" dirty="0" smtClean="0">
                <a:solidFill>
                  <a:srgbClr val="00B0F0"/>
                </a:solidFill>
                <a:latin typeface="Arial" panose="020B0604020202020204" pitchFamily="34" charset="0"/>
                <a:cs typeface="Arial" panose="020B0604020202020204" pitchFamily="34" charset="0"/>
              </a:rPr>
              <a:t>June 25, 2016 – Park ‘Play Day’</a:t>
            </a:r>
          </a:p>
          <a:p>
            <a:endParaRPr lang="en-US" sz="1800" b="1" dirty="0" smtClean="0">
              <a:solidFill>
                <a:srgbClr val="00B0F0"/>
              </a:solidFill>
              <a:latin typeface="Arial" panose="020B0604020202020204" pitchFamily="34" charset="0"/>
              <a:cs typeface="Arial" panose="020B0604020202020204" pitchFamily="34" charset="0"/>
            </a:endParaRPr>
          </a:p>
          <a:p>
            <a:r>
              <a:rPr lang="en-US" sz="1800" dirty="0" smtClean="0">
                <a:solidFill>
                  <a:srgbClr val="00B0F0"/>
                </a:solidFill>
                <a:latin typeface="Arial" panose="020B0604020202020204" pitchFamily="34" charset="0"/>
                <a:cs typeface="Arial" panose="020B0604020202020204" pitchFamily="34" charset="0"/>
              </a:rPr>
              <a:t>Recorded information from attendees through ‘Dot Exercise’</a:t>
            </a:r>
          </a:p>
          <a:p>
            <a:pPr marL="742950" lvl="1" indent="-285750">
              <a:buFont typeface="Arial" panose="020B0604020202020204" pitchFamily="34" charset="0"/>
              <a:buChar char="•"/>
            </a:pPr>
            <a:r>
              <a:rPr lang="en-US" dirty="0" smtClean="0">
                <a:solidFill>
                  <a:srgbClr val="00B0F0"/>
                </a:solidFill>
                <a:latin typeface="Arial" panose="020B0604020202020204" pitchFamily="34" charset="0"/>
                <a:cs typeface="Arial" panose="020B0604020202020204" pitchFamily="34" charset="0"/>
              </a:rPr>
              <a:t>6 boards of 107 total park images were displayed</a:t>
            </a:r>
          </a:p>
          <a:p>
            <a:pPr marL="742950" lvl="1" indent="-285750">
              <a:buFont typeface="Arial" panose="020B0604020202020204" pitchFamily="34" charset="0"/>
              <a:buChar char="•"/>
            </a:pPr>
            <a:r>
              <a:rPr lang="en-US" dirty="0">
                <a:solidFill>
                  <a:srgbClr val="00B0F0"/>
                </a:solidFill>
                <a:latin typeface="Arial" panose="020B0604020202020204" pitchFamily="34" charset="0"/>
                <a:cs typeface="Arial" panose="020B0604020202020204" pitchFamily="34" charset="0"/>
              </a:rPr>
              <a:t>E</a:t>
            </a:r>
            <a:r>
              <a:rPr lang="en-US" dirty="0" smtClean="0">
                <a:solidFill>
                  <a:srgbClr val="00B0F0"/>
                </a:solidFill>
                <a:latin typeface="Arial" panose="020B0604020202020204" pitchFamily="34" charset="0"/>
                <a:cs typeface="Arial" panose="020B0604020202020204" pitchFamily="34" charset="0"/>
              </a:rPr>
              <a:t>ach attendee was given 8 green dot stickers and 8 orange stickers</a:t>
            </a:r>
          </a:p>
          <a:p>
            <a:pPr marL="742950" lvl="1" indent="-285750">
              <a:buFont typeface="Arial" panose="020B0604020202020204" pitchFamily="34" charset="0"/>
              <a:buChar char="•"/>
            </a:pPr>
            <a:r>
              <a:rPr lang="en-US" dirty="0">
                <a:solidFill>
                  <a:srgbClr val="00B0F0"/>
                </a:solidFill>
                <a:latin typeface="Arial" panose="020B0604020202020204" pitchFamily="34" charset="0"/>
                <a:cs typeface="Arial" panose="020B0604020202020204" pitchFamily="34" charset="0"/>
              </a:rPr>
              <a:t>A</a:t>
            </a:r>
            <a:r>
              <a:rPr lang="en-US" dirty="0" smtClean="0">
                <a:solidFill>
                  <a:srgbClr val="00B0F0"/>
                </a:solidFill>
                <a:latin typeface="Arial" panose="020B0604020202020204" pitchFamily="34" charset="0"/>
                <a:cs typeface="Arial" panose="020B0604020202020204" pitchFamily="34" charset="0"/>
              </a:rPr>
              <a:t>sked to place green dots on images of park elements one would like to see in the Park &amp; orange dots on elements one would not like to see in the Park </a:t>
            </a:r>
            <a:endParaRPr lang="en-US" sz="1600" b="1" dirty="0" smtClean="0">
              <a:solidFill>
                <a:srgbClr val="00B0F0"/>
              </a:solidFill>
              <a:latin typeface="Arial" panose="020B0604020202020204" pitchFamily="34" charset="0"/>
              <a:cs typeface="Arial" panose="020B0604020202020204" pitchFamily="34" charset="0"/>
            </a:endParaRPr>
          </a:p>
          <a:p>
            <a:endParaRPr lang="en-US" sz="1600" b="1" dirty="0" smtClean="0">
              <a:solidFill>
                <a:srgbClr val="00B0F0"/>
              </a:solidFill>
            </a:endParaRPr>
          </a:p>
          <a:p>
            <a:endParaRPr lang="en-US" sz="1600" b="1" dirty="0">
              <a:solidFill>
                <a:srgbClr val="00B0F0"/>
              </a:solidFill>
            </a:endParaRPr>
          </a:p>
          <a:p>
            <a:endParaRPr lang="en-US" sz="1600" b="1" dirty="0">
              <a:solidFill>
                <a:srgbClr val="00B0F0"/>
              </a:solidFill>
            </a:endParaRPr>
          </a:p>
          <a:p>
            <a:endParaRPr lang="en-US" sz="1600" b="1" dirty="0">
              <a:solidFill>
                <a:srgbClr val="00B0F0"/>
              </a:solidFill>
            </a:endParaRPr>
          </a:p>
        </p:txBody>
      </p:sp>
      <p:pic>
        <p:nvPicPr>
          <p:cNvPr id="2050" name="Picture 2" descr="S:\All\PROJECTS\P4P\Atlanta\Mims Park\Design and Civic Engagement\Civic Engagement\16_06.25 Event\Event Photos\Best\169.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32000"/>
                    </a14:imgEffect>
                  </a14:imgLayer>
                </a14:imgProps>
              </a:ext>
              <a:ext uri="{28A0092B-C50C-407E-A947-70E740481C1C}">
                <a14:useLocalDpi xmlns:a14="http://schemas.microsoft.com/office/drawing/2010/main"/>
              </a:ext>
            </a:extLst>
          </a:blip>
          <a:srcRect/>
          <a:stretch/>
        </p:blipFill>
        <p:spPr bwMode="auto">
          <a:xfrm>
            <a:off x="4649787" y="3455719"/>
            <a:ext cx="4399797" cy="33168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86600" y="914400"/>
            <a:ext cx="1962984" cy="369332"/>
          </a:xfrm>
          <a:prstGeom prst="rect">
            <a:avLst/>
          </a:prstGeom>
          <a:noFill/>
        </p:spPr>
        <p:txBody>
          <a:bodyPr wrap="square" rtlCol="0">
            <a:spAutoFit/>
          </a:bodyPr>
          <a:lstStyle/>
          <a:p>
            <a:endParaRPr lang="en-US" dirty="0"/>
          </a:p>
        </p:txBody>
      </p:sp>
      <p:sp>
        <p:nvSpPr>
          <p:cNvPr id="4" name="TextBox 3"/>
          <p:cNvSpPr txBox="1"/>
          <p:nvPr/>
        </p:nvSpPr>
        <p:spPr>
          <a:xfrm>
            <a:off x="228600" y="5410200"/>
            <a:ext cx="2057400" cy="1277273"/>
          </a:xfrm>
          <a:prstGeom prst="rect">
            <a:avLst/>
          </a:prstGeom>
          <a:solidFill>
            <a:schemeClr val="bg1">
              <a:alpha val="90000"/>
            </a:schemeClr>
          </a:solidFill>
          <a:ln>
            <a:solidFill>
              <a:schemeClr val="tx1"/>
            </a:solidFill>
          </a:ln>
        </p:spPr>
        <p:txBody>
          <a:bodyPr wrap="square" rtlCol="0">
            <a:spAutoFit/>
          </a:bodyPr>
          <a:lstStyle/>
          <a:p>
            <a:r>
              <a:rPr lang="en-US" sz="1100" b="1" dirty="0" smtClean="0"/>
              <a:t>Board subjects </a:t>
            </a:r>
            <a:r>
              <a:rPr lang="en-US" sz="1100" b="1" dirty="0"/>
              <a:t>i</a:t>
            </a:r>
            <a:r>
              <a:rPr lang="en-US" sz="1100" b="1" dirty="0" smtClean="0"/>
              <a:t>ncluded:</a:t>
            </a:r>
          </a:p>
          <a:p>
            <a:pPr marL="285750" indent="-285750">
              <a:buFont typeface="+mj-lt"/>
              <a:buAutoNum type="arabicPeriod"/>
            </a:pPr>
            <a:r>
              <a:rPr lang="en-US" sz="1100" b="1" dirty="0" smtClean="0"/>
              <a:t>Play Areas</a:t>
            </a:r>
          </a:p>
          <a:p>
            <a:pPr marL="285750" indent="-285750">
              <a:buFont typeface="+mj-lt"/>
              <a:buAutoNum type="arabicPeriod"/>
            </a:pPr>
            <a:r>
              <a:rPr lang="en-US" sz="1100" b="1" dirty="0" smtClean="0"/>
              <a:t>Water Edges</a:t>
            </a:r>
          </a:p>
          <a:p>
            <a:pPr marL="285750" indent="-285750">
              <a:buFont typeface="+mj-lt"/>
              <a:buAutoNum type="arabicPeriod"/>
            </a:pPr>
            <a:r>
              <a:rPr lang="en-US" sz="1100" b="1" dirty="0" smtClean="0"/>
              <a:t>Park Character</a:t>
            </a:r>
          </a:p>
          <a:p>
            <a:pPr marL="285750" indent="-285750">
              <a:buFont typeface="+mj-lt"/>
              <a:buAutoNum type="arabicPeriod"/>
            </a:pPr>
            <a:r>
              <a:rPr lang="en-US" sz="1100" b="1" dirty="0" smtClean="0"/>
              <a:t>Park Activities</a:t>
            </a:r>
          </a:p>
          <a:p>
            <a:pPr marL="285750" indent="-285750">
              <a:buFont typeface="+mj-lt"/>
              <a:buAutoNum type="arabicPeriod"/>
            </a:pPr>
            <a:r>
              <a:rPr lang="en-US" sz="1100" b="1" dirty="0" smtClean="0"/>
              <a:t>Urban Agriculture</a:t>
            </a:r>
          </a:p>
          <a:p>
            <a:pPr marL="285750" indent="-285750">
              <a:buFont typeface="+mj-lt"/>
              <a:buAutoNum type="arabicPeriod"/>
            </a:pPr>
            <a:r>
              <a:rPr lang="en-US" sz="1100" b="1" dirty="0" smtClean="0"/>
              <a:t>Public Art</a:t>
            </a:r>
            <a:endParaRPr lang="en-US" sz="1100" b="1" dirty="0"/>
          </a:p>
        </p:txBody>
      </p:sp>
      <p:sp>
        <p:nvSpPr>
          <p:cNvPr id="7" name="Rounded Rectangle 6"/>
          <p:cNvSpPr/>
          <p:nvPr/>
        </p:nvSpPr>
        <p:spPr>
          <a:xfrm>
            <a:off x="155575" y="1134691"/>
            <a:ext cx="8894009" cy="2142898"/>
          </a:xfrm>
          <a:prstGeom prst="roundRect">
            <a:avLst>
              <a:gd name="adj" fmla="val 4499"/>
            </a:avLst>
          </a:prstGeom>
          <a:noFill/>
          <a:ln w="254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75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155574" y="180504"/>
            <a:ext cx="8988426" cy="3146951"/>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2400" dirty="0">
                <a:solidFill>
                  <a:srgbClr val="00B0F0"/>
                </a:solidFill>
                <a:latin typeface="Avenir Next Rounded Pro Regular"/>
                <a:cs typeface="Arial" panose="020B0604020202020204" pitchFamily="34" charset="0"/>
              </a:rPr>
              <a:t>The </a:t>
            </a:r>
            <a:r>
              <a:rPr lang="en-US" sz="2400" u="sng" dirty="0">
                <a:solidFill>
                  <a:srgbClr val="00B0F0"/>
                </a:solidFill>
                <a:latin typeface="Avenir Next Rounded Pro Regular"/>
                <a:cs typeface="Arial" panose="020B0604020202020204" pitchFamily="34" charset="0"/>
              </a:rPr>
              <a:t>Needs of </a:t>
            </a:r>
            <a:r>
              <a:rPr lang="en-US" sz="2400" u="sng" dirty="0" smtClean="0">
                <a:solidFill>
                  <a:srgbClr val="00B0F0"/>
                </a:solidFill>
                <a:latin typeface="Avenir Next Rounded Pro Regular"/>
                <a:cs typeface="Arial" panose="020B0604020202020204" pitchFamily="34" charset="0"/>
              </a:rPr>
              <a:t>your Community</a:t>
            </a:r>
            <a:r>
              <a:rPr lang="en-US" sz="2400" dirty="0" smtClean="0">
                <a:solidFill>
                  <a:srgbClr val="00B0F0"/>
                </a:solidFill>
                <a:latin typeface="Avenir Next Rounded Pro Regular"/>
                <a:cs typeface="Arial" panose="020B0604020202020204" pitchFamily="34" charset="0"/>
              </a:rPr>
              <a:t> were clarified in a survey</a:t>
            </a:r>
            <a:endParaRPr lang="en-US" sz="2400" dirty="0">
              <a:solidFill>
                <a:srgbClr val="00B0F0"/>
              </a:solidFill>
              <a:latin typeface="Avenir Next Rounded Pro Regular"/>
              <a:cs typeface="Arial" panose="020B0604020202020204" pitchFamily="34" charset="0"/>
            </a:endParaRPr>
          </a:p>
          <a:p>
            <a:endParaRPr lang="en-US" sz="2000" b="1" dirty="0" smtClean="0">
              <a:solidFill>
                <a:srgbClr val="00B0F0"/>
              </a:solidFill>
              <a:latin typeface="Arial" panose="020B0604020202020204" pitchFamily="34" charset="0"/>
              <a:cs typeface="Arial" panose="020B0604020202020204" pitchFamily="34" charset="0"/>
            </a:endParaRPr>
          </a:p>
          <a:p>
            <a:endParaRPr lang="en-US" sz="1600" b="1" dirty="0" smtClean="0">
              <a:solidFill>
                <a:srgbClr val="00B0F0"/>
              </a:solidFill>
            </a:endParaRPr>
          </a:p>
          <a:p>
            <a:endParaRPr lang="en-US" sz="1600" b="1" dirty="0">
              <a:solidFill>
                <a:srgbClr val="00B0F0"/>
              </a:solidFill>
            </a:endParaRPr>
          </a:p>
          <a:p>
            <a:endParaRPr lang="en-US" sz="1600" b="1" dirty="0">
              <a:solidFill>
                <a:srgbClr val="00B0F0"/>
              </a:solidFill>
            </a:endParaRPr>
          </a:p>
          <a:p>
            <a:endParaRPr lang="en-US" sz="1600" b="1" dirty="0">
              <a:solidFill>
                <a:srgbClr val="00B0F0"/>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7713" y="823114"/>
            <a:ext cx="4189226" cy="4361954"/>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5574" y="5164935"/>
            <a:ext cx="2551970" cy="1597372"/>
          </a:xfrm>
          <a:prstGeom prst="rect">
            <a:avLst/>
          </a:prstGeom>
          <a:effectLst>
            <a:outerShdw blurRad="50800" dist="38100" dir="2700000" algn="tl" rotWithShape="0">
              <a:prstClr val="black">
                <a:alpha val="40000"/>
              </a:prstClr>
            </a:outerShdw>
          </a:effectLst>
        </p:spPr>
      </p:pic>
      <p:sp>
        <p:nvSpPr>
          <p:cNvPr id="6" name="Title 2"/>
          <p:cNvSpPr txBox="1">
            <a:spLocks/>
          </p:cNvSpPr>
          <p:nvPr/>
        </p:nvSpPr>
        <p:spPr>
          <a:xfrm>
            <a:off x="4724217" y="956931"/>
            <a:ext cx="4122071" cy="5273749"/>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2200" dirty="0" smtClean="0">
                <a:solidFill>
                  <a:srgbClr val="00B0F0"/>
                </a:solidFill>
                <a:latin typeface="Arial" panose="020B0604020202020204" pitchFamily="34" charset="0"/>
                <a:cs typeface="Arial" panose="020B0604020202020204" pitchFamily="34" charset="0"/>
              </a:rPr>
              <a:t>Over 1,000 surveys were distributed  throughout July &amp; August 2016</a:t>
            </a:r>
          </a:p>
          <a:p>
            <a:endParaRPr lang="en-US" sz="2200" dirty="0">
              <a:solidFill>
                <a:srgbClr val="00B0F0"/>
              </a:solidFill>
              <a:latin typeface="Arial" panose="020B0604020202020204" pitchFamily="34" charset="0"/>
              <a:cs typeface="Arial" panose="020B0604020202020204" pitchFamily="34" charset="0"/>
            </a:endParaRPr>
          </a:p>
          <a:p>
            <a:r>
              <a:rPr lang="en-US" sz="2200" dirty="0" smtClean="0">
                <a:solidFill>
                  <a:srgbClr val="00B0F0"/>
                </a:solidFill>
                <a:latin typeface="Arial" panose="020B0604020202020204" pitchFamily="34" charset="0"/>
                <a:cs typeface="Arial" panose="020B0604020202020204" pitchFamily="34" charset="0"/>
              </a:rPr>
              <a:t>Feedback included:</a:t>
            </a:r>
          </a:p>
          <a:p>
            <a:endParaRPr lang="en-US" sz="2200" dirty="0">
              <a:solidFill>
                <a:srgbClr val="00B0F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smtClean="0">
                <a:solidFill>
                  <a:srgbClr val="00B0F0"/>
                </a:solidFill>
                <a:latin typeface="Arial" panose="020B0604020202020204" pitchFamily="34" charset="0"/>
                <a:cs typeface="Arial" panose="020B0604020202020204" pitchFamily="34" charset="0"/>
              </a:rPr>
              <a:t>Tired of doing surveys</a:t>
            </a:r>
          </a:p>
          <a:p>
            <a:pPr marL="342900" indent="-342900">
              <a:buFont typeface="Arial" panose="020B0604020202020204" pitchFamily="34" charset="0"/>
              <a:buChar char="•"/>
            </a:pPr>
            <a:r>
              <a:rPr lang="en-US" sz="2200" dirty="0" smtClean="0">
                <a:solidFill>
                  <a:srgbClr val="00B0F0"/>
                </a:solidFill>
                <a:latin typeface="Arial" panose="020B0604020202020204" pitchFamily="34" charset="0"/>
                <a:cs typeface="Arial" panose="020B0604020202020204" pitchFamily="34" charset="0"/>
              </a:rPr>
              <a:t>Areas for active recreation</a:t>
            </a:r>
          </a:p>
          <a:p>
            <a:pPr marL="342900" indent="-342900">
              <a:buFont typeface="Arial" panose="020B0604020202020204" pitchFamily="34" charset="0"/>
              <a:buChar char="•"/>
            </a:pPr>
            <a:r>
              <a:rPr lang="en-US" sz="2200" dirty="0" smtClean="0">
                <a:solidFill>
                  <a:srgbClr val="00B0F0"/>
                </a:solidFill>
                <a:latin typeface="Arial" panose="020B0604020202020204" pitchFamily="34" charset="0"/>
                <a:cs typeface="Arial" panose="020B0604020202020204" pitchFamily="34" charset="0"/>
              </a:rPr>
              <a:t>Walking paths</a:t>
            </a:r>
          </a:p>
          <a:p>
            <a:pPr marL="342900" indent="-342900">
              <a:buFont typeface="Arial" panose="020B0604020202020204" pitchFamily="34" charset="0"/>
              <a:buChar char="•"/>
            </a:pPr>
            <a:r>
              <a:rPr lang="en-US" sz="2200" dirty="0" smtClean="0">
                <a:solidFill>
                  <a:srgbClr val="00B0F0"/>
                </a:solidFill>
                <a:latin typeface="Arial" panose="020B0604020202020204" pitchFamily="34" charset="0"/>
                <a:cs typeface="Arial" panose="020B0604020202020204" pitchFamily="34" charset="0"/>
              </a:rPr>
              <a:t>Shade</a:t>
            </a:r>
          </a:p>
          <a:p>
            <a:pPr marL="342900" indent="-342900">
              <a:buFont typeface="Arial" panose="020B0604020202020204" pitchFamily="34" charset="0"/>
              <a:buChar char="•"/>
            </a:pPr>
            <a:r>
              <a:rPr lang="en-US" sz="2200" dirty="0" smtClean="0">
                <a:solidFill>
                  <a:srgbClr val="00B0F0"/>
                </a:solidFill>
                <a:latin typeface="Arial" panose="020B0604020202020204" pitchFamily="34" charset="0"/>
                <a:cs typeface="Arial" panose="020B0604020202020204" pitchFamily="34" charset="0"/>
              </a:rPr>
              <a:t>Activities for seniors and youth</a:t>
            </a:r>
          </a:p>
          <a:p>
            <a:pPr marL="342900" indent="-342900">
              <a:buFont typeface="Arial" panose="020B0604020202020204" pitchFamily="34" charset="0"/>
              <a:buChar char="•"/>
            </a:pPr>
            <a:r>
              <a:rPr lang="en-US" sz="2200" dirty="0" smtClean="0">
                <a:solidFill>
                  <a:srgbClr val="00B0F0"/>
                </a:solidFill>
                <a:latin typeface="Arial" panose="020B0604020202020204" pitchFamily="34" charset="0"/>
                <a:cs typeface="Arial" panose="020B0604020202020204" pitchFamily="34" charset="0"/>
              </a:rPr>
              <a:t>Market area</a:t>
            </a:r>
          </a:p>
          <a:p>
            <a:pPr marL="342900" indent="-342900">
              <a:buFont typeface="Arial" panose="020B0604020202020204" pitchFamily="34" charset="0"/>
              <a:buChar char="•"/>
            </a:pPr>
            <a:r>
              <a:rPr lang="en-US" sz="2200" dirty="0" smtClean="0">
                <a:solidFill>
                  <a:srgbClr val="00B0F0"/>
                </a:solidFill>
                <a:latin typeface="Arial" panose="020B0604020202020204" pitchFamily="34" charset="0"/>
                <a:cs typeface="Arial" panose="020B0604020202020204" pitchFamily="34" charset="0"/>
              </a:rPr>
              <a:t>Safety and security</a:t>
            </a:r>
          </a:p>
          <a:p>
            <a:pPr marL="342900" indent="-342900">
              <a:buFont typeface="Arial" panose="020B0604020202020204" pitchFamily="34" charset="0"/>
              <a:buChar char="•"/>
            </a:pPr>
            <a:r>
              <a:rPr lang="en-US" sz="2200" dirty="0" smtClean="0">
                <a:solidFill>
                  <a:srgbClr val="00B0F0"/>
                </a:solidFill>
                <a:latin typeface="Arial" panose="020B0604020202020204" pitchFamily="34" charset="0"/>
                <a:cs typeface="Arial" panose="020B0604020202020204" pitchFamily="34" charset="0"/>
              </a:rPr>
              <a:t>Jobs</a:t>
            </a:r>
            <a:endParaRPr lang="en-US" sz="1600" dirty="0" smtClean="0">
              <a:solidFill>
                <a:srgbClr val="00B0F0"/>
              </a:solidFill>
            </a:endParaRPr>
          </a:p>
          <a:p>
            <a:endParaRPr lang="en-US" sz="1600" b="1" dirty="0">
              <a:solidFill>
                <a:srgbClr val="00B0F0"/>
              </a:solidFill>
            </a:endParaRPr>
          </a:p>
          <a:p>
            <a:endParaRPr lang="en-US" sz="1600" b="1" dirty="0">
              <a:solidFill>
                <a:srgbClr val="00B0F0"/>
              </a:solidFill>
            </a:endParaRPr>
          </a:p>
          <a:p>
            <a:endParaRPr lang="en-US" sz="1600" b="1" dirty="0">
              <a:solidFill>
                <a:srgbClr val="00B0F0"/>
              </a:solidFill>
            </a:endParaRPr>
          </a:p>
        </p:txBody>
      </p:sp>
      <p:sp>
        <p:nvSpPr>
          <p:cNvPr id="2" name="Rounded Rectangle 1"/>
          <p:cNvSpPr/>
          <p:nvPr/>
        </p:nvSpPr>
        <p:spPr>
          <a:xfrm>
            <a:off x="4639154" y="833747"/>
            <a:ext cx="4281562" cy="5396933"/>
          </a:xfrm>
          <a:prstGeom prst="roundRect">
            <a:avLst>
              <a:gd name="adj" fmla="val 4499"/>
            </a:avLst>
          </a:prstGeom>
          <a:noFill/>
          <a:ln w="254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31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155574" y="180504"/>
            <a:ext cx="8894010" cy="2867496"/>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2400" dirty="0">
                <a:solidFill>
                  <a:srgbClr val="00B0F0"/>
                </a:solidFill>
                <a:latin typeface="Avenir Next Regular"/>
                <a:cs typeface="Arial" panose="020B0604020202020204" pitchFamily="34" charset="0"/>
              </a:rPr>
              <a:t>The </a:t>
            </a:r>
            <a:r>
              <a:rPr lang="en-US" sz="2400" u="sng" dirty="0">
                <a:solidFill>
                  <a:srgbClr val="00B0F0"/>
                </a:solidFill>
                <a:latin typeface="Avenir Next Regular"/>
                <a:cs typeface="Arial" panose="020B0604020202020204" pitchFamily="34" charset="0"/>
              </a:rPr>
              <a:t>Needs of your Community </a:t>
            </a:r>
            <a:r>
              <a:rPr lang="en-US" sz="2400" dirty="0">
                <a:solidFill>
                  <a:srgbClr val="00B0F0"/>
                </a:solidFill>
                <a:latin typeface="Avenir Next Regular"/>
                <a:cs typeface="Arial" panose="020B0604020202020204" pitchFamily="34" charset="0"/>
              </a:rPr>
              <a:t> were identified &amp; prioritized through numerous civic engagement activities</a:t>
            </a:r>
          </a:p>
          <a:p>
            <a:endParaRPr lang="en-US" sz="1800" b="1" dirty="0" smtClean="0">
              <a:solidFill>
                <a:srgbClr val="00B0F0"/>
              </a:solidFill>
              <a:latin typeface="Arial" panose="020B0604020202020204" pitchFamily="34" charset="0"/>
              <a:cs typeface="Arial" panose="020B0604020202020204" pitchFamily="34" charset="0"/>
            </a:endParaRPr>
          </a:p>
          <a:p>
            <a:r>
              <a:rPr lang="en-US" sz="1800" b="1" dirty="0" smtClean="0">
                <a:solidFill>
                  <a:srgbClr val="00B0F0"/>
                </a:solidFill>
                <a:latin typeface="Arial" panose="020B0604020202020204" pitchFamily="34" charset="0"/>
                <a:cs typeface="Arial" panose="020B0604020202020204" pitchFamily="34" charset="0"/>
              </a:rPr>
              <a:t>February 11, 2017 </a:t>
            </a:r>
            <a:r>
              <a:rPr lang="en-US" sz="1800" b="1" dirty="0">
                <a:solidFill>
                  <a:srgbClr val="00B0F0"/>
                </a:solidFill>
                <a:latin typeface="Arial" panose="020B0604020202020204" pitchFamily="34" charset="0"/>
                <a:cs typeface="Arial" panose="020B0604020202020204" pitchFamily="34" charset="0"/>
              </a:rPr>
              <a:t>– </a:t>
            </a:r>
            <a:r>
              <a:rPr lang="en-US" sz="1800" b="1" dirty="0" smtClean="0">
                <a:solidFill>
                  <a:srgbClr val="00B0F0"/>
                </a:solidFill>
                <a:latin typeface="Arial" panose="020B0604020202020204" pitchFamily="34" charset="0"/>
                <a:cs typeface="Arial" panose="020B0604020202020204" pitchFamily="34" charset="0"/>
              </a:rPr>
              <a:t>Higher Ground Empowerment Center</a:t>
            </a:r>
            <a:endParaRPr lang="en-US" sz="1800" b="1" dirty="0">
              <a:solidFill>
                <a:srgbClr val="00B0F0"/>
              </a:solidFill>
              <a:latin typeface="Arial" panose="020B0604020202020204" pitchFamily="34" charset="0"/>
              <a:cs typeface="Arial" panose="020B0604020202020204" pitchFamily="34" charset="0"/>
            </a:endParaRPr>
          </a:p>
          <a:p>
            <a:endParaRPr lang="en-US" sz="1800" b="1" dirty="0">
              <a:solidFill>
                <a:srgbClr val="00B0F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rgbClr val="00B0F0"/>
                </a:solidFill>
                <a:latin typeface="Arial" panose="020B0604020202020204" pitchFamily="34" charset="0"/>
                <a:cs typeface="Arial" panose="020B0604020202020204" pitchFamily="34" charset="0"/>
              </a:rPr>
              <a:t>Event </a:t>
            </a:r>
            <a:r>
              <a:rPr lang="en-US" sz="1800" dirty="0" smtClean="0">
                <a:solidFill>
                  <a:srgbClr val="00B0F0"/>
                </a:solidFill>
                <a:latin typeface="Arial" panose="020B0604020202020204" pitchFamily="34" charset="0"/>
                <a:cs typeface="Arial" panose="020B0604020202020204" pitchFamily="34" charset="0"/>
              </a:rPr>
              <a:t>facilitated by The Trust for Public Land and </a:t>
            </a:r>
            <a:r>
              <a:rPr lang="en-US" sz="1800" dirty="0" err="1" smtClean="0">
                <a:solidFill>
                  <a:srgbClr val="00B0F0"/>
                </a:solidFill>
                <a:latin typeface="Arial" panose="020B0604020202020204" pitchFamily="34" charset="0"/>
                <a:cs typeface="Arial" panose="020B0604020202020204" pitchFamily="34" charset="0"/>
              </a:rPr>
              <a:t>Dept</a:t>
            </a:r>
            <a:r>
              <a:rPr lang="en-US" sz="1800" dirty="0" smtClean="0">
                <a:solidFill>
                  <a:srgbClr val="00B0F0"/>
                </a:solidFill>
                <a:latin typeface="Arial" panose="020B0604020202020204" pitchFamily="34" charset="0"/>
                <a:cs typeface="Arial" panose="020B0604020202020204" pitchFamily="34" charset="0"/>
              </a:rPr>
              <a:t> of Watershed Management</a:t>
            </a:r>
            <a:endParaRPr lang="en-US" sz="1800" dirty="0">
              <a:solidFill>
                <a:srgbClr val="00B0F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smtClean="0">
                <a:solidFill>
                  <a:srgbClr val="00B0F0"/>
                </a:solidFill>
                <a:latin typeface="Arial" panose="020B0604020202020204" pitchFamily="34" charset="0"/>
                <a:cs typeface="Arial" panose="020B0604020202020204" pitchFamily="34" charset="0"/>
              </a:rPr>
              <a:t>Presentations by CM Young, City, TPL, &amp; NMF of Boone Blvd and Cook Park</a:t>
            </a:r>
          </a:p>
          <a:p>
            <a:pPr marL="285750" indent="-285750">
              <a:buFont typeface="Arial" panose="020B0604020202020204" pitchFamily="34" charset="0"/>
              <a:buChar char="•"/>
            </a:pPr>
            <a:r>
              <a:rPr lang="en-US" sz="1800" dirty="0" smtClean="0">
                <a:solidFill>
                  <a:srgbClr val="00B0F0"/>
                </a:solidFill>
                <a:latin typeface="Arial" panose="020B0604020202020204" pitchFamily="34" charset="0"/>
                <a:cs typeface="Arial" panose="020B0604020202020204" pitchFamily="34" charset="0"/>
              </a:rPr>
              <a:t>Additional information shared and feedback received at breakout tables</a:t>
            </a:r>
            <a:endParaRPr lang="en-US" sz="1800" dirty="0">
              <a:solidFill>
                <a:srgbClr val="00B0F0"/>
              </a:solidFill>
              <a:latin typeface="Arial" panose="020B0604020202020204" pitchFamily="34" charset="0"/>
              <a:cs typeface="Arial" panose="020B0604020202020204" pitchFamily="34" charset="0"/>
            </a:endParaRPr>
          </a:p>
          <a:p>
            <a:endParaRPr lang="en-US" sz="1600" b="1" dirty="0">
              <a:solidFill>
                <a:srgbClr val="00B0F0"/>
              </a:solidFill>
            </a:endParaRPr>
          </a:p>
          <a:p>
            <a:pPr marL="285750" indent="-285750">
              <a:buFont typeface="Arial" panose="020B0604020202020204" pitchFamily="34" charset="0"/>
              <a:buChar char="•"/>
            </a:pPr>
            <a:endParaRPr lang="en-US" sz="1600" dirty="0">
              <a:solidFill>
                <a:srgbClr val="00B0F0"/>
              </a:solidFill>
            </a:endParaRPr>
          </a:p>
          <a:p>
            <a:endParaRPr lang="en-US" sz="1600" b="1" dirty="0" smtClean="0">
              <a:solidFill>
                <a:srgbClr val="00B0F0"/>
              </a:solidFill>
            </a:endParaRPr>
          </a:p>
          <a:p>
            <a:endParaRPr lang="en-US" sz="1600" b="1" dirty="0">
              <a:solidFill>
                <a:srgbClr val="00B0F0"/>
              </a:solidFill>
            </a:endParaRPr>
          </a:p>
          <a:p>
            <a:endParaRPr lang="en-US" sz="1600" b="1" dirty="0" smtClean="0">
              <a:solidFill>
                <a:srgbClr val="00B0F0"/>
              </a:solidFill>
            </a:endParaRPr>
          </a:p>
          <a:p>
            <a:endParaRPr lang="en-US" sz="1600" b="1" dirty="0">
              <a:solidFill>
                <a:srgbClr val="00B0F0"/>
              </a:solidFill>
            </a:endParaRPr>
          </a:p>
          <a:p>
            <a:endParaRPr lang="en-US" sz="1600" b="1" dirty="0">
              <a:solidFill>
                <a:srgbClr val="00B0F0"/>
              </a:solidFill>
            </a:endParaRPr>
          </a:p>
          <a:p>
            <a:endParaRPr lang="en-US" sz="1600" b="1" dirty="0">
              <a:solidFill>
                <a:srgbClr val="00B0F0"/>
              </a:solidFill>
            </a:endParaRPr>
          </a:p>
        </p:txBody>
      </p:sp>
      <p:sp>
        <p:nvSpPr>
          <p:cNvPr id="6" name="Rounded Rectangle 5"/>
          <p:cNvSpPr/>
          <p:nvPr/>
        </p:nvSpPr>
        <p:spPr>
          <a:xfrm>
            <a:off x="155575" y="1134691"/>
            <a:ext cx="8894009" cy="1632260"/>
          </a:xfrm>
          <a:prstGeom prst="roundRect">
            <a:avLst>
              <a:gd name="adj" fmla="val 4499"/>
            </a:avLst>
          </a:prstGeom>
          <a:noFill/>
          <a:ln w="254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http://nebula.wsimg.com/d69f5562a1fc66e5fcaaa37c4b28dd1f?AccessKeyId=50A32E42154AD5F1BF77&amp;disposition=0&amp;alloworigi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715" y="3048000"/>
            <a:ext cx="4427870" cy="33209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bs.twimg.com/media/C4aDJtBXUAAZIc7.jpg:large"/>
          <p:cNvPicPr>
            <a:picLocks noChangeAspect="1" noChangeArrowheads="1"/>
          </p:cNvPicPr>
          <p:nvPr/>
        </p:nvPicPr>
        <p:blipFill rotWithShape="1">
          <a:blip r:embed="rId4">
            <a:extLst>
              <a:ext uri="{28A0092B-C50C-407E-A947-70E740481C1C}">
                <a14:useLocalDpi xmlns:a14="http://schemas.microsoft.com/office/drawing/2010/main" val="0"/>
              </a:ext>
            </a:extLst>
          </a:blip>
          <a:srcRect r="1322"/>
          <a:stretch/>
        </p:blipFill>
        <p:spPr bwMode="auto">
          <a:xfrm>
            <a:off x="138891" y="3048000"/>
            <a:ext cx="4369313" cy="33209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PL logo rgb horiz.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2054" y="6064054"/>
            <a:ext cx="1147530" cy="708558"/>
          </a:xfrm>
          <a:prstGeom prst="rect">
            <a:avLst/>
          </a:prstGeom>
          <a:ln w="25400" cap="sq">
            <a:solidFill>
              <a:schemeClr val="bg1"/>
            </a:solidFill>
            <a:miter lim="800000"/>
          </a:ln>
        </p:spPr>
      </p:pic>
    </p:spTree>
    <p:extLst>
      <p:ext uri="{BB962C8B-B14F-4D97-AF65-F5344CB8AC3E}">
        <p14:creationId xmlns:p14="http://schemas.microsoft.com/office/powerpoint/2010/main" val="107717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email">
            <a:extLst>
              <a:ext uri="{28A0092B-C50C-407E-A947-70E740481C1C}">
                <a14:useLocalDpi xmlns:a14="http://schemas.microsoft.com/office/drawing/2010/main"/>
              </a:ext>
            </a:extLst>
          </a:blip>
          <a:srcRect l="-1261" r="-212" b="-840"/>
          <a:stretch/>
        </p:blipFill>
        <p:spPr>
          <a:xfrm rot="5400000">
            <a:off x="1002764" y="-1300479"/>
            <a:ext cx="7021509" cy="9303491"/>
          </a:xfrm>
          <a:prstGeom prst="rect">
            <a:avLst/>
          </a:prstGeom>
        </p:spPr>
      </p:pic>
      <p:sp>
        <p:nvSpPr>
          <p:cNvPr id="8" name="TextBox 7"/>
          <p:cNvSpPr txBox="1"/>
          <p:nvPr/>
        </p:nvSpPr>
        <p:spPr>
          <a:xfrm rot="16200000">
            <a:off x="7070323" y="3096177"/>
            <a:ext cx="3147330"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JOSEPH E. BOONE BLVD</a:t>
            </a:r>
          </a:p>
        </p:txBody>
      </p:sp>
      <p:sp>
        <p:nvSpPr>
          <p:cNvPr id="10" name="TextBox 9"/>
          <p:cNvSpPr txBox="1"/>
          <p:nvPr/>
        </p:nvSpPr>
        <p:spPr>
          <a:xfrm>
            <a:off x="4114800" y="587126"/>
            <a:ext cx="187059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t>ELM ST</a:t>
            </a:r>
          </a:p>
        </p:txBody>
      </p:sp>
      <p:sp>
        <p:nvSpPr>
          <p:cNvPr id="11" name="TextBox 10"/>
          <p:cNvSpPr txBox="1"/>
          <p:nvPr/>
        </p:nvSpPr>
        <p:spPr>
          <a:xfrm rot="16200000">
            <a:off x="2177473" y="4385151"/>
            <a:ext cx="1915279"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THURMOND ST</a:t>
            </a:r>
          </a:p>
        </p:txBody>
      </p:sp>
      <p:sp>
        <p:nvSpPr>
          <p:cNvPr id="12" name="TextBox 11"/>
          <p:cNvSpPr txBox="1"/>
          <p:nvPr/>
        </p:nvSpPr>
        <p:spPr>
          <a:xfrm rot="16200000">
            <a:off x="-673825" y="1784072"/>
            <a:ext cx="1915279"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SPENCER ST</a:t>
            </a:r>
          </a:p>
        </p:txBody>
      </p:sp>
      <p:grpSp>
        <p:nvGrpSpPr>
          <p:cNvPr id="28" name="Group 27"/>
          <p:cNvGrpSpPr/>
          <p:nvPr/>
        </p:nvGrpSpPr>
        <p:grpSpPr>
          <a:xfrm>
            <a:off x="0" y="5410200"/>
            <a:ext cx="2050988" cy="609600"/>
            <a:chOff x="0" y="5638800"/>
            <a:chExt cx="2050988" cy="609600"/>
          </a:xfrm>
        </p:grpSpPr>
        <p:grpSp>
          <p:nvGrpSpPr>
            <p:cNvPr id="29" name="Group 28"/>
            <p:cNvGrpSpPr/>
            <p:nvPr/>
          </p:nvGrpSpPr>
          <p:grpSpPr>
            <a:xfrm>
              <a:off x="0" y="5638800"/>
              <a:ext cx="1905000" cy="609600"/>
              <a:chOff x="0" y="5638800"/>
              <a:chExt cx="1905000" cy="609600"/>
            </a:xfrm>
          </p:grpSpPr>
          <p:sp>
            <p:nvSpPr>
              <p:cNvPr id="38" name="TextBox 37"/>
              <p:cNvSpPr txBox="1"/>
              <p:nvPr/>
            </p:nvSpPr>
            <p:spPr>
              <a:xfrm>
                <a:off x="0" y="5638800"/>
                <a:ext cx="1192885" cy="261610"/>
              </a:xfrm>
              <a:prstGeom prst="rect">
                <a:avLst/>
              </a:prstGeom>
              <a:noFill/>
            </p:spPr>
            <p:txBody>
              <a:bodyPr wrap="square" rtlCol="0">
                <a:spAutoFit/>
              </a:bodyPr>
              <a:lstStyle/>
              <a:p>
                <a:r>
                  <a:rPr lang="en-US" sz="1100" b="1" dirty="0" smtClean="0"/>
                  <a:t>SCALE</a:t>
                </a:r>
              </a:p>
            </p:txBody>
          </p:sp>
          <p:sp>
            <p:nvSpPr>
              <p:cNvPr id="39" name="TextBox 38"/>
              <p:cNvSpPr txBox="1"/>
              <p:nvPr/>
            </p:nvSpPr>
            <p:spPr>
              <a:xfrm>
                <a:off x="0" y="5986790"/>
                <a:ext cx="1905000" cy="261610"/>
              </a:xfrm>
              <a:prstGeom prst="rect">
                <a:avLst/>
              </a:prstGeom>
              <a:noFill/>
            </p:spPr>
            <p:txBody>
              <a:bodyPr wrap="square" rtlCol="0">
                <a:spAutoFit/>
              </a:bodyPr>
              <a:lstStyle/>
              <a:p>
                <a:r>
                  <a:rPr lang="en-US" sz="1100" b="1" dirty="0" smtClean="0"/>
                  <a:t>0’             100’          200’</a:t>
                </a:r>
              </a:p>
            </p:txBody>
          </p:sp>
          <p:sp>
            <p:nvSpPr>
              <p:cNvPr id="40" name="Rectangle 39"/>
              <p:cNvSpPr/>
              <p:nvPr/>
            </p:nvSpPr>
            <p:spPr>
              <a:xfrm>
                <a:off x="164032" y="5874747"/>
                <a:ext cx="597968" cy="68853"/>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58608" y="5874747"/>
                <a:ext cx="612992" cy="68853"/>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1600200" y="5704701"/>
              <a:ext cx="450788" cy="467499"/>
              <a:chOff x="1600200" y="5704701"/>
              <a:chExt cx="450788" cy="467499"/>
            </a:xfrm>
          </p:grpSpPr>
          <p:sp>
            <p:nvSpPr>
              <p:cNvPr id="31" name="Oval 30"/>
              <p:cNvSpPr/>
              <p:nvPr/>
            </p:nvSpPr>
            <p:spPr>
              <a:xfrm>
                <a:off x="1600200" y="5791200"/>
                <a:ext cx="381000" cy="381000"/>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a:stCxn id="31" idx="2"/>
              </p:cNvCxnSpPr>
              <p:nvPr/>
            </p:nvCxnSpPr>
            <p:spPr>
              <a:xfrm>
                <a:off x="1600200" y="5981700"/>
                <a:ext cx="1905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31" idx="0"/>
                <a:endCxn id="31" idx="4"/>
              </p:cNvCxnSpPr>
              <p:nvPr/>
            </p:nvCxnSpPr>
            <p:spPr>
              <a:xfrm>
                <a:off x="1790700" y="5791200"/>
                <a:ext cx="0" cy="381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endCxn id="31" idx="6"/>
              </p:cNvCxnSpPr>
              <p:nvPr/>
            </p:nvCxnSpPr>
            <p:spPr>
              <a:xfrm>
                <a:off x="1790700" y="5981700"/>
                <a:ext cx="190500"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1752600" y="5704701"/>
                <a:ext cx="298388" cy="287298"/>
                <a:chOff x="4422806" y="5704701"/>
                <a:chExt cx="298388" cy="287298"/>
              </a:xfrm>
            </p:grpSpPr>
            <p:sp>
              <p:nvSpPr>
                <p:cNvPr id="36" name="TextBox 35"/>
                <p:cNvSpPr txBox="1"/>
                <p:nvPr/>
              </p:nvSpPr>
              <p:spPr>
                <a:xfrm>
                  <a:off x="4422806" y="5704701"/>
                  <a:ext cx="298388" cy="276999"/>
                </a:xfrm>
                <a:prstGeom prst="rect">
                  <a:avLst/>
                </a:prstGeom>
                <a:noFill/>
                <a:ln w="0">
                  <a:noFill/>
                </a:ln>
              </p:spPr>
              <p:txBody>
                <a:bodyPr wrap="square" rtlCol="0">
                  <a:spAutoFit/>
                </a:bodyPr>
                <a:lstStyle/>
                <a:p>
                  <a:r>
                    <a:rPr lang="en-US" sz="1200" b="1" dirty="0" smtClean="0">
                      <a:ln w="50800">
                        <a:solidFill>
                          <a:schemeClr val="bg1"/>
                        </a:solidFill>
                      </a:ln>
                      <a:latin typeface="Arial" panose="020B0604020202020204" pitchFamily="34" charset="0"/>
                      <a:cs typeface="Arial" panose="020B0604020202020204" pitchFamily="34" charset="0"/>
                    </a:rPr>
                    <a:t>N</a:t>
                  </a:r>
                </a:p>
              </p:txBody>
            </p:sp>
            <p:sp>
              <p:nvSpPr>
                <p:cNvPr id="37" name="TextBox 36"/>
                <p:cNvSpPr txBox="1"/>
                <p:nvPr/>
              </p:nvSpPr>
              <p:spPr>
                <a:xfrm>
                  <a:off x="4422806" y="5715000"/>
                  <a:ext cx="298388" cy="276999"/>
                </a:xfrm>
                <a:prstGeom prst="rect">
                  <a:avLst/>
                </a:prstGeom>
                <a:noFill/>
                <a:ln w="0">
                  <a:noFill/>
                </a:ln>
              </p:spPr>
              <p:txBody>
                <a:bodyPr wrap="square" rtlCol="0">
                  <a:spAutoFit/>
                </a:bodyPr>
                <a:lstStyle/>
                <a:p>
                  <a:r>
                    <a:rPr lang="en-US" sz="1200" b="1" dirty="0" smtClean="0">
                      <a:ln w="50800">
                        <a:noFill/>
                      </a:ln>
                      <a:latin typeface="Arial" panose="020B0604020202020204" pitchFamily="34" charset="0"/>
                      <a:cs typeface="Arial" panose="020B0604020202020204" pitchFamily="34" charset="0"/>
                    </a:rPr>
                    <a:t>N</a:t>
                  </a:r>
                </a:p>
              </p:txBody>
            </p:sp>
          </p:grpSp>
        </p:grpSp>
      </p:grpSp>
      <p:sp>
        <p:nvSpPr>
          <p:cNvPr id="23" name="Freeform 22"/>
          <p:cNvSpPr/>
          <p:nvPr/>
        </p:nvSpPr>
        <p:spPr>
          <a:xfrm>
            <a:off x="372140" y="861237"/>
            <a:ext cx="8123274" cy="5082363"/>
          </a:xfrm>
          <a:custGeom>
            <a:avLst/>
            <a:gdLst>
              <a:gd name="connsiteX0" fmla="*/ 0 w 8123274"/>
              <a:gd name="connsiteY0" fmla="*/ 42530 h 5082363"/>
              <a:gd name="connsiteX1" fmla="*/ 21265 w 8123274"/>
              <a:gd name="connsiteY1" fmla="*/ 2105247 h 5082363"/>
              <a:gd name="connsiteX2" fmla="*/ 2923953 w 8123274"/>
              <a:gd name="connsiteY2" fmla="*/ 2169042 h 5082363"/>
              <a:gd name="connsiteX3" fmla="*/ 2849525 w 8123274"/>
              <a:gd name="connsiteY3" fmla="*/ 5007935 h 5082363"/>
              <a:gd name="connsiteX4" fmla="*/ 8123274 w 8123274"/>
              <a:gd name="connsiteY4" fmla="*/ 5082363 h 5082363"/>
              <a:gd name="connsiteX5" fmla="*/ 8123274 w 8123274"/>
              <a:gd name="connsiteY5" fmla="*/ 0 h 5082363"/>
              <a:gd name="connsiteX6" fmla="*/ 31897 w 8123274"/>
              <a:gd name="connsiteY6" fmla="*/ 0 h 508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3274" h="5082363">
                <a:moveTo>
                  <a:pt x="0" y="42530"/>
                </a:moveTo>
                <a:lnTo>
                  <a:pt x="21265" y="2105247"/>
                </a:lnTo>
                <a:lnTo>
                  <a:pt x="2923953" y="2169042"/>
                </a:lnTo>
                <a:lnTo>
                  <a:pt x="2849525" y="5007935"/>
                </a:lnTo>
                <a:lnTo>
                  <a:pt x="8123274" y="5082363"/>
                </a:lnTo>
                <a:lnTo>
                  <a:pt x="8123274" y="0"/>
                </a:lnTo>
                <a:lnTo>
                  <a:pt x="31897" y="0"/>
                </a:lnTo>
              </a:path>
            </a:pathLst>
          </a:custGeom>
          <a:noFill/>
          <a:ln w="317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889650" y="2958633"/>
            <a:ext cx="1870591"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VINE ST</a:t>
            </a:r>
          </a:p>
        </p:txBody>
      </p:sp>
      <p:sp>
        <p:nvSpPr>
          <p:cNvPr id="25" name="TextBox 24"/>
          <p:cNvSpPr txBox="1"/>
          <p:nvPr/>
        </p:nvSpPr>
        <p:spPr>
          <a:xfrm>
            <a:off x="4961667" y="5854612"/>
            <a:ext cx="1835585"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WALNUT ST</a:t>
            </a:r>
          </a:p>
        </p:txBody>
      </p:sp>
      <p:sp>
        <p:nvSpPr>
          <p:cNvPr id="26" name="TextBox 25"/>
          <p:cNvSpPr txBox="1"/>
          <p:nvPr/>
        </p:nvSpPr>
        <p:spPr>
          <a:xfrm rot="16200000">
            <a:off x="4479308" y="4920722"/>
            <a:ext cx="1915279"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ROCK ST</a:t>
            </a:r>
          </a:p>
        </p:txBody>
      </p:sp>
      <p:sp>
        <p:nvSpPr>
          <p:cNvPr id="27" name="TextBox 26"/>
          <p:cNvSpPr txBox="1"/>
          <p:nvPr/>
        </p:nvSpPr>
        <p:spPr>
          <a:xfrm rot="16200000">
            <a:off x="6029126" y="4920147"/>
            <a:ext cx="1915279"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TYLER ST</a:t>
            </a:r>
          </a:p>
        </p:txBody>
      </p:sp>
    </p:spTree>
    <p:extLst>
      <p:ext uri="{BB962C8B-B14F-4D97-AF65-F5344CB8AC3E}">
        <p14:creationId xmlns:p14="http://schemas.microsoft.com/office/powerpoint/2010/main" val="366679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9661" t="12462" r="19309" b="5854"/>
          <a:stretch/>
        </p:blipFill>
        <p:spPr>
          <a:xfrm rot="10800000">
            <a:off x="2509" y="-1"/>
            <a:ext cx="9141489" cy="6117600"/>
          </a:xfrm>
          <a:prstGeom prst="rect">
            <a:avLst/>
          </a:prstGeom>
        </p:spPr>
      </p:pic>
      <p:sp>
        <p:nvSpPr>
          <p:cNvPr id="5" name="Rectangle 4"/>
          <p:cNvSpPr/>
          <p:nvPr/>
        </p:nvSpPr>
        <p:spPr>
          <a:xfrm>
            <a:off x="0" y="6117600"/>
            <a:ext cx="9144000" cy="740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10" y="6154134"/>
            <a:ext cx="9047074" cy="707886"/>
          </a:xfrm>
          <a:prstGeom prst="rect">
            <a:avLst/>
          </a:prstGeom>
          <a:noFill/>
        </p:spPr>
        <p:txBody>
          <a:bodyPr wrap="square" rtlCol="0">
            <a:spAutoFit/>
          </a:bodyPr>
          <a:lstStyle/>
          <a:p>
            <a:r>
              <a:rPr lang="en-US" sz="2000" b="1" dirty="0" smtClean="0"/>
              <a:t>Rodney Cook, Sr. Park in Historic Vine City</a:t>
            </a:r>
          </a:p>
          <a:p>
            <a:r>
              <a:rPr lang="en-US" sz="2000" b="1" dirty="0" smtClean="0"/>
              <a:t>CONCEPT PLAN</a:t>
            </a:r>
          </a:p>
        </p:txBody>
      </p:sp>
      <p:pic>
        <p:nvPicPr>
          <p:cNvPr id="43" name="Picture 4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06825" y="6594406"/>
            <a:ext cx="1370375" cy="187394"/>
          </a:xfrm>
          <a:prstGeom prst="rect">
            <a:avLst/>
          </a:prstGeom>
        </p:spPr>
      </p:pic>
      <p:pic>
        <p:nvPicPr>
          <p:cNvPr id="44" name="Picture 4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23921" y="6238230"/>
            <a:ext cx="535647" cy="356176"/>
          </a:xfrm>
          <a:prstGeom prst="rect">
            <a:avLst/>
          </a:prstGeom>
        </p:spPr>
      </p:pic>
      <p:grpSp>
        <p:nvGrpSpPr>
          <p:cNvPr id="59" name="Group 58"/>
          <p:cNvGrpSpPr/>
          <p:nvPr/>
        </p:nvGrpSpPr>
        <p:grpSpPr>
          <a:xfrm>
            <a:off x="0" y="5410200"/>
            <a:ext cx="2050988" cy="609600"/>
            <a:chOff x="0" y="5638800"/>
            <a:chExt cx="2050988" cy="609600"/>
          </a:xfrm>
        </p:grpSpPr>
        <p:grpSp>
          <p:nvGrpSpPr>
            <p:cNvPr id="58" name="Group 57"/>
            <p:cNvGrpSpPr/>
            <p:nvPr/>
          </p:nvGrpSpPr>
          <p:grpSpPr>
            <a:xfrm>
              <a:off x="0" y="5638800"/>
              <a:ext cx="1905000" cy="609600"/>
              <a:chOff x="0" y="5638800"/>
              <a:chExt cx="1905000" cy="609600"/>
            </a:xfrm>
          </p:grpSpPr>
          <p:sp>
            <p:nvSpPr>
              <p:cNvPr id="37" name="TextBox 36"/>
              <p:cNvSpPr txBox="1"/>
              <p:nvPr/>
            </p:nvSpPr>
            <p:spPr>
              <a:xfrm>
                <a:off x="0" y="5638800"/>
                <a:ext cx="1192885" cy="261610"/>
              </a:xfrm>
              <a:prstGeom prst="rect">
                <a:avLst/>
              </a:prstGeom>
              <a:noFill/>
            </p:spPr>
            <p:txBody>
              <a:bodyPr wrap="square" rtlCol="0">
                <a:spAutoFit/>
              </a:bodyPr>
              <a:lstStyle/>
              <a:p>
                <a:r>
                  <a:rPr lang="en-US" sz="1100" b="1" dirty="0" smtClean="0"/>
                  <a:t>SCALE</a:t>
                </a:r>
              </a:p>
            </p:txBody>
          </p:sp>
          <p:sp>
            <p:nvSpPr>
              <p:cNvPr id="38" name="TextBox 37"/>
              <p:cNvSpPr txBox="1"/>
              <p:nvPr/>
            </p:nvSpPr>
            <p:spPr>
              <a:xfrm>
                <a:off x="0" y="5986790"/>
                <a:ext cx="1905000" cy="261610"/>
              </a:xfrm>
              <a:prstGeom prst="rect">
                <a:avLst/>
              </a:prstGeom>
              <a:noFill/>
            </p:spPr>
            <p:txBody>
              <a:bodyPr wrap="square" rtlCol="0">
                <a:spAutoFit/>
              </a:bodyPr>
              <a:lstStyle/>
              <a:p>
                <a:r>
                  <a:rPr lang="en-US" sz="1100" b="1" dirty="0" smtClean="0"/>
                  <a:t>0’              100’             200’</a:t>
                </a:r>
              </a:p>
            </p:txBody>
          </p:sp>
          <p:sp>
            <p:nvSpPr>
              <p:cNvPr id="39" name="Rectangle 38"/>
              <p:cNvSpPr/>
              <p:nvPr/>
            </p:nvSpPr>
            <p:spPr>
              <a:xfrm>
                <a:off x="164032" y="5874747"/>
                <a:ext cx="685800" cy="68853"/>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58608" y="5874747"/>
                <a:ext cx="685800" cy="68853"/>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1600200" y="5704701"/>
              <a:ext cx="450788" cy="467499"/>
              <a:chOff x="1600200" y="5704701"/>
              <a:chExt cx="450788" cy="467499"/>
            </a:xfrm>
          </p:grpSpPr>
          <p:sp>
            <p:nvSpPr>
              <p:cNvPr id="45" name="Oval 44"/>
              <p:cNvSpPr/>
              <p:nvPr/>
            </p:nvSpPr>
            <p:spPr>
              <a:xfrm>
                <a:off x="1600200" y="5791200"/>
                <a:ext cx="381000" cy="381000"/>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p:cNvCxnSpPr>
                <a:stCxn id="45" idx="2"/>
              </p:cNvCxnSpPr>
              <p:nvPr/>
            </p:nvCxnSpPr>
            <p:spPr>
              <a:xfrm>
                <a:off x="1600200" y="5981700"/>
                <a:ext cx="1905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45" idx="0"/>
                <a:endCxn id="45" idx="4"/>
              </p:cNvCxnSpPr>
              <p:nvPr/>
            </p:nvCxnSpPr>
            <p:spPr>
              <a:xfrm>
                <a:off x="1790700" y="5791200"/>
                <a:ext cx="0" cy="381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endCxn id="45" idx="6"/>
              </p:cNvCxnSpPr>
              <p:nvPr/>
            </p:nvCxnSpPr>
            <p:spPr>
              <a:xfrm>
                <a:off x="1790700" y="5981700"/>
                <a:ext cx="190500"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1752600" y="5704701"/>
                <a:ext cx="298388" cy="287298"/>
                <a:chOff x="4422806" y="5704701"/>
                <a:chExt cx="298388" cy="287298"/>
              </a:xfrm>
            </p:grpSpPr>
            <p:sp>
              <p:nvSpPr>
                <p:cNvPr id="54" name="TextBox 53"/>
                <p:cNvSpPr txBox="1"/>
                <p:nvPr/>
              </p:nvSpPr>
              <p:spPr>
                <a:xfrm>
                  <a:off x="4422806" y="5704701"/>
                  <a:ext cx="298388" cy="276999"/>
                </a:xfrm>
                <a:prstGeom prst="rect">
                  <a:avLst/>
                </a:prstGeom>
                <a:noFill/>
                <a:ln w="0">
                  <a:noFill/>
                </a:ln>
              </p:spPr>
              <p:txBody>
                <a:bodyPr wrap="square" rtlCol="0">
                  <a:spAutoFit/>
                </a:bodyPr>
                <a:lstStyle/>
                <a:p>
                  <a:r>
                    <a:rPr lang="en-US" sz="1200" b="1" dirty="0" smtClean="0">
                      <a:ln w="50800">
                        <a:solidFill>
                          <a:schemeClr val="bg1"/>
                        </a:solidFill>
                      </a:ln>
                      <a:latin typeface="Arial" panose="020B0604020202020204" pitchFamily="34" charset="0"/>
                      <a:cs typeface="Arial" panose="020B0604020202020204" pitchFamily="34" charset="0"/>
                    </a:rPr>
                    <a:t>N</a:t>
                  </a:r>
                </a:p>
              </p:txBody>
            </p:sp>
            <p:sp>
              <p:nvSpPr>
                <p:cNvPr id="55" name="TextBox 54"/>
                <p:cNvSpPr txBox="1"/>
                <p:nvPr/>
              </p:nvSpPr>
              <p:spPr>
                <a:xfrm>
                  <a:off x="4422806" y="5715000"/>
                  <a:ext cx="298388" cy="276999"/>
                </a:xfrm>
                <a:prstGeom prst="rect">
                  <a:avLst/>
                </a:prstGeom>
                <a:noFill/>
                <a:ln w="0">
                  <a:noFill/>
                </a:ln>
              </p:spPr>
              <p:txBody>
                <a:bodyPr wrap="square" rtlCol="0">
                  <a:spAutoFit/>
                </a:bodyPr>
                <a:lstStyle/>
                <a:p>
                  <a:r>
                    <a:rPr lang="en-US" sz="1200" b="1" dirty="0" smtClean="0">
                      <a:ln w="50800">
                        <a:noFill/>
                      </a:ln>
                      <a:latin typeface="Arial" panose="020B0604020202020204" pitchFamily="34" charset="0"/>
                      <a:cs typeface="Arial" panose="020B0604020202020204" pitchFamily="34" charset="0"/>
                    </a:rPr>
                    <a:t>N</a:t>
                  </a:r>
                </a:p>
              </p:txBody>
            </p:sp>
          </p:grpSp>
        </p:grpSp>
      </p:grpSp>
      <p:pic>
        <p:nvPicPr>
          <p:cNvPr id="46" name="Picture 45" descr="TPL logo rgb horiz.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7200" y="6172200"/>
            <a:ext cx="972384" cy="600412"/>
          </a:xfrm>
          <a:prstGeom prst="rect">
            <a:avLst/>
          </a:prstGeom>
          <a:ln w="50800" cap="sq">
            <a:solidFill>
              <a:schemeClr val="bg1"/>
            </a:solidFill>
            <a:miter lim="800000"/>
          </a:ln>
        </p:spPr>
      </p:pic>
      <p:sp>
        <p:nvSpPr>
          <p:cNvPr id="28" name="TextBox 27"/>
          <p:cNvSpPr txBox="1"/>
          <p:nvPr/>
        </p:nvSpPr>
        <p:spPr>
          <a:xfrm>
            <a:off x="-152960" y="2362279"/>
            <a:ext cx="2234572" cy="2923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UPPER LAWN</a:t>
            </a:r>
          </a:p>
        </p:txBody>
      </p:sp>
      <p:sp>
        <p:nvSpPr>
          <p:cNvPr id="36" name="TextBox 35"/>
          <p:cNvSpPr txBox="1"/>
          <p:nvPr/>
        </p:nvSpPr>
        <p:spPr>
          <a:xfrm>
            <a:off x="2166088" y="2457651"/>
            <a:ext cx="1339912"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solidFill>
                  <a:schemeClr val="bg1"/>
                </a:solidFill>
              </a:rPr>
              <a:t>SPORTS COURTS</a:t>
            </a:r>
          </a:p>
        </p:txBody>
      </p:sp>
      <p:sp>
        <p:nvSpPr>
          <p:cNvPr id="48" name="TextBox 47"/>
          <p:cNvSpPr txBox="1"/>
          <p:nvPr/>
        </p:nvSpPr>
        <p:spPr>
          <a:xfrm>
            <a:off x="4687422" y="2326084"/>
            <a:ext cx="1860869" cy="2923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 THE GREAT LAWN</a:t>
            </a:r>
          </a:p>
        </p:txBody>
      </p:sp>
      <p:sp>
        <p:nvSpPr>
          <p:cNvPr id="50" name="TextBox 49"/>
          <p:cNvSpPr txBox="1"/>
          <p:nvPr/>
        </p:nvSpPr>
        <p:spPr>
          <a:xfrm>
            <a:off x="5361331" y="1276581"/>
            <a:ext cx="1005351"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solidFill>
                  <a:schemeClr val="bg1"/>
                </a:solidFill>
              </a:rPr>
              <a:t>MARKET PLAZA</a:t>
            </a:r>
          </a:p>
        </p:txBody>
      </p:sp>
      <p:sp>
        <p:nvSpPr>
          <p:cNvPr id="52" name="TextBox 51"/>
          <p:cNvSpPr txBox="1"/>
          <p:nvPr/>
        </p:nvSpPr>
        <p:spPr>
          <a:xfrm>
            <a:off x="6760615" y="1760052"/>
            <a:ext cx="1037494" cy="6924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KIDS PLAY &amp; EDUCATION AREA</a:t>
            </a:r>
          </a:p>
        </p:txBody>
      </p:sp>
      <p:sp>
        <p:nvSpPr>
          <p:cNvPr id="53" name="TextBox 52"/>
          <p:cNvSpPr txBox="1"/>
          <p:nvPr/>
        </p:nvSpPr>
        <p:spPr>
          <a:xfrm>
            <a:off x="3264622" y="3476659"/>
            <a:ext cx="1278875"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PICNIC </a:t>
            </a:r>
          </a:p>
          <a:p>
            <a:pPr algn="ctr"/>
            <a:r>
              <a:rPr lang="en-US" sz="1300" b="1" dirty="0" smtClean="0">
                <a:solidFill>
                  <a:schemeClr val="bg1"/>
                </a:solidFill>
              </a:rPr>
              <a:t>LAWN</a:t>
            </a:r>
          </a:p>
        </p:txBody>
      </p:sp>
      <p:sp>
        <p:nvSpPr>
          <p:cNvPr id="61" name="TextBox 60"/>
          <p:cNvSpPr txBox="1"/>
          <p:nvPr/>
        </p:nvSpPr>
        <p:spPr>
          <a:xfrm>
            <a:off x="5363675" y="4424808"/>
            <a:ext cx="911982"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OPEN</a:t>
            </a:r>
          </a:p>
          <a:p>
            <a:pPr algn="ctr"/>
            <a:r>
              <a:rPr lang="en-US" sz="1300" b="1" dirty="0" smtClean="0">
                <a:solidFill>
                  <a:schemeClr val="bg1"/>
                </a:solidFill>
              </a:rPr>
              <a:t>POND</a:t>
            </a:r>
          </a:p>
        </p:txBody>
      </p:sp>
      <p:sp>
        <p:nvSpPr>
          <p:cNvPr id="63" name="TextBox 62"/>
          <p:cNvSpPr txBox="1"/>
          <p:nvPr/>
        </p:nvSpPr>
        <p:spPr>
          <a:xfrm>
            <a:off x="7404813" y="5280753"/>
            <a:ext cx="1171380"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PARK GATEWAY</a:t>
            </a:r>
          </a:p>
        </p:txBody>
      </p:sp>
      <p:sp>
        <p:nvSpPr>
          <p:cNvPr id="64" name="TextBox 63"/>
          <p:cNvSpPr txBox="1"/>
          <p:nvPr/>
        </p:nvSpPr>
        <p:spPr>
          <a:xfrm>
            <a:off x="4010860" y="5077864"/>
            <a:ext cx="935355"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TERRACED </a:t>
            </a:r>
          </a:p>
          <a:p>
            <a:pPr algn="ctr"/>
            <a:r>
              <a:rPr lang="en-US" sz="1300" b="1" dirty="0" smtClean="0">
                <a:solidFill>
                  <a:schemeClr val="bg1"/>
                </a:solidFill>
              </a:rPr>
              <a:t>POOLS</a:t>
            </a:r>
          </a:p>
        </p:txBody>
      </p:sp>
      <p:sp>
        <p:nvSpPr>
          <p:cNvPr id="65" name="TextBox 64"/>
          <p:cNvSpPr txBox="1"/>
          <p:nvPr/>
        </p:nvSpPr>
        <p:spPr>
          <a:xfrm>
            <a:off x="7042247" y="2752248"/>
            <a:ext cx="1316114"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WELCOME PLAZA</a:t>
            </a:r>
          </a:p>
        </p:txBody>
      </p:sp>
      <p:sp>
        <p:nvSpPr>
          <p:cNvPr id="66" name="TextBox 65"/>
          <p:cNvSpPr txBox="1"/>
          <p:nvPr/>
        </p:nvSpPr>
        <p:spPr>
          <a:xfrm>
            <a:off x="6147006" y="987236"/>
            <a:ext cx="1408814" cy="2923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RESTROOMS</a:t>
            </a:r>
          </a:p>
        </p:txBody>
      </p:sp>
      <p:sp>
        <p:nvSpPr>
          <p:cNvPr id="68" name="TextBox 67"/>
          <p:cNvSpPr txBox="1"/>
          <p:nvPr/>
        </p:nvSpPr>
        <p:spPr>
          <a:xfrm>
            <a:off x="5179551" y="3556887"/>
            <a:ext cx="1316114"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PERFORMANCE PLAZA</a:t>
            </a:r>
          </a:p>
        </p:txBody>
      </p:sp>
      <p:sp>
        <p:nvSpPr>
          <p:cNvPr id="41" name="TextBox 40"/>
          <p:cNvSpPr txBox="1"/>
          <p:nvPr/>
        </p:nvSpPr>
        <p:spPr>
          <a:xfrm>
            <a:off x="3683889" y="2969403"/>
            <a:ext cx="898396"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FITNESS ZONE</a:t>
            </a:r>
          </a:p>
        </p:txBody>
      </p:sp>
      <p:sp>
        <p:nvSpPr>
          <p:cNvPr id="42" name="TextBox 41"/>
          <p:cNvSpPr txBox="1"/>
          <p:nvPr/>
        </p:nvSpPr>
        <p:spPr>
          <a:xfrm>
            <a:off x="3898848" y="1653722"/>
            <a:ext cx="1005351"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solidFill>
                  <a:schemeClr val="bg1"/>
                </a:solidFill>
              </a:rPr>
              <a:t>TERRACED LAWN</a:t>
            </a:r>
          </a:p>
        </p:txBody>
      </p:sp>
      <p:sp>
        <p:nvSpPr>
          <p:cNvPr id="70" name="TextBox 69"/>
          <p:cNvSpPr txBox="1"/>
          <p:nvPr/>
        </p:nvSpPr>
        <p:spPr>
          <a:xfrm rot="16200000">
            <a:off x="7102222" y="3096177"/>
            <a:ext cx="3147330"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JOSEPH E. BOONE BLVD</a:t>
            </a:r>
          </a:p>
        </p:txBody>
      </p:sp>
      <p:sp>
        <p:nvSpPr>
          <p:cNvPr id="72" name="TextBox 71"/>
          <p:cNvSpPr txBox="1"/>
          <p:nvPr/>
        </p:nvSpPr>
        <p:spPr>
          <a:xfrm>
            <a:off x="4114800" y="587126"/>
            <a:ext cx="187059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t>ELM ST</a:t>
            </a:r>
          </a:p>
        </p:txBody>
      </p:sp>
      <p:sp>
        <p:nvSpPr>
          <p:cNvPr id="73" name="TextBox 72"/>
          <p:cNvSpPr txBox="1"/>
          <p:nvPr/>
        </p:nvSpPr>
        <p:spPr>
          <a:xfrm rot="16200000">
            <a:off x="2177473" y="4385151"/>
            <a:ext cx="1915279"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THURMOND ST</a:t>
            </a:r>
          </a:p>
        </p:txBody>
      </p:sp>
      <p:sp>
        <p:nvSpPr>
          <p:cNvPr id="74" name="TextBox 73"/>
          <p:cNvSpPr txBox="1"/>
          <p:nvPr/>
        </p:nvSpPr>
        <p:spPr>
          <a:xfrm rot="16200000">
            <a:off x="-673825" y="1784072"/>
            <a:ext cx="1915279"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SPENCER ST</a:t>
            </a:r>
          </a:p>
        </p:txBody>
      </p:sp>
      <p:sp>
        <p:nvSpPr>
          <p:cNvPr id="76" name="TextBox 75"/>
          <p:cNvSpPr txBox="1"/>
          <p:nvPr/>
        </p:nvSpPr>
        <p:spPr>
          <a:xfrm>
            <a:off x="4961667" y="5854612"/>
            <a:ext cx="1835585"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WALNUT ST</a:t>
            </a:r>
          </a:p>
        </p:txBody>
      </p:sp>
      <p:sp>
        <p:nvSpPr>
          <p:cNvPr id="60" name="TextBox 59"/>
          <p:cNvSpPr txBox="1"/>
          <p:nvPr/>
        </p:nvSpPr>
        <p:spPr>
          <a:xfrm>
            <a:off x="1693462" y="2913567"/>
            <a:ext cx="1870591"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VINE ST</a:t>
            </a:r>
          </a:p>
        </p:txBody>
      </p:sp>
    </p:spTree>
    <p:extLst>
      <p:ext uri="{BB962C8B-B14F-4D97-AF65-F5344CB8AC3E}">
        <p14:creationId xmlns:p14="http://schemas.microsoft.com/office/powerpoint/2010/main" val="60372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9661" t="12462" r="19309" b="5854"/>
          <a:stretch/>
        </p:blipFill>
        <p:spPr>
          <a:xfrm rot="10800000">
            <a:off x="2509" y="-1"/>
            <a:ext cx="9141489" cy="6117600"/>
          </a:xfrm>
          <a:prstGeom prst="rect">
            <a:avLst/>
          </a:prstGeom>
        </p:spPr>
      </p:pic>
      <p:sp>
        <p:nvSpPr>
          <p:cNvPr id="5" name="Rectangle 4"/>
          <p:cNvSpPr/>
          <p:nvPr/>
        </p:nvSpPr>
        <p:spPr>
          <a:xfrm>
            <a:off x="0" y="6117600"/>
            <a:ext cx="9144000" cy="740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10" y="6154134"/>
            <a:ext cx="9047074" cy="707886"/>
          </a:xfrm>
          <a:prstGeom prst="rect">
            <a:avLst/>
          </a:prstGeom>
          <a:noFill/>
        </p:spPr>
        <p:txBody>
          <a:bodyPr wrap="square" rtlCol="0">
            <a:spAutoFit/>
          </a:bodyPr>
          <a:lstStyle/>
          <a:p>
            <a:r>
              <a:rPr lang="en-US" sz="2000" b="1" dirty="0" smtClean="0"/>
              <a:t>Rodney Cook, Sr. Park in Historic Vine City</a:t>
            </a:r>
          </a:p>
          <a:p>
            <a:r>
              <a:rPr lang="en-US" sz="2000" b="1" dirty="0" smtClean="0"/>
              <a:t>CONCEPT PLAN</a:t>
            </a:r>
          </a:p>
        </p:txBody>
      </p:sp>
      <p:grpSp>
        <p:nvGrpSpPr>
          <p:cNvPr id="59" name="Group 58"/>
          <p:cNvGrpSpPr/>
          <p:nvPr/>
        </p:nvGrpSpPr>
        <p:grpSpPr>
          <a:xfrm>
            <a:off x="0" y="5410200"/>
            <a:ext cx="2050988" cy="609600"/>
            <a:chOff x="0" y="5638800"/>
            <a:chExt cx="2050988" cy="609600"/>
          </a:xfrm>
        </p:grpSpPr>
        <p:grpSp>
          <p:nvGrpSpPr>
            <p:cNvPr id="58" name="Group 57"/>
            <p:cNvGrpSpPr/>
            <p:nvPr/>
          </p:nvGrpSpPr>
          <p:grpSpPr>
            <a:xfrm>
              <a:off x="0" y="5638800"/>
              <a:ext cx="1905000" cy="609600"/>
              <a:chOff x="0" y="5638800"/>
              <a:chExt cx="1905000" cy="609600"/>
            </a:xfrm>
          </p:grpSpPr>
          <p:sp>
            <p:nvSpPr>
              <p:cNvPr id="37" name="TextBox 36"/>
              <p:cNvSpPr txBox="1"/>
              <p:nvPr/>
            </p:nvSpPr>
            <p:spPr>
              <a:xfrm>
                <a:off x="0" y="5638800"/>
                <a:ext cx="1192885" cy="261610"/>
              </a:xfrm>
              <a:prstGeom prst="rect">
                <a:avLst/>
              </a:prstGeom>
              <a:noFill/>
            </p:spPr>
            <p:txBody>
              <a:bodyPr wrap="square" rtlCol="0">
                <a:spAutoFit/>
              </a:bodyPr>
              <a:lstStyle/>
              <a:p>
                <a:r>
                  <a:rPr lang="en-US" sz="1100" b="1" dirty="0" smtClean="0"/>
                  <a:t>SCALE</a:t>
                </a:r>
              </a:p>
            </p:txBody>
          </p:sp>
          <p:sp>
            <p:nvSpPr>
              <p:cNvPr id="38" name="TextBox 37"/>
              <p:cNvSpPr txBox="1"/>
              <p:nvPr/>
            </p:nvSpPr>
            <p:spPr>
              <a:xfrm>
                <a:off x="0" y="5986790"/>
                <a:ext cx="1905000" cy="261610"/>
              </a:xfrm>
              <a:prstGeom prst="rect">
                <a:avLst/>
              </a:prstGeom>
              <a:noFill/>
            </p:spPr>
            <p:txBody>
              <a:bodyPr wrap="square" rtlCol="0">
                <a:spAutoFit/>
              </a:bodyPr>
              <a:lstStyle/>
              <a:p>
                <a:r>
                  <a:rPr lang="en-US" sz="1100" b="1" dirty="0" smtClean="0"/>
                  <a:t>0’              100’             200’</a:t>
                </a:r>
              </a:p>
            </p:txBody>
          </p:sp>
          <p:sp>
            <p:nvSpPr>
              <p:cNvPr id="39" name="Rectangle 38"/>
              <p:cNvSpPr/>
              <p:nvPr/>
            </p:nvSpPr>
            <p:spPr>
              <a:xfrm>
                <a:off x="164032" y="5874747"/>
                <a:ext cx="685800" cy="68853"/>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58608" y="5874747"/>
                <a:ext cx="685800" cy="68853"/>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1600200" y="5704701"/>
              <a:ext cx="450788" cy="467499"/>
              <a:chOff x="1600200" y="5704701"/>
              <a:chExt cx="450788" cy="467499"/>
            </a:xfrm>
          </p:grpSpPr>
          <p:sp>
            <p:nvSpPr>
              <p:cNvPr id="45" name="Oval 44"/>
              <p:cNvSpPr/>
              <p:nvPr/>
            </p:nvSpPr>
            <p:spPr>
              <a:xfrm>
                <a:off x="1600200" y="5791200"/>
                <a:ext cx="381000" cy="381000"/>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p:cNvCxnSpPr>
                <a:stCxn id="45" idx="2"/>
              </p:cNvCxnSpPr>
              <p:nvPr/>
            </p:nvCxnSpPr>
            <p:spPr>
              <a:xfrm>
                <a:off x="1600200" y="5981700"/>
                <a:ext cx="1905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45" idx="0"/>
                <a:endCxn id="45" idx="4"/>
              </p:cNvCxnSpPr>
              <p:nvPr/>
            </p:nvCxnSpPr>
            <p:spPr>
              <a:xfrm>
                <a:off x="1790700" y="5791200"/>
                <a:ext cx="0" cy="381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endCxn id="45" idx="6"/>
              </p:cNvCxnSpPr>
              <p:nvPr/>
            </p:nvCxnSpPr>
            <p:spPr>
              <a:xfrm>
                <a:off x="1790700" y="5981700"/>
                <a:ext cx="190500"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1752600" y="5704701"/>
                <a:ext cx="298388" cy="287298"/>
                <a:chOff x="4422806" y="5704701"/>
                <a:chExt cx="298388" cy="287298"/>
              </a:xfrm>
            </p:grpSpPr>
            <p:sp>
              <p:nvSpPr>
                <p:cNvPr id="54" name="TextBox 53"/>
                <p:cNvSpPr txBox="1"/>
                <p:nvPr/>
              </p:nvSpPr>
              <p:spPr>
                <a:xfrm>
                  <a:off x="4422806" y="5704701"/>
                  <a:ext cx="298388" cy="276999"/>
                </a:xfrm>
                <a:prstGeom prst="rect">
                  <a:avLst/>
                </a:prstGeom>
                <a:noFill/>
                <a:ln w="0">
                  <a:noFill/>
                </a:ln>
              </p:spPr>
              <p:txBody>
                <a:bodyPr wrap="square" rtlCol="0">
                  <a:spAutoFit/>
                </a:bodyPr>
                <a:lstStyle/>
                <a:p>
                  <a:r>
                    <a:rPr lang="en-US" sz="1200" b="1" dirty="0" smtClean="0">
                      <a:ln w="50800">
                        <a:solidFill>
                          <a:schemeClr val="bg1"/>
                        </a:solidFill>
                      </a:ln>
                      <a:latin typeface="Arial" panose="020B0604020202020204" pitchFamily="34" charset="0"/>
                      <a:cs typeface="Arial" panose="020B0604020202020204" pitchFamily="34" charset="0"/>
                    </a:rPr>
                    <a:t>N</a:t>
                  </a:r>
                </a:p>
              </p:txBody>
            </p:sp>
            <p:sp>
              <p:nvSpPr>
                <p:cNvPr id="55" name="TextBox 54"/>
                <p:cNvSpPr txBox="1"/>
                <p:nvPr/>
              </p:nvSpPr>
              <p:spPr>
                <a:xfrm>
                  <a:off x="4422806" y="5715000"/>
                  <a:ext cx="298388" cy="276999"/>
                </a:xfrm>
                <a:prstGeom prst="rect">
                  <a:avLst/>
                </a:prstGeom>
                <a:noFill/>
                <a:ln w="0">
                  <a:noFill/>
                </a:ln>
              </p:spPr>
              <p:txBody>
                <a:bodyPr wrap="square" rtlCol="0">
                  <a:spAutoFit/>
                </a:bodyPr>
                <a:lstStyle/>
                <a:p>
                  <a:r>
                    <a:rPr lang="en-US" sz="1200" b="1" dirty="0" smtClean="0">
                      <a:ln w="50800">
                        <a:noFill/>
                      </a:ln>
                      <a:latin typeface="Arial" panose="020B0604020202020204" pitchFamily="34" charset="0"/>
                      <a:cs typeface="Arial" panose="020B0604020202020204" pitchFamily="34" charset="0"/>
                    </a:rPr>
                    <a:t>N</a:t>
                  </a:r>
                </a:p>
              </p:txBody>
            </p:sp>
          </p:grpSp>
        </p:grpSp>
      </p:grpSp>
      <p:sp>
        <p:nvSpPr>
          <p:cNvPr id="28" name="TextBox 27"/>
          <p:cNvSpPr txBox="1"/>
          <p:nvPr/>
        </p:nvSpPr>
        <p:spPr>
          <a:xfrm>
            <a:off x="-152960" y="2362279"/>
            <a:ext cx="2234572" cy="2923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UPPER LAWN</a:t>
            </a:r>
          </a:p>
        </p:txBody>
      </p:sp>
      <p:sp>
        <p:nvSpPr>
          <p:cNvPr id="36" name="TextBox 35"/>
          <p:cNvSpPr txBox="1"/>
          <p:nvPr/>
        </p:nvSpPr>
        <p:spPr>
          <a:xfrm>
            <a:off x="2166088" y="2457651"/>
            <a:ext cx="1339912"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solidFill>
                  <a:schemeClr val="bg1"/>
                </a:solidFill>
              </a:rPr>
              <a:t>SPORTS COURTS</a:t>
            </a:r>
          </a:p>
        </p:txBody>
      </p:sp>
      <p:sp>
        <p:nvSpPr>
          <p:cNvPr id="48" name="TextBox 47"/>
          <p:cNvSpPr txBox="1"/>
          <p:nvPr/>
        </p:nvSpPr>
        <p:spPr>
          <a:xfrm>
            <a:off x="4687422" y="2326084"/>
            <a:ext cx="1860869" cy="2923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 THE GREAT LAWN</a:t>
            </a:r>
          </a:p>
        </p:txBody>
      </p:sp>
      <p:sp>
        <p:nvSpPr>
          <p:cNvPr id="52" name="TextBox 51"/>
          <p:cNvSpPr txBox="1"/>
          <p:nvPr/>
        </p:nvSpPr>
        <p:spPr>
          <a:xfrm>
            <a:off x="6760615" y="1760052"/>
            <a:ext cx="1037494" cy="6924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KIDS PLAY &amp; EDUCATION AREA</a:t>
            </a:r>
          </a:p>
        </p:txBody>
      </p:sp>
      <p:sp>
        <p:nvSpPr>
          <p:cNvPr id="53" name="TextBox 52"/>
          <p:cNvSpPr txBox="1"/>
          <p:nvPr/>
        </p:nvSpPr>
        <p:spPr>
          <a:xfrm>
            <a:off x="3264622" y="3476659"/>
            <a:ext cx="1278875"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PICNIC </a:t>
            </a:r>
          </a:p>
          <a:p>
            <a:pPr algn="ctr"/>
            <a:r>
              <a:rPr lang="en-US" sz="1300" b="1" dirty="0" smtClean="0">
                <a:solidFill>
                  <a:schemeClr val="bg1"/>
                </a:solidFill>
              </a:rPr>
              <a:t>LAWN</a:t>
            </a:r>
          </a:p>
        </p:txBody>
      </p:sp>
      <p:sp>
        <p:nvSpPr>
          <p:cNvPr id="61" name="TextBox 60"/>
          <p:cNvSpPr txBox="1"/>
          <p:nvPr/>
        </p:nvSpPr>
        <p:spPr>
          <a:xfrm>
            <a:off x="5363675" y="4424808"/>
            <a:ext cx="911982"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OPEN</a:t>
            </a:r>
          </a:p>
          <a:p>
            <a:pPr algn="ctr"/>
            <a:r>
              <a:rPr lang="en-US" sz="1300" b="1" dirty="0" smtClean="0">
                <a:solidFill>
                  <a:schemeClr val="bg1"/>
                </a:solidFill>
              </a:rPr>
              <a:t>POND</a:t>
            </a:r>
          </a:p>
        </p:txBody>
      </p:sp>
      <p:sp>
        <p:nvSpPr>
          <p:cNvPr id="63" name="TextBox 62"/>
          <p:cNvSpPr txBox="1"/>
          <p:nvPr/>
        </p:nvSpPr>
        <p:spPr>
          <a:xfrm>
            <a:off x="7468050" y="5095523"/>
            <a:ext cx="1171380"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PARK GATEWAY</a:t>
            </a:r>
          </a:p>
        </p:txBody>
      </p:sp>
      <p:sp>
        <p:nvSpPr>
          <p:cNvPr id="64" name="TextBox 63"/>
          <p:cNvSpPr txBox="1"/>
          <p:nvPr/>
        </p:nvSpPr>
        <p:spPr>
          <a:xfrm>
            <a:off x="4010860" y="5077864"/>
            <a:ext cx="935355"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TERRACED </a:t>
            </a:r>
          </a:p>
          <a:p>
            <a:pPr algn="ctr"/>
            <a:r>
              <a:rPr lang="en-US" sz="1300" b="1" dirty="0" smtClean="0">
                <a:solidFill>
                  <a:schemeClr val="bg1"/>
                </a:solidFill>
              </a:rPr>
              <a:t>POOLS</a:t>
            </a:r>
          </a:p>
        </p:txBody>
      </p:sp>
      <p:sp>
        <p:nvSpPr>
          <p:cNvPr id="65" name="TextBox 64"/>
          <p:cNvSpPr txBox="1"/>
          <p:nvPr/>
        </p:nvSpPr>
        <p:spPr>
          <a:xfrm>
            <a:off x="7042247" y="2752248"/>
            <a:ext cx="1316114"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WELCOME PLAZA</a:t>
            </a:r>
          </a:p>
        </p:txBody>
      </p:sp>
      <p:sp>
        <p:nvSpPr>
          <p:cNvPr id="66" name="TextBox 65"/>
          <p:cNvSpPr txBox="1"/>
          <p:nvPr/>
        </p:nvSpPr>
        <p:spPr>
          <a:xfrm>
            <a:off x="6147006" y="987236"/>
            <a:ext cx="1408814" cy="2923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RESTROOMS</a:t>
            </a:r>
          </a:p>
        </p:txBody>
      </p:sp>
      <p:sp>
        <p:nvSpPr>
          <p:cNvPr id="68" name="TextBox 67"/>
          <p:cNvSpPr txBox="1"/>
          <p:nvPr/>
        </p:nvSpPr>
        <p:spPr>
          <a:xfrm>
            <a:off x="5179551" y="3556887"/>
            <a:ext cx="1316114"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PERFORMANCE PLAZA</a:t>
            </a:r>
          </a:p>
        </p:txBody>
      </p:sp>
      <p:sp>
        <p:nvSpPr>
          <p:cNvPr id="41" name="TextBox 40"/>
          <p:cNvSpPr txBox="1"/>
          <p:nvPr/>
        </p:nvSpPr>
        <p:spPr>
          <a:xfrm>
            <a:off x="3683889" y="2969403"/>
            <a:ext cx="898396"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solidFill>
                  <a:schemeClr val="bg1"/>
                </a:solidFill>
              </a:rPr>
              <a:t>FITNESS ZONE</a:t>
            </a:r>
          </a:p>
        </p:txBody>
      </p:sp>
      <p:sp>
        <p:nvSpPr>
          <p:cNvPr id="42" name="TextBox 41"/>
          <p:cNvSpPr txBox="1"/>
          <p:nvPr/>
        </p:nvSpPr>
        <p:spPr>
          <a:xfrm>
            <a:off x="3898848" y="1653722"/>
            <a:ext cx="1005351"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solidFill>
                  <a:schemeClr val="bg1"/>
                </a:solidFill>
              </a:rPr>
              <a:t>TERRACED LAWN</a:t>
            </a:r>
          </a:p>
        </p:txBody>
      </p:sp>
      <p:sp>
        <p:nvSpPr>
          <p:cNvPr id="70" name="TextBox 69"/>
          <p:cNvSpPr txBox="1"/>
          <p:nvPr/>
        </p:nvSpPr>
        <p:spPr>
          <a:xfrm rot="16200000">
            <a:off x="7102222" y="3096177"/>
            <a:ext cx="3147330"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JOSEPH E. BOONE BLVD</a:t>
            </a:r>
          </a:p>
        </p:txBody>
      </p:sp>
      <p:sp>
        <p:nvSpPr>
          <p:cNvPr id="72" name="TextBox 71"/>
          <p:cNvSpPr txBox="1"/>
          <p:nvPr/>
        </p:nvSpPr>
        <p:spPr>
          <a:xfrm>
            <a:off x="4114800" y="587126"/>
            <a:ext cx="1870591"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t>ELM ST</a:t>
            </a:r>
          </a:p>
        </p:txBody>
      </p:sp>
      <p:sp>
        <p:nvSpPr>
          <p:cNvPr id="73" name="TextBox 72"/>
          <p:cNvSpPr txBox="1"/>
          <p:nvPr/>
        </p:nvSpPr>
        <p:spPr>
          <a:xfrm rot="16200000">
            <a:off x="2177473" y="4385151"/>
            <a:ext cx="1915279"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THURMOND ST</a:t>
            </a:r>
          </a:p>
        </p:txBody>
      </p:sp>
      <p:sp>
        <p:nvSpPr>
          <p:cNvPr id="74" name="TextBox 73"/>
          <p:cNvSpPr txBox="1"/>
          <p:nvPr/>
        </p:nvSpPr>
        <p:spPr>
          <a:xfrm rot="16200000">
            <a:off x="-673825" y="1784072"/>
            <a:ext cx="1915279"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SPENCER ST</a:t>
            </a:r>
          </a:p>
        </p:txBody>
      </p:sp>
      <p:sp>
        <p:nvSpPr>
          <p:cNvPr id="75" name="TextBox 74"/>
          <p:cNvSpPr txBox="1"/>
          <p:nvPr/>
        </p:nvSpPr>
        <p:spPr>
          <a:xfrm>
            <a:off x="1693462" y="2913567"/>
            <a:ext cx="1870591"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VINE ST</a:t>
            </a:r>
          </a:p>
        </p:txBody>
      </p:sp>
      <p:sp>
        <p:nvSpPr>
          <p:cNvPr id="76" name="TextBox 75"/>
          <p:cNvSpPr txBox="1"/>
          <p:nvPr/>
        </p:nvSpPr>
        <p:spPr>
          <a:xfrm>
            <a:off x="4961667" y="5854612"/>
            <a:ext cx="1835585"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WALNUT ST</a:t>
            </a:r>
          </a:p>
        </p:txBody>
      </p:sp>
      <p:sp>
        <p:nvSpPr>
          <p:cNvPr id="67" name="Rectangle 66"/>
          <p:cNvSpPr/>
          <p:nvPr/>
        </p:nvSpPr>
        <p:spPr>
          <a:xfrm rot="16200000">
            <a:off x="5480021" y="928578"/>
            <a:ext cx="643288" cy="575938"/>
          </a:xfrm>
          <a:prstGeom prst="rect">
            <a:avLst/>
          </a:pr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24" tIns="45714" rIns="91424" bIns="45714" anchor="ctr"/>
          <a:lstStyle/>
          <a:p>
            <a:pPr algn="ctr">
              <a:defRPr/>
            </a:pPr>
            <a:endParaRPr lang="en-US"/>
          </a:p>
        </p:txBody>
      </p:sp>
      <p:sp>
        <p:nvSpPr>
          <p:cNvPr id="83" name="TextBox 82"/>
          <p:cNvSpPr txBox="1"/>
          <p:nvPr/>
        </p:nvSpPr>
        <p:spPr>
          <a:xfrm>
            <a:off x="5079624" y="692929"/>
            <a:ext cx="434072" cy="369320"/>
          </a:xfrm>
          <a:prstGeom prst="rect">
            <a:avLst/>
          </a:prstGeom>
          <a:noFill/>
        </p:spPr>
        <p:txBody>
          <a:bodyPr wrap="square" lIns="91424" tIns="45714" rIns="91424" bIns="45714" rtlCol="0">
            <a:spAutoFit/>
          </a:bodyPr>
          <a:lstStyle/>
          <a:p>
            <a:r>
              <a:rPr lang="en-US" sz="1600" b="1" dirty="0">
                <a:latin typeface="Lucida Sans" panose="020B0602030504020204" pitchFamily="34" charset="0"/>
                <a:cs typeface="Lucida Sans" panose="020B0602030504020204" pitchFamily="34" charset="0"/>
              </a:rPr>
              <a:t>H</a:t>
            </a:r>
            <a:r>
              <a:rPr lang="en-US" sz="1800" b="1" dirty="0">
                <a:latin typeface="Lucida Sans" panose="020B0602030504020204" pitchFamily="34" charset="0"/>
                <a:cs typeface="Lucida Sans" panose="020B0602030504020204" pitchFamily="34" charset="0"/>
              </a:rPr>
              <a:t>.</a:t>
            </a:r>
          </a:p>
        </p:txBody>
      </p:sp>
      <p:sp>
        <p:nvSpPr>
          <p:cNvPr id="84" name="TextBox 83"/>
          <p:cNvSpPr txBox="1"/>
          <p:nvPr/>
        </p:nvSpPr>
        <p:spPr>
          <a:xfrm>
            <a:off x="5329003" y="996548"/>
            <a:ext cx="946822" cy="492410"/>
          </a:xfrm>
          <a:prstGeom prst="rect">
            <a:avLst/>
          </a:prstGeom>
          <a:noFill/>
          <a:effectLst>
            <a:outerShdw blurRad="50800" dist="38100" dir="2700000" algn="tl" rotWithShape="0">
              <a:prstClr val="black">
                <a:alpha val="40000"/>
              </a:prstClr>
            </a:outerShdw>
          </a:effectLst>
        </p:spPr>
        <p:txBody>
          <a:bodyPr wrap="square" lIns="182845" tIns="91424" rIns="182845" bIns="91424">
            <a:spAutoFit/>
          </a:bodyPr>
          <a:lstStyle/>
          <a:p>
            <a:pPr algn="ctr" defTabSz="2925517">
              <a:defRPr/>
            </a:pPr>
            <a:r>
              <a:rPr lang="en-US" sz="1000" b="1" dirty="0">
                <a:solidFill>
                  <a:schemeClr val="tx1">
                    <a:lumMod val="85000"/>
                    <a:lumOff val="15000"/>
                  </a:schemeClr>
                </a:solidFill>
              </a:rPr>
              <a:t>PEACE </a:t>
            </a:r>
          </a:p>
          <a:p>
            <a:pPr algn="ctr" defTabSz="2925517">
              <a:defRPr/>
            </a:pPr>
            <a:r>
              <a:rPr lang="en-US" sz="1000" b="1" dirty="0">
                <a:solidFill>
                  <a:schemeClr val="tx1">
                    <a:lumMod val="85000"/>
                    <a:lumOff val="15000"/>
                  </a:schemeClr>
                </a:solidFill>
              </a:rPr>
              <a:t>COLUMN</a:t>
            </a:r>
          </a:p>
        </p:txBody>
      </p:sp>
      <p:sp>
        <p:nvSpPr>
          <p:cNvPr id="86" name="Oval 85"/>
          <p:cNvSpPr/>
          <p:nvPr/>
        </p:nvSpPr>
        <p:spPr>
          <a:xfrm>
            <a:off x="5379043" y="946659"/>
            <a:ext cx="126179" cy="12618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24" tIns="45714" rIns="91424" bIns="45714" rtlCol="0" anchor="ctr"/>
          <a:lstStyle/>
          <a:p>
            <a:pPr algn="ctr"/>
            <a:endParaRPr lang="en-US"/>
          </a:p>
        </p:txBody>
      </p:sp>
      <p:sp>
        <p:nvSpPr>
          <p:cNvPr id="87" name="Oval 86"/>
          <p:cNvSpPr/>
          <p:nvPr/>
        </p:nvSpPr>
        <p:spPr>
          <a:xfrm>
            <a:off x="5379043" y="1165523"/>
            <a:ext cx="126179" cy="12618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24" tIns="45714" rIns="91424" bIns="45714" rtlCol="0" anchor="ctr"/>
          <a:lstStyle/>
          <a:p>
            <a:pPr algn="ctr"/>
            <a:endParaRPr lang="en-US"/>
          </a:p>
        </p:txBody>
      </p:sp>
      <p:sp>
        <p:nvSpPr>
          <p:cNvPr id="88" name="Oval 87"/>
          <p:cNvSpPr/>
          <p:nvPr/>
        </p:nvSpPr>
        <p:spPr>
          <a:xfrm>
            <a:off x="6089634" y="946659"/>
            <a:ext cx="126179" cy="12618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24" tIns="45714" rIns="91424" bIns="45714" rtlCol="0" anchor="ctr"/>
          <a:lstStyle/>
          <a:p>
            <a:pPr algn="ctr"/>
            <a:endParaRPr lang="en-US"/>
          </a:p>
        </p:txBody>
      </p:sp>
      <p:sp>
        <p:nvSpPr>
          <p:cNvPr id="89" name="Oval 88"/>
          <p:cNvSpPr/>
          <p:nvPr/>
        </p:nvSpPr>
        <p:spPr>
          <a:xfrm>
            <a:off x="6089634" y="1165523"/>
            <a:ext cx="126179" cy="12618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24" tIns="45714" rIns="91424" bIns="45714" rtlCol="0" anchor="ctr"/>
          <a:lstStyle/>
          <a:p>
            <a:pPr algn="ctr"/>
            <a:endParaRPr lang="en-US"/>
          </a:p>
        </p:txBody>
      </p:sp>
      <p:sp>
        <p:nvSpPr>
          <p:cNvPr id="90" name="Oval 89"/>
          <p:cNvSpPr/>
          <p:nvPr/>
        </p:nvSpPr>
        <p:spPr>
          <a:xfrm>
            <a:off x="7742334" y="2191021"/>
            <a:ext cx="126179" cy="12618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24" tIns="45714" rIns="91424" bIns="45714" rtlCol="0" anchor="ctr"/>
          <a:lstStyle/>
          <a:p>
            <a:pPr algn="ctr"/>
            <a:endParaRPr lang="en-US"/>
          </a:p>
        </p:txBody>
      </p:sp>
      <p:sp>
        <p:nvSpPr>
          <p:cNvPr id="93" name="Oval 92"/>
          <p:cNvSpPr/>
          <p:nvPr/>
        </p:nvSpPr>
        <p:spPr>
          <a:xfrm>
            <a:off x="2350669" y="1967240"/>
            <a:ext cx="126179" cy="12618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24" tIns="45714" rIns="91424" bIns="45714" rtlCol="0" anchor="ctr"/>
          <a:lstStyle/>
          <a:p>
            <a:pPr algn="ctr"/>
            <a:endParaRPr lang="en-US"/>
          </a:p>
        </p:txBody>
      </p:sp>
      <p:sp>
        <p:nvSpPr>
          <p:cNvPr id="94" name="Oval 93"/>
          <p:cNvSpPr/>
          <p:nvPr/>
        </p:nvSpPr>
        <p:spPr>
          <a:xfrm>
            <a:off x="2625394" y="1720102"/>
            <a:ext cx="126179" cy="12618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24" tIns="45714" rIns="91424" bIns="45714" rtlCol="0" anchor="ctr"/>
          <a:lstStyle/>
          <a:p>
            <a:pPr algn="ctr"/>
            <a:endParaRPr lang="en-US"/>
          </a:p>
        </p:txBody>
      </p:sp>
      <p:sp>
        <p:nvSpPr>
          <p:cNvPr id="95" name="Oval 94"/>
          <p:cNvSpPr/>
          <p:nvPr/>
        </p:nvSpPr>
        <p:spPr>
          <a:xfrm>
            <a:off x="2781622" y="1915332"/>
            <a:ext cx="126179" cy="12618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24" tIns="45714" rIns="91424" bIns="45714" rtlCol="0" anchor="ctr"/>
          <a:lstStyle/>
          <a:p>
            <a:pPr algn="ctr"/>
            <a:endParaRPr lang="en-US"/>
          </a:p>
        </p:txBody>
      </p:sp>
      <p:sp>
        <p:nvSpPr>
          <p:cNvPr id="96" name="Oval 95"/>
          <p:cNvSpPr/>
          <p:nvPr/>
        </p:nvSpPr>
        <p:spPr>
          <a:xfrm>
            <a:off x="3031374" y="1771971"/>
            <a:ext cx="126179" cy="12618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24" tIns="45714" rIns="91424" bIns="45714" rtlCol="0" anchor="ctr"/>
          <a:lstStyle/>
          <a:p>
            <a:pPr algn="ctr"/>
            <a:endParaRPr lang="en-US"/>
          </a:p>
        </p:txBody>
      </p:sp>
      <p:sp>
        <p:nvSpPr>
          <p:cNvPr id="97" name="Oval 96"/>
          <p:cNvSpPr/>
          <p:nvPr/>
        </p:nvSpPr>
        <p:spPr>
          <a:xfrm>
            <a:off x="3195207" y="2157638"/>
            <a:ext cx="126179" cy="12618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24" tIns="45714" rIns="91424" bIns="45714" rtlCol="0" anchor="ctr"/>
          <a:lstStyle/>
          <a:p>
            <a:pPr algn="ctr"/>
            <a:endParaRPr lang="en-US"/>
          </a:p>
        </p:txBody>
      </p:sp>
      <p:sp>
        <p:nvSpPr>
          <p:cNvPr id="98" name="Oval 97"/>
          <p:cNvSpPr/>
          <p:nvPr/>
        </p:nvSpPr>
        <p:spPr>
          <a:xfrm>
            <a:off x="3764263" y="2674528"/>
            <a:ext cx="126179" cy="12618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24" tIns="45714" rIns="91424" bIns="45714" rtlCol="0" anchor="ctr"/>
          <a:lstStyle/>
          <a:p>
            <a:pPr algn="ctr"/>
            <a:endParaRPr lang="en-US"/>
          </a:p>
        </p:txBody>
      </p:sp>
      <p:sp>
        <p:nvSpPr>
          <p:cNvPr id="99" name="Oval 98"/>
          <p:cNvSpPr/>
          <p:nvPr/>
        </p:nvSpPr>
        <p:spPr>
          <a:xfrm>
            <a:off x="7982153" y="4167689"/>
            <a:ext cx="126179" cy="12618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24" tIns="45714" rIns="91424" bIns="45714" rtlCol="0" anchor="ctr"/>
          <a:lstStyle/>
          <a:p>
            <a:pPr algn="ctr"/>
            <a:endParaRPr lang="en-US"/>
          </a:p>
        </p:txBody>
      </p:sp>
      <p:sp>
        <p:nvSpPr>
          <p:cNvPr id="100" name="Oval 99"/>
          <p:cNvSpPr/>
          <p:nvPr/>
        </p:nvSpPr>
        <p:spPr>
          <a:xfrm>
            <a:off x="3682712" y="4201201"/>
            <a:ext cx="126179" cy="12618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24" tIns="45714" rIns="91424" bIns="45714" rtlCol="0" anchor="ctr"/>
          <a:lstStyle/>
          <a:p>
            <a:pPr algn="ctr"/>
            <a:endParaRPr lang="en-US"/>
          </a:p>
        </p:txBody>
      </p:sp>
      <p:sp>
        <p:nvSpPr>
          <p:cNvPr id="101" name="Oval 100"/>
          <p:cNvSpPr/>
          <p:nvPr/>
        </p:nvSpPr>
        <p:spPr>
          <a:xfrm>
            <a:off x="8019763" y="5558996"/>
            <a:ext cx="126179" cy="12618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24" tIns="45714" rIns="91424" bIns="45714" rtlCol="0" anchor="ctr"/>
          <a:lstStyle/>
          <a:p>
            <a:pPr algn="ctr"/>
            <a:endParaRPr lang="en-US"/>
          </a:p>
        </p:txBody>
      </p:sp>
      <p:sp>
        <p:nvSpPr>
          <p:cNvPr id="102" name="Freeform 101"/>
          <p:cNvSpPr/>
          <p:nvPr/>
        </p:nvSpPr>
        <p:spPr>
          <a:xfrm rot="5400000">
            <a:off x="1575761" y="1080248"/>
            <a:ext cx="360849" cy="664500"/>
          </a:xfrm>
          <a:custGeom>
            <a:avLst/>
            <a:gdLst>
              <a:gd name="connsiteX0" fmla="*/ 106878 w 967839"/>
              <a:gd name="connsiteY0" fmla="*/ 0 h 1917865"/>
              <a:gd name="connsiteX1" fmla="*/ 35626 w 967839"/>
              <a:gd name="connsiteY1" fmla="*/ 160317 h 1917865"/>
              <a:gd name="connsiteX2" fmla="*/ 0 w 967839"/>
              <a:gd name="connsiteY2" fmla="*/ 397823 h 1917865"/>
              <a:gd name="connsiteX3" fmla="*/ 0 w 967839"/>
              <a:gd name="connsiteY3" fmla="*/ 635330 h 1917865"/>
              <a:gd name="connsiteX4" fmla="*/ 17813 w 967839"/>
              <a:gd name="connsiteY4" fmla="*/ 872836 h 1917865"/>
              <a:gd name="connsiteX5" fmla="*/ 77189 w 967839"/>
              <a:gd name="connsiteY5" fmla="*/ 1098467 h 1917865"/>
              <a:gd name="connsiteX6" fmla="*/ 195942 w 967839"/>
              <a:gd name="connsiteY6" fmla="*/ 1353787 h 1917865"/>
              <a:gd name="connsiteX7" fmla="*/ 314696 w 967839"/>
              <a:gd name="connsiteY7" fmla="*/ 1525979 h 1917865"/>
              <a:gd name="connsiteX8" fmla="*/ 362197 w 967839"/>
              <a:gd name="connsiteY8" fmla="*/ 1597231 h 1917865"/>
              <a:gd name="connsiteX9" fmla="*/ 480950 w 967839"/>
              <a:gd name="connsiteY9" fmla="*/ 1721922 h 1917865"/>
              <a:gd name="connsiteX10" fmla="*/ 587828 w 967839"/>
              <a:gd name="connsiteY10" fmla="*/ 1852550 h 1917865"/>
              <a:gd name="connsiteX11" fmla="*/ 688768 w 967839"/>
              <a:gd name="connsiteY11" fmla="*/ 1917865 h 1917865"/>
              <a:gd name="connsiteX12" fmla="*/ 967839 w 967839"/>
              <a:gd name="connsiteY12" fmla="*/ 1407226 h 1917865"/>
              <a:gd name="connsiteX13" fmla="*/ 920337 w 967839"/>
              <a:gd name="connsiteY13" fmla="*/ 1383475 h 1917865"/>
              <a:gd name="connsiteX14" fmla="*/ 813459 w 967839"/>
              <a:gd name="connsiteY14" fmla="*/ 1276597 h 1917865"/>
              <a:gd name="connsiteX15" fmla="*/ 688768 w 967839"/>
              <a:gd name="connsiteY15" fmla="*/ 1122218 h 1917865"/>
              <a:gd name="connsiteX16" fmla="*/ 605641 w 967839"/>
              <a:gd name="connsiteY16" fmla="*/ 908462 h 1917865"/>
              <a:gd name="connsiteX17" fmla="*/ 558140 w 967839"/>
              <a:gd name="connsiteY17" fmla="*/ 765958 h 1917865"/>
              <a:gd name="connsiteX18" fmla="*/ 546265 w 967839"/>
              <a:gd name="connsiteY18" fmla="*/ 540327 h 1917865"/>
              <a:gd name="connsiteX19" fmla="*/ 570015 w 967839"/>
              <a:gd name="connsiteY19" fmla="*/ 338446 h 1917865"/>
              <a:gd name="connsiteX20" fmla="*/ 629392 w 967839"/>
              <a:gd name="connsiteY20" fmla="*/ 190005 h 1917865"/>
              <a:gd name="connsiteX21" fmla="*/ 106878 w 967839"/>
              <a:gd name="connsiteY21" fmla="*/ 0 h 191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7839" h="1917865">
                <a:moveTo>
                  <a:pt x="106878" y="0"/>
                </a:moveTo>
                <a:lnTo>
                  <a:pt x="35626" y="160317"/>
                </a:lnTo>
                <a:lnTo>
                  <a:pt x="0" y="397823"/>
                </a:lnTo>
                <a:lnTo>
                  <a:pt x="0" y="635330"/>
                </a:lnTo>
                <a:lnTo>
                  <a:pt x="17813" y="872836"/>
                </a:lnTo>
                <a:lnTo>
                  <a:pt x="77189" y="1098467"/>
                </a:lnTo>
                <a:lnTo>
                  <a:pt x="195942" y="1353787"/>
                </a:lnTo>
                <a:lnTo>
                  <a:pt x="314696" y="1525979"/>
                </a:lnTo>
                <a:lnTo>
                  <a:pt x="362197" y="1597231"/>
                </a:lnTo>
                <a:lnTo>
                  <a:pt x="480950" y="1721922"/>
                </a:lnTo>
                <a:lnTo>
                  <a:pt x="587828" y="1852550"/>
                </a:lnTo>
                <a:lnTo>
                  <a:pt x="688768" y="1917865"/>
                </a:lnTo>
                <a:lnTo>
                  <a:pt x="967839" y="1407226"/>
                </a:lnTo>
                <a:lnTo>
                  <a:pt x="920337" y="1383475"/>
                </a:lnTo>
                <a:lnTo>
                  <a:pt x="813459" y="1276597"/>
                </a:lnTo>
                <a:lnTo>
                  <a:pt x="688768" y="1122218"/>
                </a:lnTo>
                <a:lnTo>
                  <a:pt x="605641" y="908462"/>
                </a:lnTo>
                <a:lnTo>
                  <a:pt x="558140" y="765958"/>
                </a:lnTo>
                <a:lnTo>
                  <a:pt x="546265" y="540327"/>
                </a:lnTo>
                <a:lnTo>
                  <a:pt x="570015" y="338446"/>
                </a:lnTo>
                <a:lnTo>
                  <a:pt x="629392" y="190005"/>
                </a:lnTo>
                <a:lnTo>
                  <a:pt x="106878" y="0"/>
                </a:lnTo>
                <a:close/>
              </a:path>
            </a:pathLst>
          </a:cu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24" tIns="45714" rIns="91424" bIns="45714" anchor="ctr"/>
          <a:lstStyle/>
          <a:p>
            <a:pPr algn="ctr">
              <a:defRPr/>
            </a:pPr>
            <a:endParaRPr lang="en-US"/>
          </a:p>
        </p:txBody>
      </p:sp>
      <p:sp>
        <p:nvSpPr>
          <p:cNvPr id="103" name="Oval 102"/>
          <p:cNvSpPr/>
          <p:nvPr/>
        </p:nvSpPr>
        <p:spPr>
          <a:xfrm rot="16200000">
            <a:off x="1759569" y="1770794"/>
            <a:ext cx="240485" cy="239238"/>
          </a:xfrm>
          <a:prstGeom prst="ellipse">
            <a:avLst/>
          </a:pr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24" tIns="45714" rIns="91424" bIns="45714" anchor="ctr"/>
          <a:lstStyle/>
          <a:p>
            <a:pPr algn="ctr">
              <a:defRPr/>
            </a:pPr>
            <a:endParaRPr lang="en-US"/>
          </a:p>
        </p:txBody>
      </p:sp>
      <p:sp>
        <p:nvSpPr>
          <p:cNvPr id="104" name="TextBox 103"/>
          <p:cNvSpPr txBox="1"/>
          <p:nvPr/>
        </p:nvSpPr>
        <p:spPr>
          <a:xfrm>
            <a:off x="5084671" y="1118730"/>
            <a:ext cx="434072" cy="369320"/>
          </a:xfrm>
          <a:prstGeom prst="rect">
            <a:avLst/>
          </a:prstGeom>
          <a:noFill/>
        </p:spPr>
        <p:txBody>
          <a:bodyPr wrap="square" lIns="91424" tIns="45714" rIns="91424" bIns="45714" rtlCol="0">
            <a:spAutoFit/>
          </a:bodyPr>
          <a:lstStyle/>
          <a:p>
            <a:r>
              <a:rPr lang="en-US" sz="1600" b="1" dirty="0" smtClean="0">
                <a:latin typeface="Lucida Sans" panose="020B0602030504020204" pitchFamily="34" charset="0"/>
                <a:cs typeface="Lucida Sans" panose="020B0602030504020204" pitchFamily="34" charset="0"/>
              </a:rPr>
              <a:t>G</a:t>
            </a:r>
            <a:r>
              <a:rPr lang="en-US" sz="1800" b="1" dirty="0" smtClean="0">
                <a:latin typeface="Lucida Sans" panose="020B0602030504020204" pitchFamily="34" charset="0"/>
                <a:cs typeface="Lucida Sans" panose="020B0602030504020204" pitchFamily="34" charset="0"/>
              </a:rPr>
              <a:t>.</a:t>
            </a:r>
            <a:endParaRPr lang="en-US" sz="1800" b="1" dirty="0">
              <a:latin typeface="Lucida Sans" panose="020B0602030504020204" pitchFamily="34" charset="0"/>
              <a:cs typeface="Lucida Sans" panose="020B0602030504020204" pitchFamily="34" charset="0"/>
            </a:endParaRPr>
          </a:p>
        </p:txBody>
      </p:sp>
      <p:sp>
        <p:nvSpPr>
          <p:cNvPr id="105" name="TextBox 104"/>
          <p:cNvSpPr txBox="1"/>
          <p:nvPr/>
        </p:nvSpPr>
        <p:spPr>
          <a:xfrm>
            <a:off x="6148174" y="713718"/>
            <a:ext cx="434072" cy="369320"/>
          </a:xfrm>
          <a:prstGeom prst="rect">
            <a:avLst/>
          </a:prstGeom>
          <a:noFill/>
        </p:spPr>
        <p:txBody>
          <a:bodyPr wrap="square" lIns="91424" tIns="45714" rIns="91424" bIns="45714" rtlCol="0">
            <a:spAutoFit/>
          </a:bodyPr>
          <a:lstStyle/>
          <a:p>
            <a:r>
              <a:rPr lang="en-US" sz="1600" b="1" dirty="0" smtClean="0">
                <a:latin typeface="Lucida Sans" panose="020B0602030504020204" pitchFamily="34" charset="0"/>
                <a:cs typeface="Lucida Sans" panose="020B0602030504020204" pitchFamily="34" charset="0"/>
              </a:rPr>
              <a:t>F</a:t>
            </a:r>
            <a:r>
              <a:rPr lang="en-US" sz="1800" b="1" dirty="0" smtClean="0">
                <a:latin typeface="Lucida Sans" panose="020B0602030504020204" pitchFamily="34" charset="0"/>
                <a:cs typeface="Lucida Sans" panose="020B0602030504020204" pitchFamily="34" charset="0"/>
              </a:rPr>
              <a:t>.</a:t>
            </a:r>
            <a:endParaRPr lang="en-US" sz="1800" b="1" dirty="0">
              <a:latin typeface="Lucida Sans" panose="020B0602030504020204" pitchFamily="34" charset="0"/>
              <a:cs typeface="Lucida Sans" panose="020B0602030504020204" pitchFamily="34" charset="0"/>
            </a:endParaRPr>
          </a:p>
        </p:txBody>
      </p:sp>
      <p:sp>
        <p:nvSpPr>
          <p:cNvPr id="106" name="TextBox 105"/>
          <p:cNvSpPr txBox="1"/>
          <p:nvPr/>
        </p:nvSpPr>
        <p:spPr>
          <a:xfrm>
            <a:off x="6132749" y="1139519"/>
            <a:ext cx="434072" cy="369320"/>
          </a:xfrm>
          <a:prstGeom prst="rect">
            <a:avLst/>
          </a:prstGeom>
          <a:noFill/>
        </p:spPr>
        <p:txBody>
          <a:bodyPr wrap="square" lIns="91424" tIns="45714" rIns="91424" bIns="45714" rtlCol="0">
            <a:spAutoFit/>
          </a:bodyPr>
          <a:lstStyle/>
          <a:p>
            <a:r>
              <a:rPr lang="en-US" sz="1600" b="1" dirty="0" smtClean="0">
                <a:latin typeface="Lucida Sans" panose="020B0602030504020204" pitchFamily="34" charset="0"/>
                <a:cs typeface="Lucida Sans" panose="020B0602030504020204" pitchFamily="34" charset="0"/>
              </a:rPr>
              <a:t>E</a:t>
            </a:r>
            <a:r>
              <a:rPr lang="en-US" sz="1800" b="1" dirty="0" smtClean="0">
                <a:latin typeface="Lucida Sans" panose="020B0602030504020204" pitchFamily="34" charset="0"/>
                <a:cs typeface="Lucida Sans" panose="020B0602030504020204" pitchFamily="34" charset="0"/>
              </a:rPr>
              <a:t>.</a:t>
            </a:r>
            <a:endParaRPr lang="en-US" sz="1800" b="1" dirty="0">
              <a:latin typeface="Lucida Sans" panose="020B0602030504020204" pitchFamily="34" charset="0"/>
              <a:cs typeface="Lucida Sans" panose="020B0602030504020204" pitchFamily="34" charset="0"/>
            </a:endParaRPr>
          </a:p>
        </p:txBody>
      </p:sp>
      <p:sp>
        <p:nvSpPr>
          <p:cNvPr id="107" name="TextBox 106"/>
          <p:cNvSpPr txBox="1"/>
          <p:nvPr/>
        </p:nvSpPr>
        <p:spPr>
          <a:xfrm>
            <a:off x="7787262" y="2177719"/>
            <a:ext cx="434072" cy="369320"/>
          </a:xfrm>
          <a:prstGeom prst="rect">
            <a:avLst/>
          </a:prstGeom>
          <a:noFill/>
        </p:spPr>
        <p:txBody>
          <a:bodyPr wrap="square" lIns="91424" tIns="45714" rIns="91424" bIns="45714" rtlCol="0">
            <a:spAutoFit/>
          </a:bodyPr>
          <a:lstStyle/>
          <a:p>
            <a:r>
              <a:rPr lang="en-US" sz="1600" b="1" dirty="0" smtClean="0">
                <a:latin typeface="Lucida Sans" panose="020B0602030504020204" pitchFamily="34" charset="0"/>
                <a:cs typeface="Lucida Sans" panose="020B0602030504020204" pitchFamily="34" charset="0"/>
              </a:rPr>
              <a:t>D</a:t>
            </a:r>
            <a:r>
              <a:rPr lang="en-US" sz="1800" b="1" dirty="0" smtClean="0">
                <a:latin typeface="Lucida Sans" panose="020B0602030504020204" pitchFamily="34" charset="0"/>
                <a:cs typeface="Lucida Sans" panose="020B0602030504020204" pitchFamily="34" charset="0"/>
              </a:rPr>
              <a:t>.</a:t>
            </a:r>
            <a:endParaRPr lang="en-US" sz="1800" b="1" dirty="0">
              <a:latin typeface="Lucida Sans" panose="020B0602030504020204" pitchFamily="34" charset="0"/>
              <a:cs typeface="Lucida Sans" panose="020B0602030504020204" pitchFamily="34" charset="0"/>
            </a:endParaRPr>
          </a:p>
        </p:txBody>
      </p:sp>
      <p:sp>
        <p:nvSpPr>
          <p:cNvPr id="91" name="Oval 90"/>
          <p:cNvSpPr/>
          <p:nvPr/>
        </p:nvSpPr>
        <p:spPr>
          <a:xfrm>
            <a:off x="1757071" y="1748581"/>
            <a:ext cx="126179" cy="12618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24" tIns="45714" rIns="91424" bIns="45714" rtlCol="0" anchor="ctr"/>
          <a:lstStyle/>
          <a:p>
            <a:pPr algn="ctr"/>
            <a:endParaRPr lang="en-US"/>
          </a:p>
        </p:txBody>
      </p:sp>
      <p:sp>
        <p:nvSpPr>
          <p:cNvPr id="92" name="Oval 91"/>
          <p:cNvSpPr/>
          <p:nvPr/>
        </p:nvSpPr>
        <p:spPr>
          <a:xfrm>
            <a:off x="1883166" y="1901660"/>
            <a:ext cx="126179" cy="12618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91424" tIns="45714" rIns="91424" bIns="45714" rtlCol="0" anchor="ctr"/>
          <a:lstStyle/>
          <a:p>
            <a:pPr algn="ctr"/>
            <a:endParaRPr lang="en-US"/>
          </a:p>
        </p:txBody>
      </p:sp>
      <p:sp>
        <p:nvSpPr>
          <p:cNvPr id="108" name="TextBox 107"/>
          <p:cNvSpPr txBox="1"/>
          <p:nvPr/>
        </p:nvSpPr>
        <p:spPr>
          <a:xfrm>
            <a:off x="3807472" y="2437855"/>
            <a:ext cx="434072" cy="369320"/>
          </a:xfrm>
          <a:prstGeom prst="rect">
            <a:avLst/>
          </a:prstGeom>
          <a:noFill/>
        </p:spPr>
        <p:txBody>
          <a:bodyPr wrap="square" lIns="91424" tIns="45714" rIns="91424" bIns="45714" rtlCol="0">
            <a:spAutoFit/>
          </a:bodyPr>
          <a:lstStyle/>
          <a:p>
            <a:r>
              <a:rPr lang="en-US" sz="1600" b="1" dirty="0">
                <a:latin typeface="Lucida Sans" panose="020B0602030504020204" pitchFamily="34" charset="0"/>
                <a:cs typeface="Lucida Sans" panose="020B0602030504020204" pitchFamily="34" charset="0"/>
              </a:rPr>
              <a:t>I</a:t>
            </a:r>
            <a:r>
              <a:rPr lang="en-US" sz="1800" b="1" dirty="0" smtClean="0">
                <a:latin typeface="Lucida Sans" panose="020B0602030504020204" pitchFamily="34" charset="0"/>
                <a:cs typeface="Lucida Sans" panose="020B0602030504020204" pitchFamily="34" charset="0"/>
              </a:rPr>
              <a:t>.</a:t>
            </a:r>
            <a:endParaRPr lang="en-US" sz="1800" b="1" dirty="0">
              <a:latin typeface="Lucida Sans" panose="020B0602030504020204" pitchFamily="34" charset="0"/>
              <a:cs typeface="Lucida Sans" panose="020B0602030504020204" pitchFamily="34" charset="0"/>
            </a:endParaRPr>
          </a:p>
        </p:txBody>
      </p:sp>
      <p:sp>
        <p:nvSpPr>
          <p:cNvPr id="109" name="TextBox 108"/>
          <p:cNvSpPr txBox="1"/>
          <p:nvPr/>
        </p:nvSpPr>
        <p:spPr>
          <a:xfrm>
            <a:off x="3229327" y="2079596"/>
            <a:ext cx="434072" cy="369320"/>
          </a:xfrm>
          <a:prstGeom prst="rect">
            <a:avLst/>
          </a:prstGeom>
          <a:noFill/>
        </p:spPr>
        <p:txBody>
          <a:bodyPr wrap="square" lIns="91424" tIns="45714" rIns="91424" bIns="45714" rtlCol="0">
            <a:spAutoFit/>
          </a:bodyPr>
          <a:lstStyle/>
          <a:p>
            <a:r>
              <a:rPr lang="en-US" sz="1600" b="1" dirty="0" smtClean="0">
                <a:latin typeface="Lucida Sans" panose="020B0602030504020204" pitchFamily="34" charset="0"/>
                <a:cs typeface="Lucida Sans" panose="020B0602030504020204" pitchFamily="34" charset="0"/>
              </a:rPr>
              <a:t>J</a:t>
            </a:r>
            <a:r>
              <a:rPr lang="en-US" sz="1800" b="1" dirty="0" smtClean="0">
                <a:latin typeface="Lucida Sans" panose="020B0602030504020204" pitchFamily="34" charset="0"/>
                <a:cs typeface="Lucida Sans" panose="020B0602030504020204" pitchFamily="34" charset="0"/>
              </a:rPr>
              <a:t>.</a:t>
            </a:r>
            <a:endParaRPr lang="en-US" sz="1800" b="1" dirty="0">
              <a:latin typeface="Lucida Sans" panose="020B0602030504020204" pitchFamily="34" charset="0"/>
              <a:cs typeface="Lucida Sans" panose="020B0602030504020204" pitchFamily="34" charset="0"/>
            </a:endParaRPr>
          </a:p>
        </p:txBody>
      </p:sp>
      <p:sp>
        <p:nvSpPr>
          <p:cNvPr id="110" name="TextBox 109"/>
          <p:cNvSpPr txBox="1"/>
          <p:nvPr/>
        </p:nvSpPr>
        <p:spPr>
          <a:xfrm>
            <a:off x="3081706" y="1670163"/>
            <a:ext cx="434072" cy="369320"/>
          </a:xfrm>
          <a:prstGeom prst="rect">
            <a:avLst/>
          </a:prstGeom>
          <a:noFill/>
        </p:spPr>
        <p:txBody>
          <a:bodyPr wrap="square" lIns="91424" tIns="45714" rIns="91424" bIns="45714" rtlCol="0">
            <a:spAutoFit/>
          </a:bodyPr>
          <a:lstStyle/>
          <a:p>
            <a:r>
              <a:rPr lang="en-US" sz="1600" b="1" dirty="0">
                <a:latin typeface="Lucida Sans" panose="020B0602030504020204" pitchFamily="34" charset="0"/>
                <a:cs typeface="Lucida Sans" panose="020B0602030504020204" pitchFamily="34" charset="0"/>
              </a:rPr>
              <a:t>K</a:t>
            </a:r>
            <a:r>
              <a:rPr lang="en-US" sz="1800" b="1" dirty="0" smtClean="0">
                <a:latin typeface="Lucida Sans" panose="020B0602030504020204" pitchFamily="34" charset="0"/>
                <a:cs typeface="Lucida Sans" panose="020B0602030504020204" pitchFamily="34" charset="0"/>
              </a:rPr>
              <a:t>.</a:t>
            </a:r>
            <a:endParaRPr lang="en-US" sz="1800" b="1" dirty="0">
              <a:latin typeface="Lucida Sans" panose="020B0602030504020204" pitchFamily="34" charset="0"/>
              <a:cs typeface="Lucida Sans" panose="020B0602030504020204" pitchFamily="34" charset="0"/>
            </a:endParaRPr>
          </a:p>
        </p:txBody>
      </p:sp>
      <p:sp>
        <p:nvSpPr>
          <p:cNvPr id="111" name="TextBox 110"/>
          <p:cNvSpPr txBox="1"/>
          <p:nvPr/>
        </p:nvSpPr>
        <p:spPr>
          <a:xfrm>
            <a:off x="2612354" y="1881585"/>
            <a:ext cx="434072" cy="369320"/>
          </a:xfrm>
          <a:prstGeom prst="rect">
            <a:avLst/>
          </a:prstGeom>
          <a:noFill/>
        </p:spPr>
        <p:txBody>
          <a:bodyPr wrap="square" lIns="91424" tIns="45714" rIns="91424" bIns="45714" rtlCol="0">
            <a:spAutoFit/>
          </a:bodyPr>
          <a:lstStyle/>
          <a:p>
            <a:r>
              <a:rPr lang="en-US" sz="1600" b="1" dirty="0" smtClean="0">
                <a:latin typeface="Lucida Sans" panose="020B0602030504020204" pitchFamily="34" charset="0"/>
                <a:cs typeface="Lucida Sans" panose="020B0602030504020204" pitchFamily="34" charset="0"/>
              </a:rPr>
              <a:t>L</a:t>
            </a:r>
            <a:r>
              <a:rPr lang="en-US" sz="1800" b="1" dirty="0" smtClean="0">
                <a:latin typeface="Lucida Sans" panose="020B0602030504020204" pitchFamily="34" charset="0"/>
                <a:cs typeface="Lucida Sans" panose="020B0602030504020204" pitchFamily="34" charset="0"/>
              </a:rPr>
              <a:t>.</a:t>
            </a:r>
            <a:endParaRPr lang="en-US" sz="1800" b="1" dirty="0">
              <a:latin typeface="Lucida Sans" panose="020B0602030504020204" pitchFamily="34" charset="0"/>
              <a:cs typeface="Lucida Sans" panose="020B0602030504020204" pitchFamily="34" charset="0"/>
            </a:endParaRPr>
          </a:p>
        </p:txBody>
      </p:sp>
      <p:sp>
        <p:nvSpPr>
          <p:cNvPr id="112" name="TextBox 111"/>
          <p:cNvSpPr txBox="1"/>
          <p:nvPr/>
        </p:nvSpPr>
        <p:spPr>
          <a:xfrm>
            <a:off x="2661454" y="1467415"/>
            <a:ext cx="434072" cy="369320"/>
          </a:xfrm>
          <a:prstGeom prst="rect">
            <a:avLst/>
          </a:prstGeom>
          <a:noFill/>
        </p:spPr>
        <p:txBody>
          <a:bodyPr wrap="square" lIns="91424" tIns="45714" rIns="91424" bIns="45714" rtlCol="0">
            <a:spAutoFit/>
          </a:bodyPr>
          <a:lstStyle/>
          <a:p>
            <a:r>
              <a:rPr lang="en-US" sz="1600" b="1" dirty="0" smtClean="0">
                <a:latin typeface="Lucida Sans" panose="020B0602030504020204" pitchFamily="34" charset="0"/>
                <a:cs typeface="Lucida Sans" panose="020B0602030504020204" pitchFamily="34" charset="0"/>
              </a:rPr>
              <a:t>M</a:t>
            </a:r>
            <a:r>
              <a:rPr lang="en-US" sz="1800" b="1" dirty="0" smtClean="0">
                <a:latin typeface="Lucida Sans" panose="020B0602030504020204" pitchFamily="34" charset="0"/>
                <a:cs typeface="Lucida Sans" panose="020B0602030504020204" pitchFamily="34" charset="0"/>
              </a:rPr>
              <a:t>.</a:t>
            </a:r>
            <a:endParaRPr lang="en-US" sz="1800" b="1" dirty="0">
              <a:latin typeface="Lucida Sans" panose="020B0602030504020204" pitchFamily="34" charset="0"/>
              <a:cs typeface="Lucida Sans" panose="020B0602030504020204" pitchFamily="34" charset="0"/>
            </a:endParaRPr>
          </a:p>
        </p:txBody>
      </p:sp>
      <p:sp>
        <p:nvSpPr>
          <p:cNvPr id="113" name="TextBox 112"/>
          <p:cNvSpPr txBox="1"/>
          <p:nvPr/>
        </p:nvSpPr>
        <p:spPr>
          <a:xfrm>
            <a:off x="2108908" y="1937960"/>
            <a:ext cx="434072" cy="369320"/>
          </a:xfrm>
          <a:prstGeom prst="rect">
            <a:avLst/>
          </a:prstGeom>
          <a:noFill/>
        </p:spPr>
        <p:txBody>
          <a:bodyPr wrap="square" lIns="91424" tIns="45714" rIns="91424" bIns="45714" rtlCol="0">
            <a:spAutoFit/>
          </a:bodyPr>
          <a:lstStyle/>
          <a:p>
            <a:r>
              <a:rPr lang="en-US" sz="1600" b="1" dirty="0" smtClean="0">
                <a:latin typeface="Lucida Sans" panose="020B0602030504020204" pitchFamily="34" charset="0"/>
                <a:cs typeface="Lucida Sans" panose="020B0602030504020204" pitchFamily="34" charset="0"/>
              </a:rPr>
              <a:t>N</a:t>
            </a:r>
            <a:r>
              <a:rPr lang="en-US" sz="1800" b="1" dirty="0" smtClean="0">
                <a:latin typeface="Lucida Sans" panose="020B0602030504020204" pitchFamily="34" charset="0"/>
                <a:cs typeface="Lucida Sans" panose="020B0602030504020204" pitchFamily="34" charset="0"/>
              </a:rPr>
              <a:t>.</a:t>
            </a:r>
            <a:endParaRPr lang="en-US" sz="1800" b="1" dirty="0">
              <a:latin typeface="Lucida Sans" panose="020B0602030504020204" pitchFamily="34" charset="0"/>
              <a:cs typeface="Lucida Sans" panose="020B0602030504020204" pitchFamily="34" charset="0"/>
            </a:endParaRPr>
          </a:p>
        </p:txBody>
      </p:sp>
      <p:sp>
        <p:nvSpPr>
          <p:cNvPr id="114" name="TextBox 113"/>
          <p:cNvSpPr txBox="1"/>
          <p:nvPr/>
        </p:nvSpPr>
        <p:spPr>
          <a:xfrm>
            <a:off x="1684360" y="1920291"/>
            <a:ext cx="434072" cy="369320"/>
          </a:xfrm>
          <a:prstGeom prst="rect">
            <a:avLst/>
          </a:prstGeom>
          <a:noFill/>
        </p:spPr>
        <p:txBody>
          <a:bodyPr wrap="square" lIns="91424" tIns="45714" rIns="91424" bIns="45714" rtlCol="0">
            <a:spAutoFit/>
          </a:bodyPr>
          <a:lstStyle/>
          <a:p>
            <a:r>
              <a:rPr lang="en-US" sz="1600" b="1" dirty="0" smtClean="0">
                <a:latin typeface="Lucida Sans" panose="020B0602030504020204" pitchFamily="34" charset="0"/>
                <a:cs typeface="Lucida Sans" panose="020B0602030504020204" pitchFamily="34" charset="0"/>
              </a:rPr>
              <a:t>O</a:t>
            </a:r>
            <a:r>
              <a:rPr lang="en-US" sz="1800" b="1" dirty="0" smtClean="0">
                <a:latin typeface="Lucida Sans" panose="020B0602030504020204" pitchFamily="34" charset="0"/>
                <a:cs typeface="Lucida Sans" panose="020B0602030504020204" pitchFamily="34" charset="0"/>
              </a:rPr>
              <a:t>.</a:t>
            </a:r>
            <a:endParaRPr lang="en-US" sz="1800" b="1" dirty="0">
              <a:latin typeface="Lucida Sans" panose="020B0602030504020204" pitchFamily="34" charset="0"/>
              <a:cs typeface="Lucida Sans" panose="020B0602030504020204" pitchFamily="34" charset="0"/>
            </a:endParaRPr>
          </a:p>
        </p:txBody>
      </p:sp>
      <p:sp>
        <p:nvSpPr>
          <p:cNvPr id="115" name="TextBox 114"/>
          <p:cNvSpPr txBox="1"/>
          <p:nvPr/>
        </p:nvSpPr>
        <p:spPr>
          <a:xfrm>
            <a:off x="1737375" y="1432047"/>
            <a:ext cx="434072" cy="369320"/>
          </a:xfrm>
          <a:prstGeom prst="rect">
            <a:avLst/>
          </a:prstGeom>
          <a:noFill/>
        </p:spPr>
        <p:txBody>
          <a:bodyPr wrap="square" lIns="91424" tIns="45714" rIns="91424" bIns="45714" rtlCol="0">
            <a:spAutoFit/>
          </a:bodyPr>
          <a:lstStyle/>
          <a:p>
            <a:r>
              <a:rPr lang="en-US" sz="1600" b="1" dirty="0">
                <a:latin typeface="Lucida Sans" panose="020B0602030504020204" pitchFamily="34" charset="0"/>
                <a:cs typeface="Lucida Sans" panose="020B0602030504020204" pitchFamily="34" charset="0"/>
              </a:rPr>
              <a:t>P</a:t>
            </a:r>
            <a:r>
              <a:rPr lang="en-US" sz="1800" b="1" dirty="0" smtClean="0">
                <a:latin typeface="Lucida Sans" panose="020B0602030504020204" pitchFamily="34" charset="0"/>
                <a:cs typeface="Lucida Sans" panose="020B0602030504020204" pitchFamily="34" charset="0"/>
              </a:rPr>
              <a:t>.</a:t>
            </a:r>
            <a:endParaRPr lang="en-US" sz="1800" b="1" dirty="0">
              <a:latin typeface="Lucida Sans" panose="020B0602030504020204" pitchFamily="34" charset="0"/>
              <a:cs typeface="Lucida Sans" panose="020B0602030504020204" pitchFamily="34" charset="0"/>
            </a:endParaRPr>
          </a:p>
        </p:txBody>
      </p:sp>
      <p:sp>
        <p:nvSpPr>
          <p:cNvPr id="116" name="TextBox 115"/>
          <p:cNvSpPr txBox="1"/>
          <p:nvPr/>
        </p:nvSpPr>
        <p:spPr>
          <a:xfrm>
            <a:off x="3387454" y="4060833"/>
            <a:ext cx="434072" cy="369320"/>
          </a:xfrm>
          <a:prstGeom prst="rect">
            <a:avLst/>
          </a:prstGeom>
          <a:noFill/>
        </p:spPr>
        <p:txBody>
          <a:bodyPr wrap="square" lIns="91424" tIns="45714" rIns="91424" bIns="45714" rtlCol="0">
            <a:spAutoFit/>
          </a:bodyPr>
          <a:lstStyle/>
          <a:p>
            <a:r>
              <a:rPr lang="en-US" sz="1600" b="1" dirty="0" smtClean="0">
                <a:latin typeface="Lucida Sans" panose="020B0602030504020204" pitchFamily="34" charset="0"/>
                <a:cs typeface="Lucida Sans" panose="020B0602030504020204" pitchFamily="34" charset="0"/>
              </a:rPr>
              <a:t>C</a:t>
            </a:r>
            <a:r>
              <a:rPr lang="en-US" sz="1800" b="1" dirty="0" smtClean="0">
                <a:latin typeface="Lucida Sans" panose="020B0602030504020204" pitchFamily="34" charset="0"/>
                <a:cs typeface="Lucida Sans" panose="020B0602030504020204" pitchFamily="34" charset="0"/>
              </a:rPr>
              <a:t>.</a:t>
            </a:r>
            <a:endParaRPr lang="en-US" sz="1800" b="1" dirty="0">
              <a:latin typeface="Lucida Sans" panose="020B0602030504020204" pitchFamily="34" charset="0"/>
              <a:cs typeface="Lucida Sans" panose="020B0602030504020204" pitchFamily="34" charset="0"/>
            </a:endParaRPr>
          </a:p>
        </p:txBody>
      </p:sp>
      <p:sp>
        <p:nvSpPr>
          <p:cNvPr id="117" name="TextBox 116"/>
          <p:cNvSpPr txBox="1"/>
          <p:nvPr/>
        </p:nvSpPr>
        <p:spPr>
          <a:xfrm>
            <a:off x="8045242" y="4040089"/>
            <a:ext cx="434072" cy="369320"/>
          </a:xfrm>
          <a:prstGeom prst="rect">
            <a:avLst/>
          </a:prstGeom>
          <a:noFill/>
        </p:spPr>
        <p:txBody>
          <a:bodyPr wrap="square" lIns="91424" tIns="45714" rIns="91424" bIns="45714" rtlCol="0">
            <a:spAutoFit/>
          </a:bodyPr>
          <a:lstStyle/>
          <a:p>
            <a:r>
              <a:rPr lang="en-US" sz="1600" b="1" dirty="0" smtClean="0">
                <a:latin typeface="Lucida Sans" panose="020B0602030504020204" pitchFamily="34" charset="0"/>
                <a:cs typeface="Lucida Sans" panose="020B0602030504020204" pitchFamily="34" charset="0"/>
              </a:rPr>
              <a:t>B</a:t>
            </a:r>
            <a:r>
              <a:rPr lang="en-US" sz="1800" b="1" dirty="0" smtClean="0">
                <a:latin typeface="Lucida Sans" panose="020B0602030504020204" pitchFamily="34" charset="0"/>
                <a:cs typeface="Lucida Sans" panose="020B0602030504020204" pitchFamily="34" charset="0"/>
              </a:rPr>
              <a:t>.</a:t>
            </a:r>
            <a:endParaRPr lang="en-US" sz="1800" b="1" dirty="0">
              <a:latin typeface="Lucida Sans" panose="020B0602030504020204" pitchFamily="34" charset="0"/>
              <a:cs typeface="Lucida Sans" panose="020B0602030504020204" pitchFamily="34" charset="0"/>
            </a:endParaRPr>
          </a:p>
        </p:txBody>
      </p:sp>
      <p:sp>
        <p:nvSpPr>
          <p:cNvPr id="118" name="TextBox 117"/>
          <p:cNvSpPr txBox="1"/>
          <p:nvPr/>
        </p:nvSpPr>
        <p:spPr>
          <a:xfrm>
            <a:off x="8094684" y="5420479"/>
            <a:ext cx="434072" cy="369320"/>
          </a:xfrm>
          <a:prstGeom prst="rect">
            <a:avLst/>
          </a:prstGeom>
          <a:noFill/>
        </p:spPr>
        <p:txBody>
          <a:bodyPr wrap="square" lIns="91424" tIns="45714" rIns="91424" bIns="45714" rtlCol="0">
            <a:spAutoFit/>
          </a:bodyPr>
          <a:lstStyle/>
          <a:p>
            <a:r>
              <a:rPr lang="en-US" sz="1600" b="1" dirty="0" smtClean="0">
                <a:latin typeface="Lucida Sans" panose="020B0602030504020204" pitchFamily="34" charset="0"/>
                <a:cs typeface="Lucida Sans" panose="020B0602030504020204" pitchFamily="34" charset="0"/>
              </a:rPr>
              <a:t>A</a:t>
            </a:r>
            <a:r>
              <a:rPr lang="en-US" sz="1800" b="1" dirty="0" smtClean="0">
                <a:latin typeface="Lucida Sans" panose="020B0602030504020204" pitchFamily="34" charset="0"/>
                <a:cs typeface="Lucida Sans" panose="020B0602030504020204" pitchFamily="34" charset="0"/>
              </a:rPr>
              <a:t>.</a:t>
            </a:r>
            <a:endParaRPr lang="en-US" sz="1800" b="1" dirty="0">
              <a:latin typeface="Lucida Sans" panose="020B0602030504020204" pitchFamily="34" charset="0"/>
              <a:cs typeface="Lucida Sans" panose="020B0602030504020204" pitchFamily="34" charset="0"/>
            </a:endParaRPr>
          </a:p>
        </p:txBody>
      </p:sp>
      <p:sp>
        <p:nvSpPr>
          <p:cNvPr id="119" name="TextBox 118"/>
          <p:cNvSpPr txBox="1"/>
          <p:nvPr/>
        </p:nvSpPr>
        <p:spPr>
          <a:xfrm>
            <a:off x="740246" y="1656083"/>
            <a:ext cx="1110364" cy="492410"/>
          </a:xfrm>
          <a:prstGeom prst="rect">
            <a:avLst/>
          </a:prstGeom>
          <a:noFill/>
          <a:effectLst>
            <a:outerShdw blurRad="50800" dist="38100" dir="2700000" algn="tl" rotWithShape="0">
              <a:prstClr val="black">
                <a:alpha val="40000"/>
              </a:prstClr>
            </a:outerShdw>
          </a:effectLst>
        </p:spPr>
        <p:txBody>
          <a:bodyPr wrap="square" lIns="182845" tIns="91424" rIns="182845" bIns="91424">
            <a:spAutoFit/>
          </a:bodyPr>
          <a:lstStyle/>
          <a:p>
            <a:pPr algn="r" defTabSz="2925517">
              <a:defRPr/>
            </a:pPr>
            <a:r>
              <a:rPr lang="en-US" sz="1000" b="1" dirty="0">
                <a:solidFill>
                  <a:schemeClr val="tx1">
                    <a:lumMod val="85000"/>
                    <a:lumOff val="15000"/>
                  </a:schemeClr>
                </a:solidFill>
              </a:rPr>
              <a:t>PEACE </a:t>
            </a:r>
          </a:p>
          <a:p>
            <a:pPr algn="r" defTabSz="2925517">
              <a:defRPr/>
            </a:pPr>
            <a:r>
              <a:rPr lang="en-US" sz="1000" b="1" dirty="0" smtClean="0">
                <a:solidFill>
                  <a:schemeClr val="tx1">
                    <a:lumMod val="85000"/>
                    <a:lumOff val="15000"/>
                  </a:schemeClr>
                </a:solidFill>
              </a:rPr>
              <a:t>PANTHEON</a:t>
            </a:r>
            <a:endParaRPr lang="en-US" sz="1000" b="1" dirty="0">
              <a:solidFill>
                <a:schemeClr val="tx1">
                  <a:lumMod val="85000"/>
                  <a:lumOff val="15000"/>
                </a:schemeClr>
              </a:solidFill>
            </a:endParaRPr>
          </a:p>
        </p:txBody>
      </p:sp>
      <p:sp>
        <p:nvSpPr>
          <p:cNvPr id="120" name="TextBox 119"/>
          <p:cNvSpPr txBox="1"/>
          <p:nvPr/>
        </p:nvSpPr>
        <p:spPr>
          <a:xfrm>
            <a:off x="380293" y="1105400"/>
            <a:ext cx="1319900" cy="338522"/>
          </a:xfrm>
          <a:prstGeom prst="rect">
            <a:avLst/>
          </a:prstGeom>
          <a:noFill/>
          <a:effectLst>
            <a:outerShdw blurRad="50800" dist="38100" dir="2700000" algn="tl" rotWithShape="0">
              <a:prstClr val="black">
                <a:alpha val="40000"/>
              </a:prstClr>
            </a:outerShdw>
          </a:effectLst>
        </p:spPr>
        <p:txBody>
          <a:bodyPr wrap="square" lIns="182845" tIns="91424" rIns="182845" bIns="91424">
            <a:spAutoFit/>
          </a:bodyPr>
          <a:lstStyle/>
          <a:p>
            <a:pPr algn="r" defTabSz="2925517">
              <a:defRPr/>
            </a:pPr>
            <a:r>
              <a:rPr lang="en-US" sz="1000" b="1" dirty="0" smtClean="0">
                <a:solidFill>
                  <a:schemeClr val="tx1">
                    <a:lumMod val="85000"/>
                    <a:lumOff val="15000"/>
                  </a:schemeClr>
                </a:solidFill>
              </a:rPr>
              <a:t>AMPHITHEATER</a:t>
            </a:r>
            <a:endParaRPr lang="en-US" sz="1000" b="1" dirty="0">
              <a:solidFill>
                <a:schemeClr val="tx1">
                  <a:lumMod val="85000"/>
                  <a:lumOff val="15000"/>
                </a:schemeClr>
              </a:solidFill>
            </a:endParaRPr>
          </a:p>
        </p:txBody>
      </p:sp>
      <p:grpSp>
        <p:nvGrpSpPr>
          <p:cNvPr id="121" name="Group 120"/>
          <p:cNvGrpSpPr/>
          <p:nvPr/>
        </p:nvGrpSpPr>
        <p:grpSpPr>
          <a:xfrm>
            <a:off x="94243" y="2871045"/>
            <a:ext cx="2290249" cy="2808261"/>
            <a:chOff x="11978845" y="452730"/>
            <a:chExt cx="4668447" cy="5724365"/>
          </a:xfrm>
        </p:grpSpPr>
        <p:grpSp>
          <p:nvGrpSpPr>
            <p:cNvPr id="122" name="Group 121"/>
            <p:cNvGrpSpPr/>
            <p:nvPr/>
          </p:nvGrpSpPr>
          <p:grpSpPr>
            <a:xfrm>
              <a:off x="12039599" y="452730"/>
              <a:ext cx="4607693" cy="5087710"/>
              <a:chOff x="12115798" y="2413984"/>
              <a:chExt cx="4607693" cy="5333797"/>
            </a:xfrm>
          </p:grpSpPr>
          <p:sp>
            <p:nvSpPr>
              <p:cNvPr id="124" name="Rectangle 123"/>
              <p:cNvSpPr/>
              <p:nvPr/>
            </p:nvSpPr>
            <p:spPr>
              <a:xfrm>
                <a:off x="12115798" y="2413984"/>
                <a:ext cx="3803623" cy="53337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12761093" y="2511034"/>
                <a:ext cx="3962398" cy="526174"/>
              </a:xfrm>
              <a:prstGeom prst="rect">
                <a:avLst/>
              </a:prstGeom>
              <a:noFill/>
            </p:spPr>
            <p:txBody>
              <a:bodyPr wrap="square" rtlCol="0">
                <a:spAutoFit/>
              </a:bodyPr>
              <a:lstStyle/>
              <a:p>
                <a:r>
                  <a:rPr lang="en-US" sz="1000" b="1" dirty="0">
                    <a:latin typeface="Lucida Sans" panose="020B0602030504020204" pitchFamily="34" charset="0"/>
                    <a:cs typeface="Lucida Sans" panose="020B0602030504020204" pitchFamily="34" charset="0"/>
                  </a:rPr>
                  <a:t>Statues</a:t>
                </a:r>
              </a:p>
            </p:txBody>
          </p:sp>
          <p:sp>
            <p:nvSpPr>
              <p:cNvPr id="126" name="Oval 125"/>
              <p:cNvSpPr/>
              <p:nvPr/>
            </p:nvSpPr>
            <p:spPr>
              <a:xfrm>
                <a:off x="12237720" y="2604261"/>
                <a:ext cx="182880" cy="182880"/>
              </a:xfrm>
              <a:prstGeom prst="ellipse">
                <a:avLst/>
              </a:prstGeom>
              <a:solidFill>
                <a:srgbClr val="C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3" name="TextBox 122"/>
            <p:cNvSpPr txBox="1"/>
            <p:nvPr/>
          </p:nvSpPr>
          <p:spPr>
            <a:xfrm>
              <a:off x="11978845" y="907192"/>
              <a:ext cx="3864379" cy="5269903"/>
            </a:xfrm>
            <a:prstGeom prst="rect">
              <a:avLst/>
            </a:prstGeom>
            <a:noFill/>
          </p:spPr>
          <p:txBody>
            <a:bodyPr wrap="square" lIns="91424" tIns="45714" rIns="91424" bIns="45714" rtlCol="0">
              <a:spAutoFit/>
            </a:bodyPr>
            <a:lstStyle/>
            <a:p>
              <a:pPr marL="342835" indent="-342835">
                <a:buAutoNum type="alphaUcPeriod"/>
              </a:pPr>
              <a:r>
                <a:rPr lang="en-US" sz="900" b="1" dirty="0">
                  <a:latin typeface="Lucida Sans" panose="020B0602030504020204" pitchFamily="34" charset="0"/>
                  <a:cs typeface="Lucida Sans" panose="020B0602030504020204" pitchFamily="34" charset="0"/>
                </a:rPr>
                <a:t>Alonzo Herndon</a:t>
              </a:r>
            </a:p>
            <a:p>
              <a:pPr marL="342835" indent="-342835">
                <a:buAutoNum type="alphaUcPeriod"/>
              </a:pPr>
              <a:r>
                <a:rPr lang="en-US" sz="900" b="1" dirty="0">
                  <a:latin typeface="Lucida Sans" panose="020B0602030504020204" pitchFamily="34" charset="0"/>
                  <a:cs typeface="Lucida Sans" panose="020B0602030504020204" pitchFamily="34" charset="0"/>
                </a:rPr>
                <a:t>Booker T. Washington</a:t>
              </a:r>
            </a:p>
            <a:p>
              <a:pPr marL="342835" indent="-342835">
                <a:buAutoNum type="alphaUcPeriod"/>
              </a:pPr>
              <a:r>
                <a:rPr lang="en-US" sz="900" b="1" dirty="0">
                  <a:latin typeface="Lucida Sans" panose="020B0602030504020204" pitchFamily="34" charset="0"/>
                  <a:cs typeface="Lucida Sans" panose="020B0602030504020204" pitchFamily="34" charset="0"/>
                </a:rPr>
                <a:t>W.E.B. DuBois</a:t>
              </a:r>
            </a:p>
            <a:p>
              <a:pPr marL="342835" indent="-342835">
                <a:buAutoNum type="alphaUcPeriod"/>
              </a:pPr>
              <a:r>
                <a:rPr lang="en-US" sz="900" b="1" dirty="0">
                  <a:latin typeface="Lucida Sans" panose="020B0602030504020204" pitchFamily="34" charset="0"/>
                  <a:cs typeface="Lucida Sans" panose="020B0602030504020204" pitchFamily="34" charset="0"/>
                </a:rPr>
                <a:t>Joseph E. Boone</a:t>
              </a:r>
            </a:p>
            <a:p>
              <a:pPr marL="342835" indent="-342835">
                <a:buAutoNum type="alphaUcPeriod"/>
              </a:pPr>
              <a:r>
                <a:rPr lang="en-US" sz="900" b="1" dirty="0">
                  <a:latin typeface="Lucida Sans" panose="020B0602030504020204" pitchFamily="34" charset="0"/>
                  <a:cs typeface="Lucida Sans" panose="020B0602030504020204" pitchFamily="34" charset="0"/>
                </a:rPr>
                <a:t>Maynard Jackson</a:t>
              </a:r>
            </a:p>
            <a:p>
              <a:pPr marL="342835" indent="-342835">
                <a:buAutoNum type="alphaUcPeriod"/>
              </a:pPr>
              <a:r>
                <a:rPr lang="en-US" sz="900" b="1" dirty="0">
                  <a:latin typeface="Lucida Sans" panose="020B0602030504020204" pitchFamily="34" charset="0"/>
                  <a:cs typeface="Lucida Sans" panose="020B0602030504020204" pitchFamily="34" charset="0"/>
                </a:rPr>
                <a:t>Julian Bond</a:t>
              </a:r>
            </a:p>
            <a:p>
              <a:pPr marL="342835" indent="-342835">
                <a:buAutoNum type="alphaUcPeriod"/>
              </a:pPr>
              <a:r>
                <a:rPr lang="en-US" sz="900" b="1" dirty="0">
                  <a:latin typeface="Lucida Sans" panose="020B0602030504020204" pitchFamily="34" charset="0"/>
                  <a:cs typeface="Lucida Sans" panose="020B0602030504020204" pitchFamily="34" charset="0"/>
                </a:rPr>
                <a:t>Grace Towns Hamilton</a:t>
              </a:r>
            </a:p>
            <a:p>
              <a:pPr marL="342835" indent="-342835">
                <a:buAutoNum type="alphaUcPeriod"/>
              </a:pPr>
              <a:r>
                <a:rPr lang="en-US" sz="900" b="1" dirty="0">
                  <a:latin typeface="Lucida Sans" panose="020B0602030504020204" pitchFamily="34" charset="0"/>
                  <a:cs typeface="Lucida Sans" panose="020B0602030504020204" pitchFamily="34" charset="0"/>
                </a:rPr>
                <a:t>Rodney Cook, Sr.</a:t>
              </a:r>
            </a:p>
            <a:p>
              <a:pPr marL="342835" indent="-342835">
                <a:buAutoNum type="alphaUcPeriod"/>
              </a:pPr>
              <a:r>
                <a:rPr lang="en-US" sz="900" b="1" dirty="0">
                  <a:latin typeface="Lucida Sans" panose="020B0602030504020204" pitchFamily="34" charset="0"/>
                  <a:cs typeface="Lucida Sans" panose="020B0602030504020204" pitchFamily="34" charset="0"/>
                </a:rPr>
                <a:t>Dorothy Bolden</a:t>
              </a:r>
            </a:p>
            <a:p>
              <a:pPr marL="342835" indent="-342835">
                <a:buAutoNum type="alphaUcPeriod"/>
              </a:pPr>
              <a:r>
                <a:rPr lang="en-US" sz="900" b="1" dirty="0">
                  <a:latin typeface="Lucida Sans" panose="020B0602030504020204" pitchFamily="34" charset="0"/>
                  <a:cs typeface="Lucida Sans" panose="020B0602030504020204" pitchFamily="34" charset="0"/>
                </a:rPr>
                <a:t>John Lewis</a:t>
              </a:r>
            </a:p>
            <a:p>
              <a:pPr marL="342835" indent="-342835">
                <a:buAutoNum type="alphaUcPeriod"/>
              </a:pPr>
              <a:r>
                <a:rPr lang="en-US" sz="900" b="1" dirty="0">
                  <a:latin typeface="Lucida Sans" panose="020B0602030504020204" pitchFamily="34" charset="0"/>
                  <a:cs typeface="Lucida Sans" panose="020B0602030504020204" pitchFamily="34" charset="0"/>
                </a:rPr>
                <a:t>Joseph E. Lowery</a:t>
              </a:r>
            </a:p>
            <a:p>
              <a:pPr marL="342835" indent="-342835">
                <a:buAutoNum type="alphaUcPeriod"/>
              </a:pPr>
              <a:r>
                <a:rPr lang="en-US" sz="900" b="1" dirty="0">
                  <a:latin typeface="Lucida Sans" panose="020B0602030504020204" pitchFamily="34" charset="0"/>
                  <a:cs typeface="Lucida Sans" panose="020B0602030504020204" pitchFamily="34" charset="0"/>
                </a:rPr>
                <a:t>Hosea Williams</a:t>
              </a:r>
            </a:p>
            <a:p>
              <a:pPr marL="342835" indent="-342835">
                <a:buAutoNum type="alphaUcPeriod"/>
              </a:pPr>
              <a:r>
                <a:rPr lang="en-US" sz="900" b="1" dirty="0">
                  <a:latin typeface="Lucida Sans" panose="020B0602030504020204" pitchFamily="34" charset="0"/>
                  <a:cs typeface="Lucida Sans" panose="020B0602030504020204" pitchFamily="34" charset="0"/>
                </a:rPr>
                <a:t>Andrew Young</a:t>
              </a:r>
            </a:p>
            <a:p>
              <a:pPr marL="342835" indent="-342835">
                <a:buAutoNum type="alphaUcPeriod"/>
              </a:pPr>
              <a:r>
                <a:rPr lang="en-US" sz="900" b="1" dirty="0">
                  <a:latin typeface="Lucida Sans" panose="020B0602030504020204" pitchFamily="34" charset="0"/>
                  <a:cs typeface="Lucida Sans" panose="020B0602030504020204" pitchFamily="34" charset="0"/>
                </a:rPr>
                <a:t>Ralph David Abernathy</a:t>
              </a:r>
            </a:p>
            <a:p>
              <a:pPr marL="342835" indent="-342835">
                <a:buAutoNum type="alphaUcPeriod"/>
              </a:pPr>
              <a:r>
                <a:rPr lang="en-US" sz="900" b="1" dirty="0">
                  <a:latin typeface="Lucida Sans" panose="020B0602030504020204" pitchFamily="34" charset="0"/>
                  <a:cs typeface="Lucida Sans" panose="020B0602030504020204" pitchFamily="34" charset="0"/>
                </a:rPr>
                <a:t>Coretta Scott King</a:t>
              </a:r>
            </a:p>
            <a:p>
              <a:pPr marL="342835" indent="-342835">
                <a:buAutoNum type="alphaUcPeriod"/>
              </a:pPr>
              <a:r>
                <a:rPr lang="en-US" sz="900" b="1" dirty="0">
                  <a:latin typeface="Lucida Sans" panose="020B0602030504020204" pitchFamily="34" charset="0"/>
                  <a:cs typeface="Lucida Sans" panose="020B0602030504020204" pitchFamily="34" charset="0"/>
                </a:rPr>
                <a:t>Martin Luther King, Jr.</a:t>
              </a:r>
            </a:p>
            <a:p>
              <a:pPr marL="342835" indent="-342835">
                <a:buAutoNum type="alphaUcPeriod"/>
              </a:pPr>
              <a:endParaRPr lang="en-US" sz="900" b="1" dirty="0">
                <a:latin typeface="Lucida Sans" panose="020B0602030504020204" pitchFamily="34" charset="0"/>
                <a:cs typeface="Lucida Sans" panose="020B0602030504020204" pitchFamily="34" charset="0"/>
              </a:endParaRPr>
            </a:p>
            <a:p>
              <a:pPr marL="342835" indent="-342835">
                <a:buAutoNum type="alphaUcPeriod"/>
              </a:pPr>
              <a:endParaRPr lang="en-US" sz="900" b="1" dirty="0">
                <a:latin typeface="Lucida Sans" panose="020B0602030504020204" pitchFamily="34" charset="0"/>
                <a:cs typeface="Lucida Sans" panose="020B0602030504020204" pitchFamily="34" charset="0"/>
              </a:endParaRPr>
            </a:p>
          </p:txBody>
        </p:sp>
      </p:grpSp>
    </p:spTree>
    <p:extLst>
      <p:ext uri="{BB962C8B-B14F-4D97-AF65-F5344CB8AC3E}">
        <p14:creationId xmlns:p14="http://schemas.microsoft.com/office/powerpoint/2010/main" val="166472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Topography power point.jpg"/>
          <p:cNvPicPr>
            <a:picLocks noChangeAspect="1"/>
          </p:cNvPicPr>
          <p:nvPr/>
        </p:nvPicPr>
        <p:blipFill rotWithShape="1">
          <a:blip r:embed="rId3">
            <a:extLst>
              <a:ext uri="{28A0092B-C50C-407E-A947-70E740481C1C}">
                <a14:useLocalDpi xmlns:a14="http://schemas.microsoft.com/office/drawing/2010/main" val="0"/>
              </a:ext>
            </a:extLst>
          </a:blip>
          <a:srcRect l="8752" t="8631" r="1053" b="18974"/>
          <a:stretch/>
        </p:blipFill>
        <p:spPr>
          <a:xfrm>
            <a:off x="1422504" y="3588"/>
            <a:ext cx="6427086" cy="6694096"/>
          </a:xfrm>
          <a:prstGeom prst="rect">
            <a:avLst/>
          </a:prstGeom>
        </p:spPr>
      </p:pic>
      <p:sp>
        <p:nvSpPr>
          <p:cNvPr id="10" name="Rectangle 9"/>
          <p:cNvSpPr/>
          <p:nvPr/>
        </p:nvSpPr>
        <p:spPr>
          <a:xfrm>
            <a:off x="0" y="0"/>
            <a:ext cx="9144000" cy="3127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Content Placeholder 3" descr="Property Status power point.jpg"/>
          <p:cNvPicPr>
            <a:picLocks noChangeAspect="1"/>
          </p:cNvPicPr>
          <p:nvPr/>
        </p:nvPicPr>
        <p:blipFill rotWithShape="1">
          <a:blip r:embed="rId4">
            <a:extLst>
              <a:ext uri="{28A0092B-C50C-407E-A947-70E740481C1C}">
                <a14:useLocalDpi xmlns:a14="http://schemas.microsoft.com/office/drawing/2010/main" val="0"/>
              </a:ext>
            </a:extLst>
          </a:blip>
          <a:srcRect l="6858" t="81451" r="43542" b="12576"/>
          <a:stretch/>
        </p:blipFill>
        <p:spPr>
          <a:xfrm>
            <a:off x="5398447" y="6221020"/>
            <a:ext cx="3705993" cy="577604"/>
          </a:xfrm>
          <a:prstGeom prst="rect">
            <a:avLst/>
          </a:prstGeom>
        </p:spPr>
      </p:pic>
      <p:sp>
        <p:nvSpPr>
          <p:cNvPr id="14" name="Rectangle 13"/>
          <p:cNvSpPr/>
          <p:nvPr/>
        </p:nvSpPr>
        <p:spPr>
          <a:xfrm>
            <a:off x="0" y="6290360"/>
            <a:ext cx="9144000" cy="5676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2"/>
          <p:cNvSpPr txBox="1">
            <a:spLocks/>
          </p:cNvSpPr>
          <p:nvPr/>
        </p:nvSpPr>
        <p:spPr>
          <a:xfrm>
            <a:off x="155574" y="6290360"/>
            <a:ext cx="8894010" cy="26446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2400" b="1" dirty="0" smtClean="0">
                <a:solidFill>
                  <a:srgbClr val="00B0F0"/>
                </a:solidFill>
                <a:latin typeface="Avenir Next Rounded Pro Regular"/>
              </a:rPr>
              <a:t>Topography</a:t>
            </a:r>
          </a:p>
          <a:p>
            <a:endParaRPr lang="en-US" sz="2400" b="1" dirty="0" smtClean="0">
              <a:solidFill>
                <a:srgbClr val="00B0F0"/>
              </a:solidFill>
              <a:latin typeface="Avenir Next Rounded Pro Regular"/>
            </a:endParaRPr>
          </a:p>
          <a:p>
            <a:endParaRPr lang="en-US" sz="2400" b="1" dirty="0">
              <a:solidFill>
                <a:srgbClr val="00B0F0"/>
              </a:solidFill>
              <a:latin typeface="Avenir Next Rounded Pro Regular"/>
            </a:endParaRPr>
          </a:p>
          <a:p>
            <a:endParaRPr lang="en-US" sz="2400" b="1" dirty="0" smtClean="0">
              <a:solidFill>
                <a:srgbClr val="00B0F0"/>
              </a:solidFill>
              <a:latin typeface="Avenir Next Rounded Pro Regular"/>
            </a:endParaRPr>
          </a:p>
          <a:p>
            <a:endParaRPr lang="en-US" sz="2400" b="1" dirty="0">
              <a:solidFill>
                <a:srgbClr val="00B0F0"/>
              </a:solidFill>
              <a:latin typeface="Avenir Next Rounded Pro Regular"/>
            </a:endParaRPr>
          </a:p>
          <a:p>
            <a:endParaRPr lang="en-US" sz="2400" b="1" dirty="0">
              <a:solidFill>
                <a:srgbClr val="00B0F0"/>
              </a:solidFill>
              <a:latin typeface="Avenir Next Rounded Pro Regular"/>
            </a:endParaRPr>
          </a:p>
          <a:p>
            <a:endParaRPr lang="en-US" sz="2400" b="1" dirty="0">
              <a:solidFill>
                <a:srgbClr val="00B0F0"/>
              </a:solidFill>
              <a:latin typeface="Avenir Next Rounded Pro Regular"/>
            </a:endParaRPr>
          </a:p>
        </p:txBody>
      </p:sp>
      <p:pic>
        <p:nvPicPr>
          <p:cNvPr id="8" name="Content Placeholder 3" descr="Topography power point.jpg"/>
          <p:cNvPicPr>
            <a:picLocks noChangeAspect="1"/>
          </p:cNvPicPr>
          <p:nvPr/>
        </p:nvPicPr>
        <p:blipFill rotWithShape="1">
          <a:blip r:embed="rId3">
            <a:extLst>
              <a:ext uri="{28A0092B-C50C-407E-A947-70E740481C1C}">
                <a14:useLocalDpi xmlns:a14="http://schemas.microsoft.com/office/drawing/2010/main" val="0"/>
              </a:ext>
            </a:extLst>
          </a:blip>
          <a:srcRect l="10101" t="81362" r="40897" b="12488"/>
          <a:stretch/>
        </p:blipFill>
        <p:spPr>
          <a:xfrm>
            <a:off x="4943108" y="6089439"/>
            <a:ext cx="4082142" cy="636980"/>
          </a:xfrm>
          <a:prstGeom prst="rect">
            <a:avLst/>
          </a:prstGeom>
          <a:ln>
            <a:solidFill>
              <a:schemeClr val="tx1"/>
            </a:solidFill>
          </a:ln>
        </p:spPr>
      </p:pic>
      <p:sp>
        <p:nvSpPr>
          <p:cNvPr id="9" name="TextBox 8"/>
          <p:cNvSpPr txBox="1"/>
          <p:nvPr/>
        </p:nvSpPr>
        <p:spPr>
          <a:xfrm>
            <a:off x="3960420" y="1294409"/>
            <a:ext cx="795647" cy="230832"/>
          </a:xfrm>
          <a:prstGeom prst="rect">
            <a:avLst/>
          </a:prstGeom>
          <a:solidFill>
            <a:schemeClr val="bg1">
              <a:alpha val="55000"/>
            </a:schemeClr>
          </a:solidFill>
        </p:spPr>
        <p:txBody>
          <a:bodyPr wrap="square" rtlCol="0">
            <a:spAutoFit/>
          </a:bodyPr>
          <a:lstStyle/>
          <a:p>
            <a:r>
              <a:rPr lang="en-US" sz="900" b="1" dirty="0" smtClean="0"/>
              <a:t>NORTH AVE</a:t>
            </a:r>
            <a:endParaRPr lang="en-US" sz="900" b="1" dirty="0"/>
          </a:p>
        </p:txBody>
      </p:sp>
      <p:sp>
        <p:nvSpPr>
          <p:cNvPr id="11" name="TextBox 10"/>
          <p:cNvSpPr txBox="1"/>
          <p:nvPr/>
        </p:nvSpPr>
        <p:spPr>
          <a:xfrm>
            <a:off x="3745822" y="2539337"/>
            <a:ext cx="1341023" cy="230832"/>
          </a:xfrm>
          <a:prstGeom prst="rect">
            <a:avLst/>
          </a:prstGeom>
          <a:solidFill>
            <a:schemeClr val="bg1">
              <a:alpha val="55000"/>
            </a:schemeClr>
          </a:solidFill>
        </p:spPr>
        <p:txBody>
          <a:bodyPr wrap="square" rtlCol="0">
            <a:spAutoFit/>
          </a:bodyPr>
          <a:lstStyle/>
          <a:p>
            <a:r>
              <a:rPr lang="en-US" sz="900" b="1" dirty="0" smtClean="0"/>
              <a:t>JOSEPH E. BOONE BLVD</a:t>
            </a:r>
            <a:endParaRPr lang="en-US" sz="900" b="1" dirty="0"/>
          </a:p>
        </p:txBody>
      </p:sp>
      <p:sp>
        <p:nvSpPr>
          <p:cNvPr id="12" name="TextBox 11"/>
          <p:cNvSpPr txBox="1"/>
          <p:nvPr/>
        </p:nvSpPr>
        <p:spPr>
          <a:xfrm rot="5400000">
            <a:off x="5085493" y="3292347"/>
            <a:ext cx="1010319" cy="230832"/>
          </a:xfrm>
          <a:prstGeom prst="rect">
            <a:avLst/>
          </a:prstGeom>
          <a:solidFill>
            <a:schemeClr val="bg1">
              <a:alpha val="55000"/>
            </a:schemeClr>
          </a:solidFill>
        </p:spPr>
        <p:txBody>
          <a:bodyPr wrap="square" rtlCol="0">
            <a:spAutoFit/>
          </a:bodyPr>
          <a:lstStyle/>
          <a:p>
            <a:r>
              <a:rPr lang="en-US" sz="900" b="1" dirty="0" smtClean="0"/>
              <a:t>NORTHSIDE DR</a:t>
            </a:r>
            <a:endParaRPr lang="en-US" sz="900" b="1" dirty="0"/>
          </a:p>
        </p:txBody>
      </p:sp>
      <p:sp>
        <p:nvSpPr>
          <p:cNvPr id="13" name="TextBox 12"/>
          <p:cNvSpPr txBox="1"/>
          <p:nvPr/>
        </p:nvSpPr>
        <p:spPr>
          <a:xfrm>
            <a:off x="3733493" y="4182084"/>
            <a:ext cx="1763026" cy="230832"/>
          </a:xfrm>
          <a:prstGeom prst="rect">
            <a:avLst/>
          </a:prstGeom>
          <a:solidFill>
            <a:schemeClr val="bg1">
              <a:alpha val="55000"/>
            </a:schemeClr>
          </a:solidFill>
        </p:spPr>
        <p:txBody>
          <a:bodyPr wrap="square" rtlCol="0">
            <a:spAutoFit/>
          </a:bodyPr>
          <a:lstStyle/>
          <a:p>
            <a:r>
              <a:rPr lang="en-US" sz="900" b="1" dirty="0" smtClean="0"/>
              <a:t>MARTIN LUTHER KING, JR. DRIVE</a:t>
            </a:r>
            <a:endParaRPr lang="en-US" sz="900" b="1" dirty="0"/>
          </a:p>
        </p:txBody>
      </p:sp>
      <p:sp>
        <p:nvSpPr>
          <p:cNvPr id="16" name="TextBox 15"/>
          <p:cNvSpPr txBox="1"/>
          <p:nvPr/>
        </p:nvSpPr>
        <p:spPr>
          <a:xfrm rot="5400000">
            <a:off x="2604454" y="3891835"/>
            <a:ext cx="1341023" cy="230832"/>
          </a:xfrm>
          <a:prstGeom prst="rect">
            <a:avLst/>
          </a:prstGeom>
          <a:solidFill>
            <a:schemeClr val="bg1">
              <a:alpha val="55000"/>
            </a:schemeClr>
          </a:solidFill>
        </p:spPr>
        <p:txBody>
          <a:bodyPr wrap="square" rtlCol="0">
            <a:spAutoFit/>
          </a:bodyPr>
          <a:lstStyle/>
          <a:p>
            <a:r>
              <a:rPr lang="en-US" sz="900" b="1" dirty="0" smtClean="0"/>
              <a:t>JOSEPH LOWERY BLVD</a:t>
            </a:r>
            <a:endParaRPr lang="en-US" sz="900" b="1" dirty="0"/>
          </a:p>
        </p:txBody>
      </p:sp>
      <p:sp>
        <p:nvSpPr>
          <p:cNvPr id="17" name="TextBox 16"/>
          <p:cNvSpPr txBox="1"/>
          <p:nvPr/>
        </p:nvSpPr>
        <p:spPr>
          <a:xfrm rot="5400000">
            <a:off x="3289908" y="5091986"/>
            <a:ext cx="1341023" cy="230832"/>
          </a:xfrm>
          <a:prstGeom prst="rect">
            <a:avLst/>
          </a:prstGeom>
          <a:solidFill>
            <a:schemeClr val="bg1">
              <a:alpha val="55000"/>
            </a:schemeClr>
          </a:solidFill>
        </p:spPr>
        <p:txBody>
          <a:bodyPr wrap="square" rtlCol="0">
            <a:spAutoFit/>
          </a:bodyPr>
          <a:lstStyle/>
          <a:p>
            <a:r>
              <a:rPr lang="en-US" sz="900" b="1" dirty="0" smtClean="0"/>
              <a:t>JAMES P. BRAWLEY DR</a:t>
            </a:r>
            <a:endParaRPr lang="en-US" sz="900" b="1" dirty="0"/>
          </a:p>
        </p:txBody>
      </p:sp>
    </p:spTree>
    <p:extLst>
      <p:ext uri="{BB962C8B-B14F-4D97-AF65-F5344CB8AC3E}">
        <p14:creationId xmlns:p14="http://schemas.microsoft.com/office/powerpoint/2010/main" val="13755900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13903" t="48967" r="58229" b="8940"/>
          <a:stretch/>
        </p:blipFill>
        <p:spPr>
          <a:xfrm rot="10800000">
            <a:off x="-27308" y="-3"/>
            <a:ext cx="9171307" cy="6926235"/>
          </a:xfrm>
          <a:prstGeom prst="rect">
            <a:avLst/>
          </a:prstGeo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92778" y="88552"/>
            <a:ext cx="3057075" cy="1971547"/>
          </a:xfrm>
          <a:prstGeom prst="rect">
            <a:avLst/>
          </a:prstGeom>
          <a:ln w="50800">
            <a:solidFill>
              <a:schemeClr val="bg1"/>
            </a:solidFill>
          </a:ln>
          <a:effectLst>
            <a:outerShdw blurRad="50800" dist="38100" dir="2700000" algn="tl" rotWithShape="0">
              <a:prstClr val="black">
                <a:alpha val="40000"/>
              </a:prstClr>
            </a:outerShdw>
          </a:effectLst>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621463" y="146800"/>
            <a:ext cx="3759200" cy="2457059"/>
          </a:xfrm>
          <a:prstGeom prst="rect">
            <a:avLst/>
          </a:prstGeom>
          <a:ln w="50800">
            <a:solidFill>
              <a:schemeClr val="bg1"/>
            </a:solidFill>
          </a:ln>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230600" y="-2916770"/>
            <a:ext cx="3755477" cy="2881973"/>
          </a:xfrm>
          <a:prstGeom prst="rect">
            <a:avLst/>
          </a:prstGeom>
          <a:ln w="50800">
            <a:solidFill>
              <a:schemeClr val="bg1"/>
            </a:solidFill>
          </a:ln>
          <a:effectLst>
            <a:outerShdw blurRad="50800" dist="38100" dir="2700000" algn="tl" rotWithShape="0">
              <a:prstClr val="black">
                <a:alpha val="40000"/>
              </a:prstClr>
            </a:outerShdw>
          </a:effectLst>
        </p:spPr>
      </p:pic>
      <p:pic>
        <p:nvPicPr>
          <p:cNvPr id="42" name="Picture 4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992778" y="2214119"/>
            <a:ext cx="3057075" cy="2149084"/>
          </a:xfrm>
          <a:prstGeom prst="rect">
            <a:avLst/>
          </a:prstGeom>
          <a:ln w="50800">
            <a:solidFill>
              <a:schemeClr val="bg1"/>
            </a:solidFill>
          </a:ln>
          <a:effectLst>
            <a:outerShdw blurRad="50800" dist="38100" dir="2700000" algn="tl" rotWithShape="0">
              <a:prstClr val="black">
                <a:alpha val="40000"/>
              </a:prstClr>
            </a:outerShdw>
          </a:effectLst>
        </p:spPr>
      </p:pic>
      <p:sp>
        <p:nvSpPr>
          <p:cNvPr id="15" name="TextBox 14"/>
          <p:cNvSpPr txBox="1"/>
          <p:nvPr/>
        </p:nvSpPr>
        <p:spPr>
          <a:xfrm>
            <a:off x="2501789" y="3902942"/>
            <a:ext cx="1168905" cy="2923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t>PLAYGROUND</a:t>
            </a:r>
          </a:p>
        </p:txBody>
      </p:sp>
      <p:sp>
        <p:nvSpPr>
          <p:cNvPr id="16" name="TextBox 15"/>
          <p:cNvSpPr txBox="1"/>
          <p:nvPr/>
        </p:nvSpPr>
        <p:spPr>
          <a:xfrm>
            <a:off x="3687952" y="2948523"/>
            <a:ext cx="1168905"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t> SPLASH </a:t>
            </a:r>
          </a:p>
          <a:p>
            <a:pPr algn="ctr"/>
            <a:r>
              <a:rPr lang="en-US" sz="1300" b="1" dirty="0" smtClean="0"/>
              <a:t>PAD</a:t>
            </a:r>
          </a:p>
        </p:txBody>
      </p:sp>
      <p:sp>
        <p:nvSpPr>
          <p:cNvPr id="17" name="TextBox 16"/>
          <p:cNvSpPr txBox="1"/>
          <p:nvPr/>
        </p:nvSpPr>
        <p:spPr>
          <a:xfrm>
            <a:off x="2900371" y="1737075"/>
            <a:ext cx="1408814" cy="29238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300" b="1" dirty="0" smtClean="0"/>
              <a:t>RESTROOM</a:t>
            </a:r>
          </a:p>
        </p:txBody>
      </p:sp>
      <p:sp>
        <p:nvSpPr>
          <p:cNvPr id="18" name="TextBox 17"/>
          <p:cNvSpPr txBox="1"/>
          <p:nvPr/>
        </p:nvSpPr>
        <p:spPr>
          <a:xfrm>
            <a:off x="-43498" y="4667324"/>
            <a:ext cx="1521423" cy="2923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t>THE GREAT LAWN</a:t>
            </a:r>
          </a:p>
        </p:txBody>
      </p:sp>
      <p:sp>
        <p:nvSpPr>
          <p:cNvPr id="21" name="TextBox 20"/>
          <p:cNvSpPr txBox="1"/>
          <p:nvPr/>
        </p:nvSpPr>
        <p:spPr>
          <a:xfrm>
            <a:off x="2689896" y="4946752"/>
            <a:ext cx="1343542" cy="6924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t>OUTDOOR LEARNING SPACE</a:t>
            </a:r>
          </a:p>
        </p:txBody>
      </p:sp>
      <p:sp>
        <p:nvSpPr>
          <p:cNvPr id="24" name="TextBox 23"/>
          <p:cNvSpPr txBox="1"/>
          <p:nvPr/>
        </p:nvSpPr>
        <p:spPr>
          <a:xfrm>
            <a:off x="2238070" y="1015972"/>
            <a:ext cx="1056164"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ELM ST</a:t>
            </a:r>
          </a:p>
        </p:txBody>
      </p:sp>
      <p:grpSp>
        <p:nvGrpSpPr>
          <p:cNvPr id="27" name="Group 26"/>
          <p:cNvGrpSpPr/>
          <p:nvPr/>
        </p:nvGrpSpPr>
        <p:grpSpPr>
          <a:xfrm>
            <a:off x="116458" y="6321596"/>
            <a:ext cx="450788" cy="467499"/>
            <a:chOff x="1600200" y="5704701"/>
            <a:chExt cx="450788" cy="467499"/>
          </a:xfrm>
        </p:grpSpPr>
        <p:sp>
          <p:nvSpPr>
            <p:cNvPr id="28" name="Oval 27"/>
            <p:cNvSpPr/>
            <p:nvPr/>
          </p:nvSpPr>
          <p:spPr>
            <a:xfrm>
              <a:off x="1600200" y="5791200"/>
              <a:ext cx="381000" cy="381000"/>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a:stCxn id="28" idx="2"/>
            </p:cNvCxnSpPr>
            <p:nvPr/>
          </p:nvCxnSpPr>
          <p:spPr>
            <a:xfrm>
              <a:off x="1600200" y="5981700"/>
              <a:ext cx="1905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28" idx="0"/>
              <a:endCxn id="28" idx="4"/>
            </p:cNvCxnSpPr>
            <p:nvPr/>
          </p:nvCxnSpPr>
          <p:spPr>
            <a:xfrm>
              <a:off x="1790700" y="5791200"/>
              <a:ext cx="0" cy="381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endCxn id="28" idx="6"/>
            </p:cNvCxnSpPr>
            <p:nvPr/>
          </p:nvCxnSpPr>
          <p:spPr>
            <a:xfrm>
              <a:off x="1790700" y="5981700"/>
              <a:ext cx="190500"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1752600" y="5704701"/>
              <a:ext cx="298388" cy="287298"/>
              <a:chOff x="4422806" y="5704701"/>
              <a:chExt cx="298388" cy="287298"/>
            </a:xfrm>
          </p:grpSpPr>
          <p:sp>
            <p:nvSpPr>
              <p:cNvPr id="35" name="TextBox 34"/>
              <p:cNvSpPr txBox="1"/>
              <p:nvPr/>
            </p:nvSpPr>
            <p:spPr>
              <a:xfrm>
                <a:off x="4422806" y="5704701"/>
                <a:ext cx="298388" cy="276999"/>
              </a:xfrm>
              <a:prstGeom prst="rect">
                <a:avLst/>
              </a:prstGeom>
              <a:noFill/>
              <a:ln w="0">
                <a:noFill/>
              </a:ln>
            </p:spPr>
            <p:txBody>
              <a:bodyPr wrap="square" rtlCol="0">
                <a:spAutoFit/>
              </a:bodyPr>
              <a:lstStyle/>
              <a:p>
                <a:r>
                  <a:rPr lang="en-US" sz="1200" b="1" dirty="0" smtClean="0">
                    <a:ln w="50800">
                      <a:solidFill>
                        <a:schemeClr val="bg1"/>
                      </a:solidFill>
                    </a:ln>
                    <a:latin typeface="Arial" panose="020B0604020202020204" pitchFamily="34" charset="0"/>
                    <a:cs typeface="Arial" panose="020B0604020202020204" pitchFamily="34" charset="0"/>
                  </a:rPr>
                  <a:t>N</a:t>
                </a:r>
              </a:p>
            </p:txBody>
          </p:sp>
          <p:sp>
            <p:nvSpPr>
              <p:cNvPr id="36" name="TextBox 35"/>
              <p:cNvSpPr txBox="1"/>
              <p:nvPr/>
            </p:nvSpPr>
            <p:spPr>
              <a:xfrm>
                <a:off x="4422806" y="5715000"/>
                <a:ext cx="298388" cy="276999"/>
              </a:xfrm>
              <a:prstGeom prst="rect">
                <a:avLst/>
              </a:prstGeom>
              <a:noFill/>
              <a:ln w="0">
                <a:noFill/>
              </a:ln>
            </p:spPr>
            <p:txBody>
              <a:bodyPr wrap="square" rtlCol="0">
                <a:spAutoFit/>
              </a:bodyPr>
              <a:lstStyle/>
              <a:p>
                <a:r>
                  <a:rPr lang="en-US" sz="1200" b="1" dirty="0" smtClean="0">
                    <a:ln w="50800">
                      <a:noFill/>
                    </a:ln>
                    <a:latin typeface="Arial" panose="020B0604020202020204" pitchFamily="34" charset="0"/>
                    <a:cs typeface="Arial" panose="020B0604020202020204" pitchFamily="34" charset="0"/>
                  </a:rPr>
                  <a:t>N</a:t>
                </a:r>
              </a:p>
            </p:txBody>
          </p:sp>
        </p:grpSp>
      </p:grpSp>
      <p:sp>
        <p:nvSpPr>
          <p:cNvPr id="39" name="TextBox 38"/>
          <p:cNvSpPr txBox="1"/>
          <p:nvPr/>
        </p:nvSpPr>
        <p:spPr>
          <a:xfrm>
            <a:off x="7049385" y="100456"/>
            <a:ext cx="2000467" cy="307777"/>
          </a:xfrm>
          <a:prstGeom prst="rect">
            <a:avLst/>
          </a:prstGeom>
          <a:solidFill>
            <a:schemeClr val="tx1">
              <a:alpha val="30000"/>
            </a:schemeClr>
          </a:solidFill>
          <a:effectLst>
            <a:outerShdw blurRad="50800" dist="38100" dir="2700000" algn="tl" rotWithShape="0">
              <a:prstClr val="black">
                <a:alpha val="40000"/>
              </a:prstClr>
            </a:outerShdw>
          </a:effectLst>
        </p:spPr>
        <p:txBody>
          <a:bodyPr wrap="square" rtlCol="0">
            <a:spAutoFit/>
          </a:bodyPr>
          <a:lstStyle/>
          <a:p>
            <a:pPr algn="r"/>
            <a:r>
              <a:rPr lang="en-US" sz="1400" b="1" dirty="0" smtClean="0">
                <a:solidFill>
                  <a:schemeClr val="bg1"/>
                </a:solidFill>
              </a:rPr>
              <a:t>ACCESSIBLE SPLASH PAD</a:t>
            </a:r>
          </a:p>
        </p:txBody>
      </p:sp>
      <p:sp>
        <p:nvSpPr>
          <p:cNvPr id="40" name="TextBox 39"/>
          <p:cNvSpPr txBox="1"/>
          <p:nvPr/>
        </p:nvSpPr>
        <p:spPr>
          <a:xfrm>
            <a:off x="5991456" y="2200706"/>
            <a:ext cx="3058397" cy="523220"/>
          </a:xfrm>
          <a:prstGeom prst="rect">
            <a:avLst/>
          </a:prstGeom>
          <a:solidFill>
            <a:schemeClr val="tx1">
              <a:alpha val="30000"/>
            </a:schemeClr>
          </a:solidFill>
          <a:effectLst>
            <a:outerShdw blurRad="50800" dist="38100" dir="2700000" algn="tl" rotWithShape="0">
              <a:prstClr val="black">
                <a:alpha val="40000"/>
              </a:prstClr>
            </a:outerShdw>
          </a:effectLst>
        </p:spPr>
        <p:txBody>
          <a:bodyPr wrap="square" rtlCol="0">
            <a:spAutoFit/>
          </a:bodyPr>
          <a:lstStyle/>
          <a:p>
            <a:pPr algn="r"/>
            <a:r>
              <a:rPr lang="en-US" sz="1400" b="1" dirty="0" smtClean="0">
                <a:solidFill>
                  <a:schemeClr val="bg1"/>
                </a:solidFill>
              </a:rPr>
              <a:t>SHADED PLAYGROUND AREAS DESIGNED FOR ALL ABILITIES</a:t>
            </a:r>
          </a:p>
        </p:txBody>
      </p:sp>
      <p:sp>
        <p:nvSpPr>
          <p:cNvPr id="37" name="TextBox 36"/>
          <p:cNvSpPr txBox="1"/>
          <p:nvPr/>
        </p:nvSpPr>
        <p:spPr>
          <a:xfrm>
            <a:off x="4634266" y="6121069"/>
            <a:ext cx="1343542"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t>WELCOME PLAZA</a:t>
            </a:r>
          </a:p>
        </p:txBody>
      </p:sp>
      <p:sp>
        <p:nvSpPr>
          <p:cNvPr id="38" name="TextBox 37"/>
          <p:cNvSpPr txBox="1"/>
          <p:nvPr/>
        </p:nvSpPr>
        <p:spPr>
          <a:xfrm>
            <a:off x="2119645" y="2895809"/>
            <a:ext cx="1168905" cy="2923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t>TOT LOT</a:t>
            </a:r>
          </a:p>
        </p:txBody>
      </p:sp>
      <p:pic>
        <p:nvPicPr>
          <p:cNvPr id="5" name="Picture 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991456" y="4534419"/>
            <a:ext cx="3058397" cy="2209660"/>
          </a:xfrm>
          <a:prstGeom prst="rect">
            <a:avLst/>
          </a:prstGeom>
          <a:ln w="50800">
            <a:solidFill>
              <a:schemeClr val="bg1"/>
            </a:solidFill>
          </a:ln>
          <a:effectLst>
            <a:outerShdw blurRad="50800" dist="38100" dir="2700000" algn="tl" rotWithShape="0">
              <a:prstClr val="black">
                <a:alpha val="40000"/>
              </a:prstClr>
            </a:outerShdw>
          </a:effectLst>
        </p:spPr>
      </p:pic>
      <p:sp>
        <p:nvSpPr>
          <p:cNvPr id="43" name="TextBox 42"/>
          <p:cNvSpPr txBox="1"/>
          <p:nvPr/>
        </p:nvSpPr>
        <p:spPr>
          <a:xfrm>
            <a:off x="6681713" y="4534419"/>
            <a:ext cx="2368139" cy="307777"/>
          </a:xfrm>
          <a:prstGeom prst="rect">
            <a:avLst/>
          </a:prstGeom>
          <a:solidFill>
            <a:schemeClr val="tx1">
              <a:alpha val="30000"/>
            </a:schemeClr>
          </a:solidFill>
          <a:effectLst>
            <a:outerShdw blurRad="50800" dist="38100" dir="2700000" algn="tl" rotWithShape="0">
              <a:prstClr val="black">
                <a:alpha val="40000"/>
              </a:prstClr>
            </a:outerShdw>
          </a:effectLst>
        </p:spPr>
        <p:txBody>
          <a:bodyPr wrap="square" rtlCol="0">
            <a:spAutoFit/>
          </a:bodyPr>
          <a:lstStyle/>
          <a:p>
            <a:pPr algn="r"/>
            <a:r>
              <a:rPr lang="en-US" sz="1400" b="1" dirty="0" smtClean="0">
                <a:solidFill>
                  <a:schemeClr val="bg1"/>
                </a:solidFill>
              </a:rPr>
              <a:t>OUTDOOR LEARNING VENUE</a:t>
            </a:r>
          </a:p>
        </p:txBody>
      </p:sp>
    </p:spTree>
    <p:extLst>
      <p:ext uri="{BB962C8B-B14F-4D97-AF65-F5344CB8AC3E}">
        <p14:creationId xmlns:p14="http://schemas.microsoft.com/office/powerpoint/2010/main" val="51132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l="20246" t="38725" r="44129" b="7838"/>
          <a:stretch/>
        </p:blipFill>
        <p:spPr>
          <a:xfrm rot="10800000">
            <a:off x="-2" y="-3"/>
            <a:ext cx="9143999" cy="6858002"/>
          </a:xfrm>
          <a:prstGeom prst="rect">
            <a:avLst/>
          </a:prstGeom>
        </p:spPr>
      </p:pic>
      <p:pic>
        <p:nvPicPr>
          <p:cNvPr id="35" name="Picture 3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05401" y="2414684"/>
            <a:ext cx="3904204" cy="1541300"/>
          </a:xfrm>
          <a:prstGeom prst="rect">
            <a:avLst/>
          </a:prstGeom>
          <a:ln w="50800">
            <a:solidFill>
              <a:schemeClr val="bg1"/>
            </a:solidFill>
          </a:ln>
          <a:effectLst>
            <a:outerShdw blurRad="50800" dist="38100" dir="2700000" algn="tl" rotWithShape="0">
              <a:prstClr val="black">
                <a:alpha val="40000"/>
              </a:prstClr>
            </a:outerShdw>
          </a:effectLst>
        </p:spPr>
      </p:pic>
      <p:pic>
        <p:nvPicPr>
          <p:cNvPr id="37" name="Picture 3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5401" y="313624"/>
            <a:ext cx="3904204" cy="1954031"/>
          </a:xfrm>
          <a:prstGeom prst="rect">
            <a:avLst/>
          </a:prstGeom>
          <a:ln w="50800">
            <a:solidFill>
              <a:schemeClr val="bg1"/>
            </a:solidFill>
          </a:ln>
          <a:effectLst>
            <a:outerShdw blurRad="50800" dist="38100" dir="2700000" algn="tl" rotWithShape="0">
              <a:prstClr val="black">
                <a:alpha val="40000"/>
              </a:prstClr>
            </a:outerShdw>
          </a:effectLst>
        </p:spPr>
      </p:pic>
      <p:pic>
        <p:nvPicPr>
          <p:cNvPr id="38" name="Picture 3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05401" y="4111145"/>
            <a:ext cx="3904204" cy="2613155"/>
          </a:xfrm>
          <a:prstGeom prst="rect">
            <a:avLst/>
          </a:prstGeom>
          <a:ln w="50800">
            <a:solidFill>
              <a:schemeClr val="bg1"/>
            </a:solidFill>
          </a:ln>
          <a:effectLst>
            <a:outerShdw blurRad="50800" dist="38100" dir="2700000" algn="tl" rotWithShape="0">
              <a:prstClr val="black">
                <a:alpha val="40000"/>
              </a:prstClr>
            </a:outerShdw>
          </a:effectLst>
        </p:spPr>
      </p:pic>
      <p:sp>
        <p:nvSpPr>
          <p:cNvPr id="8" name="TextBox 7"/>
          <p:cNvSpPr txBox="1"/>
          <p:nvPr/>
        </p:nvSpPr>
        <p:spPr>
          <a:xfrm>
            <a:off x="2659361" y="3739486"/>
            <a:ext cx="1638534" cy="2923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t> THE GREAT LAWN</a:t>
            </a:r>
          </a:p>
        </p:txBody>
      </p:sp>
      <p:sp>
        <p:nvSpPr>
          <p:cNvPr id="9" name="TextBox 8"/>
          <p:cNvSpPr txBox="1"/>
          <p:nvPr/>
        </p:nvSpPr>
        <p:spPr>
          <a:xfrm>
            <a:off x="2942839" y="5591333"/>
            <a:ext cx="1336993"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t>PERFORMANCE PLAZA</a:t>
            </a:r>
          </a:p>
        </p:txBody>
      </p:sp>
      <p:sp>
        <p:nvSpPr>
          <p:cNvPr id="11" name="TextBox 10"/>
          <p:cNvSpPr txBox="1"/>
          <p:nvPr/>
        </p:nvSpPr>
        <p:spPr>
          <a:xfrm>
            <a:off x="635717" y="2746001"/>
            <a:ext cx="1168905"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t>TERRACED LAWN</a:t>
            </a:r>
          </a:p>
        </p:txBody>
      </p:sp>
      <p:sp>
        <p:nvSpPr>
          <p:cNvPr id="14" name="TextBox 13"/>
          <p:cNvSpPr txBox="1"/>
          <p:nvPr/>
        </p:nvSpPr>
        <p:spPr>
          <a:xfrm>
            <a:off x="2907214" y="5219605"/>
            <a:ext cx="1372618" cy="2923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t>MARKET WALK</a:t>
            </a:r>
          </a:p>
        </p:txBody>
      </p:sp>
      <p:sp>
        <p:nvSpPr>
          <p:cNvPr id="15" name="TextBox 14"/>
          <p:cNvSpPr txBox="1"/>
          <p:nvPr/>
        </p:nvSpPr>
        <p:spPr>
          <a:xfrm>
            <a:off x="2886748" y="881464"/>
            <a:ext cx="1056164"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400" b="1" dirty="0" smtClean="0"/>
              <a:t>ELM ST</a:t>
            </a:r>
          </a:p>
        </p:txBody>
      </p:sp>
      <p:grpSp>
        <p:nvGrpSpPr>
          <p:cNvPr id="16" name="Group 15"/>
          <p:cNvGrpSpPr/>
          <p:nvPr/>
        </p:nvGrpSpPr>
        <p:grpSpPr>
          <a:xfrm>
            <a:off x="116458" y="5840346"/>
            <a:ext cx="450788" cy="467499"/>
            <a:chOff x="1600200" y="5704701"/>
            <a:chExt cx="450788" cy="467499"/>
          </a:xfrm>
        </p:grpSpPr>
        <p:sp>
          <p:nvSpPr>
            <p:cNvPr id="17" name="Oval 16"/>
            <p:cNvSpPr/>
            <p:nvPr/>
          </p:nvSpPr>
          <p:spPr>
            <a:xfrm>
              <a:off x="1600200" y="5791200"/>
              <a:ext cx="381000" cy="381000"/>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a:stCxn id="17" idx="2"/>
            </p:cNvCxnSpPr>
            <p:nvPr/>
          </p:nvCxnSpPr>
          <p:spPr>
            <a:xfrm>
              <a:off x="1600200" y="5981700"/>
              <a:ext cx="1905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7" idx="0"/>
              <a:endCxn id="17" idx="4"/>
            </p:cNvCxnSpPr>
            <p:nvPr/>
          </p:nvCxnSpPr>
          <p:spPr>
            <a:xfrm>
              <a:off x="1790700" y="5791200"/>
              <a:ext cx="0" cy="381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17" idx="6"/>
            </p:cNvCxnSpPr>
            <p:nvPr/>
          </p:nvCxnSpPr>
          <p:spPr>
            <a:xfrm>
              <a:off x="1790700" y="5981700"/>
              <a:ext cx="190500"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1752600" y="5704701"/>
              <a:ext cx="298388" cy="287298"/>
              <a:chOff x="4422806" y="5704701"/>
              <a:chExt cx="298388" cy="287298"/>
            </a:xfrm>
          </p:grpSpPr>
          <p:sp>
            <p:nvSpPr>
              <p:cNvPr id="22" name="TextBox 21"/>
              <p:cNvSpPr txBox="1"/>
              <p:nvPr/>
            </p:nvSpPr>
            <p:spPr>
              <a:xfrm>
                <a:off x="4422806" y="5704701"/>
                <a:ext cx="298388" cy="276999"/>
              </a:xfrm>
              <a:prstGeom prst="rect">
                <a:avLst/>
              </a:prstGeom>
              <a:noFill/>
              <a:ln w="0">
                <a:noFill/>
              </a:ln>
            </p:spPr>
            <p:txBody>
              <a:bodyPr wrap="square" rtlCol="0">
                <a:spAutoFit/>
              </a:bodyPr>
              <a:lstStyle/>
              <a:p>
                <a:r>
                  <a:rPr lang="en-US" sz="1200" b="1" dirty="0" smtClean="0">
                    <a:ln w="50800">
                      <a:solidFill>
                        <a:schemeClr val="bg1"/>
                      </a:solidFill>
                    </a:ln>
                    <a:latin typeface="Arial" panose="020B0604020202020204" pitchFamily="34" charset="0"/>
                    <a:cs typeface="Arial" panose="020B0604020202020204" pitchFamily="34" charset="0"/>
                  </a:rPr>
                  <a:t>N</a:t>
                </a:r>
              </a:p>
            </p:txBody>
          </p:sp>
          <p:sp>
            <p:nvSpPr>
              <p:cNvPr id="23" name="TextBox 22"/>
              <p:cNvSpPr txBox="1"/>
              <p:nvPr/>
            </p:nvSpPr>
            <p:spPr>
              <a:xfrm>
                <a:off x="4422806" y="5715000"/>
                <a:ext cx="298388" cy="276999"/>
              </a:xfrm>
              <a:prstGeom prst="rect">
                <a:avLst/>
              </a:prstGeom>
              <a:noFill/>
              <a:ln w="0">
                <a:noFill/>
              </a:ln>
            </p:spPr>
            <p:txBody>
              <a:bodyPr wrap="square" rtlCol="0">
                <a:spAutoFit/>
              </a:bodyPr>
              <a:lstStyle/>
              <a:p>
                <a:r>
                  <a:rPr lang="en-US" sz="1200" b="1" dirty="0" smtClean="0">
                    <a:ln w="50800">
                      <a:noFill/>
                    </a:ln>
                    <a:latin typeface="Arial" panose="020B0604020202020204" pitchFamily="34" charset="0"/>
                    <a:cs typeface="Arial" panose="020B0604020202020204" pitchFamily="34" charset="0"/>
                  </a:rPr>
                  <a:t>N</a:t>
                </a:r>
              </a:p>
            </p:txBody>
          </p:sp>
        </p:grpSp>
      </p:grpSp>
      <p:sp>
        <p:nvSpPr>
          <p:cNvPr id="24" name="TextBox 23"/>
          <p:cNvSpPr txBox="1"/>
          <p:nvPr/>
        </p:nvSpPr>
        <p:spPr>
          <a:xfrm>
            <a:off x="7210116" y="1959878"/>
            <a:ext cx="1799490"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400" b="1" dirty="0" smtClean="0">
                <a:solidFill>
                  <a:schemeClr val="bg1"/>
                </a:solidFill>
              </a:rPr>
              <a:t>MARKET WALK</a:t>
            </a:r>
          </a:p>
        </p:txBody>
      </p:sp>
      <p:sp>
        <p:nvSpPr>
          <p:cNvPr id="25" name="TextBox 24"/>
          <p:cNvSpPr txBox="1"/>
          <p:nvPr/>
        </p:nvSpPr>
        <p:spPr>
          <a:xfrm>
            <a:off x="7210115" y="3671067"/>
            <a:ext cx="1799490"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400" b="1" dirty="0" smtClean="0">
                <a:solidFill>
                  <a:schemeClr val="bg1"/>
                </a:solidFill>
              </a:rPr>
              <a:t>THE GREAT LAWN</a:t>
            </a:r>
          </a:p>
        </p:txBody>
      </p:sp>
      <p:sp>
        <p:nvSpPr>
          <p:cNvPr id="26" name="TextBox 25"/>
          <p:cNvSpPr txBox="1"/>
          <p:nvPr/>
        </p:nvSpPr>
        <p:spPr>
          <a:xfrm>
            <a:off x="7442790" y="6416523"/>
            <a:ext cx="1535291" cy="307777"/>
          </a:xfrm>
          <a:prstGeom prst="rect">
            <a:avLst/>
          </a:prstGeom>
          <a:solidFill>
            <a:schemeClr val="tx1">
              <a:alpha val="40000"/>
            </a:schemeClr>
          </a:solidFill>
          <a:effectLst>
            <a:outerShdw blurRad="50800" dist="38100" dir="2700000" algn="tl" rotWithShape="0">
              <a:prstClr val="black">
                <a:alpha val="40000"/>
              </a:prstClr>
            </a:outerShdw>
          </a:effectLst>
        </p:spPr>
        <p:txBody>
          <a:bodyPr wrap="square" rtlCol="0">
            <a:spAutoFit/>
          </a:bodyPr>
          <a:lstStyle/>
          <a:p>
            <a:pPr algn="r"/>
            <a:r>
              <a:rPr lang="en-US" sz="1400" b="1" dirty="0" smtClean="0">
                <a:solidFill>
                  <a:schemeClr val="bg1"/>
                </a:solidFill>
              </a:rPr>
              <a:t>TERRACED LAWN</a:t>
            </a:r>
          </a:p>
        </p:txBody>
      </p:sp>
      <p:cxnSp>
        <p:nvCxnSpPr>
          <p:cNvPr id="3" name="Straight Arrow Connector 2"/>
          <p:cNvCxnSpPr/>
          <p:nvPr/>
        </p:nvCxnSpPr>
        <p:spPr>
          <a:xfrm flipV="1">
            <a:off x="4191990" y="4930732"/>
            <a:ext cx="748145" cy="27699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2152705" y="5459525"/>
            <a:ext cx="790134" cy="204176"/>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212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l="42818" t="40183" r="27387" b="15189"/>
          <a:stretch/>
        </p:blipFill>
        <p:spPr>
          <a:xfrm rot="10800000">
            <a:off x="-12623" y="-4"/>
            <a:ext cx="9156622" cy="6858003"/>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372" t="20336" r="27818" b="7979"/>
          <a:stretch/>
        </p:blipFill>
        <p:spPr>
          <a:xfrm>
            <a:off x="5790403" y="2470068"/>
            <a:ext cx="3217273" cy="2176605"/>
          </a:xfrm>
          <a:prstGeom prst="rect">
            <a:avLst/>
          </a:prstGeom>
          <a:ln w="50800">
            <a:solidFill>
              <a:schemeClr val="bg1"/>
            </a:solidFill>
          </a:ln>
        </p:spPr>
      </p:pic>
      <p:pic>
        <p:nvPicPr>
          <p:cNvPr id="1026" name="Picture 2" descr="https://www.rec-coatings.co.uk/wp-content/uploads/2016/05/multipurpose1.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7778"/>
          <a:stretch/>
        </p:blipFill>
        <p:spPr bwMode="auto">
          <a:xfrm>
            <a:off x="5790403" y="154378"/>
            <a:ext cx="3217273" cy="2133151"/>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341" y="3867529"/>
            <a:ext cx="1826112"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t>MULTI-USE </a:t>
            </a:r>
          </a:p>
          <a:p>
            <a:pPr algn="ctr"/>
            <a:r>
              <a:rPr lang="en-US" sz="1300" b="1" dirty="0" smtClean="0"/>
              <a:t>SPORTS COURTS</a:t>
            </a:r>
          </a:p>
        </p:txBody>
      </p:sp>
      <p:sp>
        <p:nvSpPr>
          <p:cNvPr id="8" name="TextBox 7"/>
          <p:cNvSpPr txBox="1"/>
          <p:nvPr/>
        </p:nvSpPr>
        <p:spPr>
          <a:xfrm>
            <a:off x="4819085" y="4899757"/>
            <a:ext cx="1168905" cy="6924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t>FITNESS </a:t>
            </a:r>
          </a:p>
          <a:p>
            <a:pPr algn="ctr"/>
            <a:r>
              <a:rPr lang="en-US" sz="1300" b="1" dirty="0" smtClean="0"/>
              <a:t>ZONE </a:t>
            </a:r>
          </a:p>
          <a:p>
            <a:pPr algn="ctr"/>
            <a:r>
              <a:rPr lang="en-US" sz="1300" b="1" dirty="0" smtClean="0"/>
              <a:t>AREA</a:t>
            </a:r>
          </a:p>
        </p:txBody>
      </p:sp>
      <p:sp>
        <p:nvSpPr>
          <p:cNvPr id="9" name="TextBox 8"/>
          <p:cNvSpPr txBox="1"/>
          <p:nvPr/>
        </p:nvSpPr>
        <p:spPr>
          <a:xfrm rot="16200000">
            <a:off x="2755712" y="6208104"/>
            <a:ext cx="2405705"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400" b="1" dirty="0" smtClean="0"/>
              <a:t>THURMOND ST</a:t>
            </a:r>
          </a:p>
        </p:txBody>
      </p:sp>
      <p:sp>
        <p:nvSpPr>
          <p:cNvPr id="10" name="TextBox 9"/>
          <p:cNvSpPr txBox="1"/>
          <p:nvPr/>
        </p:nvSpPr>
        <p:spPr>
          <a:xfrm>
            <a:off x="1334459" y="4712329"/>
            <a:ext cx="1056164"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400" b="1" dirty="0" smtClean="0"/>
              <a:t>VINE ST</a:t>
            </a:r>
          </a:p>
        </p:txBody>
      </p:sp>
      <p:sp>
        <p:nvSpPr>
          <p:cNvPr id="11" name="TextBox 10"/>
          <p:cNvSpPr txBox="1"/>
          <p:nvPr/>
        </p:nvSpPr>
        <p:spPr>
          <a:xfrm>
            <a:off x="-206572" y="2822339"/>
            <a:ext cx="1415904" cy="2923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t>UPPER LAWN</a:t>
            </a:r>
          </a:p>
        </p:txBody>
      </p:sp>
      <p:pic>
        <p:nvPicPr>
          <p:cNvPr id="12" name="Pictur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96751" y="4798650"/>
            <a:ext cx="3210925" cy="1942666"/>
          </a:xfrm>
          <a:prstGeom prst="rect">
            <a:avLst/>
          </a:prstGeom>
          <a:ln w="50800">
            <a:solidFill>
              <a:schemeClr val="bg1"/>
            </a:solidFill>
          </a:ln>
          <a:effectLst>
            <a:outerShdw blurRad="50800" dist="38100" dir="2700000" algn="tl" rotWithShape="0">
              <a:prstClr val="black">
                <a:alpha val="40000"/>
              </a:prstClr>
            </a:outerShdw>
          </a:effectLst>
        </p:spPr>
      </p:pic>
      <p:grpSp>
        <p:nvGrpSpPr>
          <p:cNvPr id="15" name="Group 14"/>
          <p:cNvGrpSpPr/>
          <p:nvPr/>
        </p:nvGrpSpPr>
        <p:grpSpPr>
          <a:xfrm>
            <a:off x="126083" y="5984721"/>
            <a:ext cx="450788" cy="467499"/>
            <a:chOff x="1600200" y="5704701"/>
            <a:chExt cx="450788" cy="467499"/>
          </a:xfrm>
        </p:grpSpPr>
        <p:sp>
          <p:nvSpPr>
            <p:cNvPr id="16" name="Oval 15"/>
            <p:cNvSpPr/>
            <p:nvPr/>
          </p:nvSpPr>
          <p:spPr>
            <a:xfrm>
              <a:off x="1600200" y="5791200"/>
              <a:ext cx="381000" cy="381000"/>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a:stCxn id="16" idx="2"/>
            </p:cNvCxnSpPr>
            <p:nvPr/>
          </p:nvCxnSpPr>
          <p:spPr>
            <a:xfrm>
              <a:off x="1600200" y="5981700"/>
              <a:ext cx="1905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6" idx="0"/>
              <a:endCxn id="16" idx="4"/>
            </p:cNvCxnSpPr>
            <p:nvPr/>
          </p:nvCxnSpPr>
          <p:spPr>
            <a:xfrm>
              <a:off x="1790700" y="5791200"/>
              <a:ext cx="0" cy="381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endCxn id="16" idx="6"/>
            </p:cNvCxnSpPr>
            <p:nvPr/>
          </p:nvCxnSpPr>
          <p:spPr>
            <a:xfrm>
              <a:off x="1790700" y="5981700"/>
              <a:ext cx="190500"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1752600" y="5704701"/>
              <a:ext cx="298388" cy="287298"/>
              <a:chOff x="4422806" y="5704701"/>
              <a:chExt cx="298388" cy="287298"/>
            </a:xfrm>
          </p:grpSpPr>
          <p:sp>
            <p:nvSpPr>
              <p:cNvPr id="21" name="TextBox 20"/>
              <p:cNvSpPr txBox="1"/>
              <p:nvPr/>
            </p:nvSpPr>
            <p:spPr>
              <a:xfrm>
                <a:off x="4422806" y="5704701"/>
                <a:ext cx="298388" cy="276999"/>
              </a:xfrm>
              <a:prstGeom prst="rect">
                <a:avLst/>
              </a:prstGeom>
              <a:noFill/>
              <a:ln w="0">
                <a:noFill/>
              </a:ln>
            </p:spPr>
            <p:txBody>
              <a:bodyPr wrap="square" rtlCol="0">
                <a:spAutoFit/>
              </a:bodyPr>
              <a:lstStyle/>
              <a:p>
                <a:r>
                  <a:rPr lang="en-US" sz="1200" b="1" dirty="0" smtClean="0">
                    <a:ln w="50800">
                      <a:solidFill>
                        <a:schemeClr val="bg1"/>
                      </a:solidFill>
                    </a:ln>
                    <a:latin typeface="Arial" panose="020B0604020202020204" pitchFamily="34" charset="0"/>
                    <a:cs typeface="Arial" panose="020B0604020202020204" pitchFamily="34" charset="0"/>
                  </a:rPr>
                  <a:t>N</a:t>
                </a:r>
              </a:p>
            </p:txBody>
          </p:sp>
          <p:sp>
            <p:nvSpPr>
              <p:cNvPr id="22" name="TextBox 21"/>
              <p:cNvSpPr txBox="1"/>
              <p:nvPr/>
            </p:nvSpPr>
            <p:spPr>
              <a:xfrm>
                <a:off x="4422806" y="5715000"/>
                <a:ext cx="298388" cy="276999"/>
              </a:xfrm>
              <a:prstGeom prst="rect">
                <a:avLst/>
              </a:prstGeom>
              <a:noFill/>
              <a:ln w="0">
                <a:noFill/>
              </a:ln>
            </p:spPr>
            <p:txBody>
              <a:bodyPr wrap="square" rtlCol="0">
                <a:spAutoFit/>
              </a:bodyPr>
              <a:lstStyle/>
              <a:p>
                <a:r>
                  <a:rPr lang="en-US" sz="1200" b="1" dirty="0" smtClean="0">
                    <a:ln w="50800">
                      <a:noFill/>
                    </a:ln>
                    <a:latin typeface="Arial" panose="020B0604020202020204" pitchFamily="34" charset="0"/>
                    <a:cs typeface="Arial" panose="020B0604020202020204" pitchFamily="34" charset="0"/>
                  </a:rPr>
                  <a:t>N</a:t>
                </a:r>
              </a:p>
            </p:txBody>
          </p:sp>
        </p:grpSp>
      </p:grpSp>
      <p:sp>
        <p:nvSpPr>
          <p:cNvPr id="23" name="TextBox 22"/>
          <p:cNvSpPr txBox="1"/>
          <p:nvPr/>
        </p:nvSpPr>
        <p:spPr>
          <a:xfrm>
            <a:off x="5793577" y="1979753"/>
            <a:ext cx="3210924"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400" b="1" dirty="0" smtClean="0">
                <a:solidFill>
                  <a:schemeClr val="bg1"/>
                </a:solidFill>
              </a:rPr>
              <a:t>MULTI-USE SPORTS COURTS</a:t>
            </a:r>
          </a:p>
        </p:txBody>
      </p:sp>
      <p:sp>
        <p:nvSpPr>
          <p:cNvPr id="27" name="TextBox 26"/>
          <p:cNvSpPr txBox="1"/>
          <p:nvPr/>
        </p:nvSpPr>
        <p:spPr>
          <a:xfrm>
            <a:off x="5790403" y="4338706"/>
            <a:ext cx="3207751"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400" b="1" dirty="0" smtClean="0">
                <a:solidFill>
                  <a:schemeClr val="bg1"/>
                </a:solidFill>
              </a:rPr>
              <a:t>FITNESS ZONE AREA</a:t>
            </a:r>
          </a:p>
        </p:txBody>
      </p:sp>
      <p:sp>
        <p:nvSpPr>
          <p:cNvPr id="29" name="TextBox 28"/>
          <p:cNvSpPr txBox="1"/>
          <p:nvPr/>
        </p:nvSpPr>
        <p:spPr>
          <a:xfrm>
            <a:off x="7081284" y="6416523"/>
            <a:ext cx="1896798" cy="307777"/>
          </a:xfrm>
          <a:prstGeom prst="rect">
            <a:avLst/>
          </a:prstGeom>
          <a:solidFill>
            <a:schemeClr val="tx1">
              <a:alpha val="40000"/>
            </a:schemeClr>
          </a:solidFill>
          <a:effectLst>
            <a:outerShdw blurRad="50800" dist="38100" dir="2700000" algn="tl" rotWithShape="0">
              <a:prstClr val="black">
                <a:alpha val="40000"/>
              </a:prstClr>
            </a:outerShdw>
          </a:effectLst>
        </p:spPr>
        <p:txBody>
          <a:bodyPr wrap="square" rtlCol="0">
            <a:spAutoFit/>
          </a:bodyPr>
          <a:lstStyle/>
          <a:p>
            <a:pPr algn="r"/>
            <a:r>
              <a:rPr lang="en-US" sz="1400" b="1" dirty="0" smtClean="0">
                <a:solidFill>
                  <a:schemeClr val="bg1"/>
                </a:solidFill>
              </a:rPr>
              <a:t>OUTDOOR EDUCATION</a:t>
            </a:r>
          </a:p>
        </p:txBody>
      </p:sp>
      <p:sp>
        <p:nvSpPr>
          <p:cNvPr id="25" name="TextBox 24"/>
          <p:cNvSpPr txBox="1"/>
          <p:nvPr/>
        </p:nvSpPr>
        <p:spPr>
          <a:xfrm>
            <a:off x="4792905" y="3495657"/>
            <a:ext cx="1168905" cy="4924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300" b="1" dirty="0" smtClean="0"/>
              <a:t>PICNIC PAVILION</a:t>
            </a:r>
          </a:p>
        </p:txBody>
      </p:sp>
    </p:spTree>
    <p:extLst>
      <p:ext uri="{BB962C8B-B14F-4D97-AF65-F5344CB8AC3E}">
        <p14:creationId xmlns:p14="http://schemas.microsoft.com/office/powerpoint/2010/main" val="275613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l="21042" t="11982" r="37730" b="25957"/>
          <a:stretch/>
        </p:blipFill>
        <p:spPr>
          <a:xfrm rot="10800000">
            <a:off x="-7" y="0"/>
            <a:ext cx="9111821" cy="6858000"/>
          </a:xfrm>
          <a:prstGeom prst="rect">
            <a:avLst/>
          </a:prstGeom>
        </p:spPr>
      </p:pic>
      <p:pic>
        <p:nvPicPr>
          <p:cNvPr id="28" name="Picture Placeholder 4"/>
          <p:cNvPicPr>
            <a:picLocks noChangeAspect="1"/>
          </p:cNvPicPr>
          <p:nvPr/>
        </p:nvPicPr>
        <p:blipFill rotWithShape="1">
          <a:blip r:embed="rId3" cstate="screen">
            <a:extLst>
              <a:ext uri="{28A0092B-C50C-407E-A947-70E740481C1C}">
                <a14:useLocalDpi xmlns:a14="http://schemas.microsoft.com/office/drawing/2010/main"/>
              </a:ext>
            </a:extLst>
          </a:blip>
          <a:srcRect b="16218"/>
          <a:stretch/>
        </p:blipFill>
        <p:spPr>
          <a:xfrm>
            <a:off x="95518" y="111293"/>
            <a:ext cx="4534457" cy="2136951"/>
          </a:xfrm>
          <a:prstGeom prst="rect">
            <a:avLst/>
          </a:prstGeom>
          <a:ln w="50800">
            <a:solidFill>
              <a:schemeClr val="bg1"/>
            </a:solidFill>
          </a:ln>
        </p:spPr>
      </p:pic>
      <p:sp>
        <p:nvSpPr>
          <p:cNvPr id="21" name="TextBox 20"/>
          <p:cNvSpPr txBox="1"/>
          <p:nvPr/>
        </p:nvSpPr>
        <p:spPr>
          <a:xfrm>
            <a:off x="6950725" y="685800"/>
            <a:ext cx="127887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solidFill>
                  <a:schemeClr val="bg1"/>
                </a:solidFill>
              </a:rPr>
              <a:t>PICNIC LAWN</a:t>
            </a:r>
          </a:p>
        </p:txBody>
      </p:sp>
      <p:sp>
        <p:nvSpPr>
          <p:cNvPr id="24" name="TextBox 23"/>
          <p:cNvSpPr txBox="1"/>
          <p:nvPr/>
        </p:nvSpPr>
        <p:spPr>
          <a:xfrm>
            <a:off x="3817620" y="4309788"/>
            <a:ext cx="911982"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OPEN</a:t>
            </a:r>
          </a:p>
          <a:p>
            <a:pPr algn="ctr"/>
            <a:r>
              <a:rPr lang="en-US" sz="1400" b="1" dirty="0" smtClean="0"/>
              <a:t>POND</a:t>
            </a:r>
          </a:p>
        </p:txBody>
      </p:sp>
      <p:sp>
        <p:nvSpPr>
          <p:cNvPr id="27" name="TextBox 26"/>
          <p:cNvSpPr txBox="1"/>
          <p:nvPr/>
        </p:nvSpPr>
        <p:spPr>
          <a:xfrm>
            <a:off x="1955560" y="5283720"/>
            <a:ext cx="103923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TERRACED </a:t>
            </a:r>
          </a:p>
          <a:p>
            <a:pPr algn="ctr"/>
            <a:r>
              <a:rPr lang="en-US" sz="1400" b="1" dirty="0" smtClean="0"/>
              <a:t>POOLS</a:t>
            </a:r>
          </a:p>
        </p:txBody>
      </p:sp>
      <p:sp>
        <p:nvSpPr>
          <p:cNvPr id="29" name="TextBox 28"/>
          <p:cNvSpPr txBox="1"/>
          <p:nvPr/>
        </p:nvSpPr>
        <p:spPr>
          <a:xfrm rot="16200000">
            <a:off x="7175400" y="4679120"/>
            <a:ext cx="3147330"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t>JOSEPH E. BOONE BLVD</a:t>
            </a:r>
          </a:p>
        </p:txBody>
      </p:sp>
      <p:sp>
        <p:nvSpPr>
          <p:cNvPr id="31" name="TextBox 30"/>
          <p:cNvSpPr txBox="1"/>
          <p:nvPr/>
        </p:nvSpPr>
        <p:spPr>
          <a:xfrm>
            <a:off x="1991379" y="6365730"/>
            <a:ext cx="1835585"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t>WALNUT ST</a:t>
            </a: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35181" y="111293"/>
            <a:ext cx="3309270" cy="2131635"/>
          </a:xfrm>
          <a:prstGeom prst="rect">
            <a:avLst/>
          </a:prstGeom>
          <a:ln w="50800">
            <a:solidFill>
              <a:schemeClr val="bg1"/>
            </a:solidFill>
          </a:ln>
          <a:effectLst>
            <a:outerShdw blurRad="50800" dist="38100" dir="2700000" algn="tl" rotWithShape="0">
              <a:prstClr val="black">
                <a:alpha val="40000"/>
              </a:prstClr>
            </a:outerShdw>
          </a:effectLst>
        </p:spPr>
      </p:pic>
      <p:sp>
        <p:nvSpPr>
          <p:cNvPr id="61" name="TextBox 60"/>
          <p:cNvSpPr txBox="1"/>
          <p:nvPr/>
        </p:nvSpPr>
        <p:spPr>
          <a:xfrm>
            <a:off x="6378132" y="97645"/>
            <a:ext cx="2666319"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400" b="1" dirty="0" smtClean="0">
                <a:solidFill>
                  <a:schemeClr val="bg1"/>
                </a:solidFill>
              </a:rPr>
              <a:t>BOULDER ENTRANCE</a:t>
            </a:r>
          </a:p>
        </p:txBody>
      </p:sp>
      <p:cxnSp>
        <p:nvCxnSpPr>
          <p:cNvPr id="22" name="Straight Connector 21"/>
          <p:cNvCxnSpPr/>
          <p:nvPr/>
        </p:nvCxnSpPr>
        <p:spPr>
          <a:xfrm>
            <a:off x="95518" y="2242928"/>
            <a:ext cx="2863966" cy="1902262"/>
          </a:xfrm>
          <a:prstGeom prst="line">
            <a:avLst/>
          </a:prstGeom>
          <a:ln w="25400">
            <a:solidFill>
              <a:schemeClr val="bg1"/>
            </a:solidFill>
            <a:prstDash val="sysDash"/>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8324600" y="2319012"/>
            <a:ext cx="719851" cy="3203010"/>
          </a:xfrm>
          <a:prstGeom prst="line">
            <a:avLst/>
          </a:prstGeom>
          <a:ln w="25400">
            <a:solidFill>
              <a:schemeClr val="bg1"/>
            </a:solidFill>
            <a:prstDash val="sysDash"/>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7045725" y="5522022"/>
            <a:ext cx="1278875" cy="833435"/>
          </a:xfrm>
          <a:prstGeom prst="rect">
            <a:avLst/>
          </a:prstGeom>
          <a:noFill/>
          <a:ln w="50800">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2959484" y="3428229"/>
            <a:ext cx="1515021" cy="716961"/>
          </a:xfrm>
          <a:prstGeom prst="rect">
            <a:avLst/>
          </a:prstGeom>
          <a:noFill/>
          <a:ln w="50800">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92725" y="97645"/>
            <a:ext cx="2666319"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solidFill>
                  <a:schemeClr val="bg1"/>
                </a:solidFill>
              </a:rPr>
              <a:t>BOARDWALK OVER POND</a:t>
            </a:r>
          </a:p>
        </p:txBody>
      </p:sp>
      <p:sp>
        <p:nvSpPr>
          <p:cNvPr id="75" name="TextBox 74"/>
          <p:cNvSpPr txBox="1"/>
          <p:nvPr/>
        </p:nvSpPr>
        <p:spPr>
          <a:xfrm rot="16200000">
            <a:off x="-426144" y="5358080"/>
            <a:ext cx="1835585"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b="1" dirty="0" smtClean="0"/>
              <a:t>THURMOND ST</a:t>
            </a:r>
          </a:p>
        </p:txBody>
      </p:sp>
      <p:sp>
        <p:nvSpPr>
          <p:cNvPr id="76" name="TextBox 75"/>
          <p:cNvSpPr txBox="1"/>
          <p:nvPr/>
        </p:nvSpPr>
        <p:spPr>
          <a:xfrm>
            <a:off x="3690008" y="2503455"/>
            <a:ext cx="1717904"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PERFORMANCE PLAZA</a:t>
            </a:r>
          </a:p>
        </p:txBody>
      </p:sp>
      <p:sp>
        <p:nvSpPr>
          <p:cNvPr id="78" name="TextBox 77"/>
          <p:cNvSpPr txBox="1"/>
          <p:nvPr/>
        </p:nvSpPr>
        <p:spPr>
          <a:xfrm>
            <a:off x="4067514" y="6010701"/>
            <a:ext cx="911982"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PLAZA</a:t>
            </a:r>
          </a:p>
        </p:txBody>
      </p:sp>
      <p:sp>
        <p:nvSpPr>
          <p:cNvPr id="25" name="TextBox 24"/>
          <p:cNvSpPr txBox="1"/>
          <p:nvPr/>
        </p:nvSpPr>
        <p:spPr>
          <a:xfrm>
            <a:off x="4487663" y="5237553"/>
            <a:ext cx="911982"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400" b="1" dirty="0" smtClean="0"/>
              <a:t>BRIDGE</a:t>
            </a:r>
          </a:p>
        </p:txBody>
      </p:sp>
    </p:spTree>
    <p:extLst>
      <p:ext uri="{BB962C8B-B14F-4D97-AF65-F5344CB8AC3E}">
        <p14:creationId xmlns:p14="http://schemas.microsoft.com/office/powerpoint/2010/main" val="246717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0783"/>
          <a:stretch/>
        </p:blipFill>
        <p:spPr bwMode="auto">
          <a:xfrm>
            <a:off x="0" y="837709"/>
            <a:ext cx="9144000" cy="5249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Watershed Resurgens Logo 3i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06" y="6161130"/>
            <a:ext cx="2064775" cy="648929"/>
          </a:xfrm>
          <a:prstGeom prst="rect">
            <a:avLst/>
          </a:prstGeom>
        </p:spPr>
      </p:pic>
      <p:pic>
        <p:nvPicPr>
          <p:cNvPr id="4" name="Picture 3" descr="TPL logo rgb horiz.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77200" y="6172200"/>
            <a:ext cx="972384" cy="600412"/>
          </a:xfrm>
          <a:prstGeom prst="rect">
            <a:avLst/>
          </a:prstGeom>
          <a:ln w="50800" cap="sq">
            <a:noFill/>
            <a:miter lim="800000"/>
          </a:ln>
        </p:spPr>
      </p:pic>
    </p:spTree>
    <p:extLst>
      <p:ext uri="{BB962C8B-B14F-4D97-AF65-F5344CB8AC3E}">
        <p14:creationId xmlns:p14="http://schemas.microsoft.com/office/powerpoint/2010/main" val="31870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486" r="5456"/>
          <a:stretch/>
        </p:blipFill>
        <p:spPr bwMode="auto">
          <a:xfrm>
            <a:off x="0" y="837710"/>
            <a:ext cx="9144000" cy="5249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Watershed Resurgens Logo 3i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06" y="6161130"/>
            <a:ext cx="2064775" cy="648929"/>
          </a:xfrm>
          <a:prstGeom prst="rect">
            <a:avLst/>
          </a:prstGeom>
        </p:spPr>
      </p:pic>
      <p:pic>
        <p:nvPicPr>
          <p:cNvPr id="11" name="Picture 10" descr="TPL logo rgb horiz.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77200" y="6172200"/>
            <a:ext cx="972384" cy="600412"/>
          </a:xfrm>
          <a:prstGeom prst="rect">
            <a:avLst/>
          </a:prstGeom>
          <a:ln w="50800" cap="sq">
            <a:noFill/>
            <a:miter lim="800000"/>
          </a:ln>
        </p:spPr>
      </p:pic>
    </p:spTree>
    <p:extLst>
      <p:ext uri="{BB962C8B-B14F-4D97-AF65-F5344CB8AC3E}">
        <p14:creationId xmlns:p14="http://schemas.microsoft.com/office/powerpoint/2010/main" val="152234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8025" t="35323" r="21677" b="3920"/>
          <a:stretch/>
        </p:blipFill>
        <p:spPr>
          <a:xfrm>
            <a:off x="-11876" y="-63060"/>
            <a:ext cx="9158108" cy="6921060"/>
          </a:xfrm>
          <a:prstGeom prst="rect">
            <a:avLst/>
          </a:prstGeom>
        </p:spPr>
      </p:pic>
      <p:sp>
        <p:nvSpPr>
          <p:cNvPr id="4" name="TextBox 3"/>
          <p:cNvSpPr txBox="1"/>
          <p:nvPr/>
        </p:nvSpPr>
        <p:spPr>
          <a:xfrm>
            <a:off x="-6620" y="6348761"/>
            <a:ext cx="11535020" cy="503972"/>
          </a:xfrm>
          <a:prstGeom prst="rect">
            <a:avLst/>
          </a:prstGeom>
          <a:noFill/>
        </p:spPr>
        <p:txBody>
          <a:bodyPr wrap="square" lIns="163817" tIns="81909" rIns="163817" bIns="81909" rtlCol="0">
            <a:spAutoFit/>
          </a:bodyPr>
          <a:lstStyle/>
          <a:p>
            <a:pPr defTabSz="614319"/>
            <a:r>
              <a:rPr lang="en-US" sz="2200" dirty="0" smtClean="0">
                <a:solidFill>
                  <a:prstClr val="white"/>
                </a:solidFill>
              </a:rPr>
              <a:t>EXISTING PARK SITE – </a:t>
            </a:r>
            <a:r>
              <a:rPr lang="en-US" sz="2200" dirty="0">
                <a:solidFill>
                  <a:prstClr val="white"/>
                </a:solidFill>
              </a:rPr>
              <a:t>LOOKING SOUTHEAST</a:t>
            </a:r>
          </a:p>
        </p:txBody>
      </p:sp>
    </p:spTree>
    <p:extLst>
      <p:ext uri="{BB962C8B-B14F-4D97-AF65-F5344CB8AC3E}">
        <p14:creationId xmlns:p14="http://schemas.microsoft.com/office/powerpoint/2010/main" val="339603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8025" t="35323" r="21677" b="3920"/>
          <a:stretch/>
        </p:blipFill>
        <p:spPr>
          <a:xfrm>
            <a:off x="-11876" y="-63060"/>
            <a:ext cx="9158108" cy="692106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882" t="15613" r="21743" b="1144"/>
          <a:stretch/>
        </p:blipFill>
        <p:spPr>
          <a:xfrm>
            <a:off x="-11876" y="0"/>
            <a:ext cx="9144000" cy="6858000"/>
          </a:xfrm>
          <a:prstGeom prst="rect">
            <a:avLst/>
          </a:prstGeom>
        </p:spPr>
      </p:pic>
      <p:sp>
        <p:nvSpPr>
          <p:cNvPr id="4" name="TextBox 3"/>
          <p:cNvSpPr txBox="1"/>
          <p:nvPr/>
        </p:nvSpPr>
        <p:spPr>
          <a:xfrm>
            <a:off x="-6620" y="6348761"/>
            <a:ext cx="11535020" cy="503972"/>
          </a:xfrm>
          <a:prstGeom prst="rect">
            <a:avLst/>
          </a:prstGeom>
          <a:noFill/>
        </p:spPr>
        <p:txBody>
          <a:bodyPr wrap="square" lIns="163817" tIns="81909" rIns="163817" bIns="81909" rtlCol="0">
            <a:spAutoFit/>
          </a:bodyPr>
          <a:lstStyle/>
          <a:p>
            <a:pPr defTabSz="614319"/>
            <a:r>
              <a:rPr lang="en-US" sz="2200" dirty="0">
                <a:solidFill>
                  <a:prstClr val="white"/>
                </a:solidFill>
              </a:rPr>
              <a:t>PROPOSED COOK PARK – LOOKING SOUTHEAST</a:t>
            </a:r>
          </a:p>
        </p:txBody>
      </p:sp>
      <p:pic>
        <p:nvPicPr>
          <p:cNvPr id="5" name="Picture 2" descr="S:\All\Admin\New Logo 2015.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0623" y="5637741"/>
            <a:ext cx="716863" cy="1169253"/>
          </a:xfrm>
          <a:prstGeom prst="rect">
            <a:avLst/>
          </a:prstGeom>
          <a:noFill/>
          <a:extLst>
            <a:ext uri="{909E8E84-426E-40DD-AFC4-6F175D3DCCD1}">
              <a14:hiddenFill xmlns:a14="http://schemas.microsoft.com/office/drawing/2010/main">
                <a:solidFill>
                  <a:srgbClr val="FFFFFF"/>
                </a:solidFill>
              </a14:hiddenFill>
            </a:ext>
          </a:extLst>
        </p:spPr>
      </p:pic>
      <p:pic>
        <p:nvPicPr>
          <p:cNvPr id="6" name="8da9fb13-d520-45df-bf5c-34dc8792a423" descr="06A8928B-DF37-40FE-8703-1464D26264A1@atlan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5079" y="5723906"/>
            <a:ext cx="1064294" cy="10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49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6630" r="27014"/>
          <a:stretch/>
        </p:blipFill>
        <p:spPr>
          <a:xfrm>
            <a:off x="1" y="-36044"/>
            <a:ext cx="9144000" cy="6894043"/>
          </a:xfrm>
          <a:prstGeom prst="rect">
            <a:avLst/>
          </a:prstGeom>
        </p:spPr>
      </p:pic>
      <p:sp>
        <p:nvSpPr>
          <p:cNvPr id="4" name="TextBox 3"/>
          <p:cNvSpPr txBox="1"/>
          <p:nvPr/>
        </p:nvSpPr>
        <p:spPr>
          <a:xfrm>
            <a:off x="-6620" y="6348761"/>
            <a:ext cx="11535020" cy="503972"/>
          </a:xfrm>
          <a:prstGeom prst="rect">
            <a:avLst/>
          </a:prstGeom>
          <a:noFill/>
        </p:spPr>
        <p:txBody>
          <a:bodyPr wrap="square" lIns="163817" tIns="81909" rIns="163817" bIns="81909" rtlCol="0">
            <a:spAutoFit/>
          </a:bodyPr>
          <a:lstStyle/>
          <a:p>
            <a:pPr defTabSz="614319"/>
            <a:r>
              <a:rPr lang="en-US" sz="2200" dirty="0" smtClean="0">
                <a:solidFill>
                  <a:prstClr val="white"/>
                </a:solidFill>
              </a:rPr>
              <a:t>EXISTING PARK SITE </a:t>
            </a:r>
            <a:r>
              <a:rPr lang="en-US" sz="2200" dirty="0">
                <a:solidFill>
                  <a:prstClr val="white"/>
                </a:solidFill>
              </a:rPr>
              <a:t>– LOOKING </a:t>
            </a:r>
            <a:r>
              <a:rPr lang="en-US" sz="2200" dirty="0" smtClean="0">
                <a:solidFill>
                  <a:prstClr val="white"/>
                </a:solidFill>
              </a:rPr>
              <a:t>SOUTHWEST</a:t>
            </a:r>
            <a:endParaRPr lang="en-US" sz="2200" dirty="0">
              <a:solidFill>
                <a:prstClr val="white"/>
              </a:solidFill>
            </a:endParaRPr>
          </a:p>
        </p:txBody>
      </p:sp>
    </p:spTree>
    <p:extLst>
      <p:ext uri="{BB962C8B-B14F-4D97-AF65-F5344CB8AC3E}">
        <p14:creationId xmlns:p14="http://schemas.microsoft.com/office/powerpoint/2010/main" val="378343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689" r="13575"/>
          <a:stretch/>
        </p:blipFill>
        <p:spPr>
          <a:xfrm>
            <a:off x="0" y="-36043"/>
            <a:ext cx="9144000" cy="6894043"/>
          </a:xfrm>
          <a:prstGeom prst="rect">
            <a:avLst/>
          </a:prstGeom>
        </p:spPr>
      </p:pic>
      <p:sp>
        <p:nvSpPr>
          <p:cNvPr id="3" name="TextBox 2"/>
          <p:cNvSpPr txBox="1"/>
          <p:nvPr/>
        </p:nvSpPr>
        <p:spPr>
          <a:xfrm>
            <a:off x="-6620" y="6348761"/>
            <a:ext cx="11535020" cy="503972"/>
          </a:xfrm>
          <a:prstGeom prst="rect">
            <a:avLst/>
          </a:prstGeom>
          <a:noFill/>
        </p:spPr>
        <p:txBody>
          <a:bodyPr wrap="square" lIns="163817" tIns="81909" rIns="163817" bIns="81909" rtlCol="0">
            <a:spAutoFit/>
          </a:bodyPr>
          <a:lstStyle/>
          <a:p>
            <a:pPr defTabSz="614319"/>
            <a:r>
              <a:rPr lang="en-US" sz="2200" dirty="0">
                <a:solidFill>
                  <a:prstClr val="white"/>
                </a:solidFill>
              </a:rPr>
              <a:t>PROPOSED COOK PARK – LOOKING </a:t>
            </a:r>
            <a:r>
              <a:rPr lang="en-US" sz="2200" dirty="0" smtClean="0">
                <a:solidFill>
                  <a:prstClr val="white"/>
                </a:solidFill>
              </a:rPr>
              <a:t>SOUTHWEST</a:t>
            </a:r>
            <a:endParaRPr lang="en-US" sz="2200" dirty="0">
              <a:solidFill>
                <a:prstClr val="white"/>
              </a:solidFill>
            </a:endParaRPr>
          </a:p>
        </p:txBody>
      </p:sp>
      <p:pic>
        <p:nvPicPr>
          <p:cNvPr id="4" name="Picture 2" descr="S:\All\Admin\New Logo 2015.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0623" y="5637741"/>
            <a:ext cx="716863" cy="1169253"/>
          </a:xfrm>
          <a:prstGeom prst="rect">
            <a:avLst/>
          </a:prstGeom>
          <a:noFill/>
          <a:extLst>
            <a:ext uri="{909E8E84-426E-40DD-AFC4-6F175D3DCCD1}">
              <a14:hiddenFill xmlns:a14="http://schemas.microsoft.com/office/drawing/2010/main">
                <a:solidFill>
                  <a:srgbClr val="FFFFFF"/>
                </a:solidFill>
              </a14:hiddenFill>
            </a:ext>
          </a:extLst>
        </p:spPr>
      </p:pic>
      <p:pic>
        <p:nvPicPr>
          <p:cNvPr id="5" name="8da9fb13-d520-45df-bf5c-34dc8792a423" descr="06A8928B-DF37-40FE-8703-1464D26264A1@atlan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079" y="5723906"/>
            <a:ext cx="1064294" cy="10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485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Property Status power point.jpg"/>
          <p:cNvPicPr>
            <a:picLocks noChangeAspect="1"/>
          </p:cNvPicPr>
          <p:nvPr/>
        </p:nvPicPr>
        <p:blipFill rotWithShape="1">
          <a:blip r:embed="rId3">
            <a:extLst>
              <a:ext uri="{28A0092B-C50C-407E-A947-70E740481C1C}">
                <a14:useLocalDpi xmlns:a14="http://schemas.microsoft.com/office/drawing/2010/main" val="0"/>
              </a:ext>
            </a:extLst>
          </a:blip>
          <a:srcRect l="8049" t="6891" r="9230" b="19037"/>
          <a:stretch/>
        </p:blipFill>
        <p:spPr>
          <a:xfrm>
            <a:off x="1663103" y="3586"/>
            <a:ext cx="5817796" cy="6854413"/>
          </a:xfrm>
          <a:prstGeom prst="rect">
            <a:avLst/>
          </a:prstGeom>
        </p:spPr>
      </p:pic>
      <p:sp>
        <p:nvSpPr>
          <p:cNvPr id="15" name="Rectangle 14"/>
          <p:cNvSpPr/>
          <p:nvPr/>
        </p:nvSpPr>
        <p:spPr>
          <a:xfrm>
            <a:off x="0" y="6290360"/>
            <a:ext cx="2838203" cy="56764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2"/>
          <p:cNvSpPr txBox="1">
            <a:spLocks/>
          </p:cNvSpPr>
          <p:nvPr/>
        </p:nvSpPr>
        <p:spPr>
          <a:xfrm>
            <a:off x="155574" y="6290360"/>
            <a:ext cx="8894010" cy="26446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2400" b="1" dirty="0" smtClean="0">
                <a:solidFill>
                  <a:srgbClr val="00B0F0"/>
                </a:solidFill>
                <a:latin typeface="Avenir Next Rounded Pro Regular"/>
              </a:rPr>
              <a:t>Property Status</a:t>
            </a:r>
          </a:p>
          <a:p>
            <a:endParaRPr lang="en-US" sz="2400" b="1" dirty="0" smtClean="0">
              <a:solidFill>
                <a:srgbClr val="00B0F0"/>
              </a:solidFill>
              <a:latin typeface="Avenir Next Rounded Pro Regular"/>
            </a:endParaRPr>
          </a:p>
          <a:p>
            <a:endParaRPr lang="en-US" sz="2400" b="1" dirty="0">
              <a:solidFill>
                <a:srgbClr val="00B0F0"/>
              </a:solidFill>
              <a:latin typeface="Avenir Next Rounded Pro Regular"/>
            </a:endParaRPr>
          </a:p>
          <a:p>
            <a:endParaRPr lang="en-US" sz="2400" b="1" dirty="0" smtClean="0">
              <a:solidFill>
                <a:srgbClr val="00B0F0"/>
              </a:solidFill>
              <a:latin typeface="Avenir Next Rounded Pro Regular"/>
            </a:endParaRPr>
          </a:p>
          <a:p>
            <a:endParaRPr lang="en-US" sz="2400" b="1" dirty="0">
              <a:solidFill>
                <a:srgbClr val="00B0F0"/>
              </a:solidFill>
              <a:latin typeface="Avenir Next Rounded Pro Regular"/>
            </a:endParaRPr>
          </a:p>
          <a:p>
            <a:endParaRPr lang="en-US" sz="2400" b="1" dirty="0">
              <a:solidFill>
                <a:srgbClr val="00B0F0"/>
              </a:solidFill>
              <a:latin typeface="Avenir Next Rounded Pro Regular"/>
            </a:endParaRPr>
          </a:p>
          <a:p>
            <a:endParaRPr lang="en-US" sz="2400" b="1" dirty="0">
              <a:solidFill>
                <a:srgbClr val="00B0F0"/>
              </a:solidFill>
              <a:latin typeface="Avenir Next Rounded Pro Regular"/>
            </a:endParaRPr>
          </a:p>
        </p:txBody>
      </p:sp>
      <p:pic>
        <p:nvPicPr>
          <p:cNvPr id="6" name="Content Placeholder 3" descr="Property Status power point.jpg"/>
          <p:cNvPicPr>
            <a:picLocks noChangeAspect="1"/>
          </p:cNvPicPr>
          <p:nvPr/>
        </p:nvPicPr>
        <p:blipFill rotWithShape="1">
          <a:blip r:embed="rId3">
            <a:extLst>
              <a:ext uri="{28A0092B-C50C-407E-A947-70E740481C1C}">
                <a14:useLocalDpi xmlns:a14="http://schemas.microsoft.com/office/drawing/2010/main" val="0"/>
              </a:ext>
            </a:extLst>
          </a:blip>
          <a:srcRect l="6859" t="81143" r="46587" b="10909"/>
          <a:stretch/>
        </p:blipFill>
        <p:spPr>
          <a:xfrm>
            <a:off x="5570599" y="5965455"/>
            <a:ext cx="3478428" cy="768560"/>
          </a:xfrm>
          <a:prstGeom prst="rect">
            <a:avLst/>
          </a:prstGeom>
          <a:ln>
            <a:solidFill>
              <a:schemeClr val="tx1"/>
            </a:solidFill>
          </a:ln>
        </p:spPr>
      </p:pic>
      <p:sp>
        <p:nvSpPr>
          <p:cNvPr id="13" name="TextBox 12"/>
          <p:cNvSpPr txBox="1"/>
          <p:nvPr/>
        </p:nvSpPr>
        <p:spPr>
          <a:xfrm>
            <a:off x="3960420" y="1294409"/>
            <a:ext cx="795647" cy="230832"/>
          </a:xfrm>
          <a:prstGeom prst="rect">
            <a:avLst/>
          </a:prstGeom>
          <a:solidFill>
            <a:schemeClr val="bg1">
              <a:alpha val="55000"/>
            </a:schemeClr>
          </a:solidFill>
        </p:spPr>
        <p:txBody>
          <a:bodyPr wrap="square" rtlCol="0">
            <a:spAutoFit/>
          </a:bodyPr>
          <a:lstStyle/>
          <a:p>
            <a:r>
              <a:rPr lang="en-US" sz="900" b="1" dirty="0" smtClean="0"/>
              <a:t>NORTH AVE</a:t>
            </a:r>
            <a:endParaRPr lang="en-US" sz="900" b="1" dirty="0"/>
          </a:p>
        </p:txBody>
      </p:sp>
      <p:sp>
        <p:nvSpPr>
          <p:cNvPr id="14" name="TextBox 13"/>
          <p:cNvSpPr txBox="1"/>
          <p:nvPr/>
        </p:nvSpPr>
        <p:spPr>
          <a:xfrm>
            <a:off x="3745822" y="2539337"/>
            <a:ext cx="1341023" cy="230832"/>
          </a:xfrm>
          <a:prstGeom prst="rect">
            <a:avLst/>
          </a:prstGeom>
          <a:solidFill>
            <a:schemeClr val="bg1">
              <a:alpha val="55000"/>
            </a:schemeClr>
          </a:solidFill>
        </p:spPr>
        <p:txBody>
          <a:bodyPr wrap="square" rtlCol="0">
            <a:spAutoFit/>
          </a:bodyPr>
          <a:lstStyle/>
          <a:p>
            <a:r>
              <a:rPr lang="en-US" sz="900" b="1" dirty="0" smtClean="0"/>
              <a:t>JOSEPH E. BOONE BLVD</a:t>
            </a:r>
            <a:endParaRPr lang="en-US" sz="900" b="1" dirty="0"/>
          </a:p>
        </p:txBody>
      </p:sp>
      <p:sp>
        <p:nvSpPr>
          <p:cNvPr id="16" name="TextBox 15"/>
          <p:cNvSpPr txBox="1"/>
          <p:nvPr/>
        </p:nvSpPr>
        <p:spPr>
          <a:xfrm rot="5400000">
            <a:off x="5085493" y="3292347"/>
            <a:ext cx="1010319" cy="230832"/>
          </a:xfrm>
          <a:prstGeom prst="rect">
            <a:avLst/>
          </a:prstGeom>
          <a:solidFill>
            <a:schemeClr val="bg1">
              <a:alpha val="55000"/>
            </a:schemeClr>
          </a:solidFill>
        </p:spPr>
        <p:txBody>
          <a:bodyPr wrap="square" rtlCol="0">
            <a:spAutoFit/>
          </a:bodyPr>
          <a:lstStyle/>
          <a:p>
            <a:r>
              <a:rPr lang="en-US" sz="900" b="1" dirty="0" smtClean="0"/>
              <a:t>NORTHSIDE DR</a:t>
            </a:r>
            <a:endParaRPr lang="en-US" sz="900" b="1" dirty="0"/>
          </a:p>
        </p:txBody>
      </p:sp>
      <p:sp>
        <p:nvSpPr>
          <p:cNvPr id="17" name="TextBox 16"/>
          <p:cNvSpPr txBox="1"/>
          <p:nvPr/>
        </p:nvSpPr>
        <p:spPr>
          <a:xfrm>
            <a:off x="3733493" y="4182084"/>
            <a:ext cx="1763026" cy="230832"/>
          </a:xfrm>
          <a:prstGeom prst="rect">
            <a:avLst/>
          </a:prstGeom>
          <a:solidFill>
            <a:schemeClr val="bg1">
              <a:alpha val="55000"/>
            </a:schemeClr>
          </a:solidFill>
        </p:spPr>
        <p:txBody>
          <a:bodyPr wrap="square" rtlCol="0">
            <a:spAutoFit/>
          </a:bodyPr>
          <a:lstStyle/>
          <a:p>
            <a:r>
              <a:rPr lang="en-US" sz="900" b="1" dirty="0" smtClean="0"/>
              <a:t>MARTIN LUTHER KING, JR. DRIVE</a:t>
            </a:r>
            <a:endParaRPr lang="en-US" sz="900" b="1" dirty="0"/>
          </a:p>
        </p:txBody>
      </p:sp>
      <p:sp>
        <p:nvSpPr>
          <p:cNvPr id="18" name="TextBox 17"/>
          <p:cNvSpPr txBox="1"/>
          <p:nvPr/>
        </p:nvSpPr>
        <p:spPr>
          <a:xfrm rot="5400000">
            <a:off x="2604454" y="3891835"/>
            <a:ext cx="1341023" cy="230832"/>
          </a:xfrm>
          <a:prstGeom prst="rect">
            <a:avLst/>
          </a:prstGeom>
          <a:solidFill>
            <a:schemeClr val="bg1">
              <a:alpha val="55000"/>
            </a:schemeClr>
          </a:solidFill>
        </p:spPr>
        <p:txBody>
          <a:bodyPr wrap="square" rtlCol="0">
            <a:spAutoFit/>
          </a:bodyPr>
          <a:lstStyle/>
          <a:p>
            <a:r>
              <a:rPr lang="en-US" sz="900" b="1" dirty="0" smtClean="0"/>
              <a:t>JOSEPH LOWERY BLVD</a:t>
            </a:r>
            <a:endParaRPr lang="en-US" sz="900" b="1" dirty="0"/>
          </a:p>
        </p:txBody>
      </p:sp>
      <p:sp>
        <p:nvSpPr>
          <p:cNvPr id="19" name="TextBox 18"/>
          <p:cNvSpPr txBox="1"/>
          <p:nvPr/>
        </p:nvSpPr>
        <p:spPr>
          <a:xfrm rot="5400000">
            <a:off x="3289908" y="5091986"/>
            <a:ext cx="1341023" cy="230832"/>
          </a:xfrm>
          <a:prstGeom prst="rect">
            <a:avLst/>
          </a:prstGeom>
          <a:solidFill>
            <a:schemeClr val="bg1">
              <a:alpha val="55000"/>
            </a:schemeClr>
          </a:solidFill>
        </p:spPr>
        <p:txBody>
          <a:bodyPr wrap="square" rtlCol="0">
            <a:spAutoFit/>
          </a:bodyPr>
          <a:lstStyle/>
          <a:p>
            <a:r>
              <a:rPr lang="en-US" sz="900" b="1" dirty="0" smtClean="0"/>
              <a:t>JAMES P. BRAWLEY DR</a:t>
            </a:r>
            <a:endParaRPr lang="en-US" sz="900" b="1" dirty="0"/>
          </a:p>
        </p:txBody>
      </p:sp>
    </p:spTree>
    <p:extLst>
      <p:ext uri="{BB962C8B-B14F-4D97-AF65-F5344CB8AC3E}">
        <p14:creationId xmlns:p14="http://schemas.microsoft.com/office/powerpoint/2010/main" val="38547395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 t="8562" r="9326" b="822"/>
          <a:stretch/>
        </p:blipFill>
        <p:spPr bwMode="auto">
          <a:xfrm>
            <a:off x="-23750" y="0"/>
            <a:ext cx="91677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620" y="6348761"/>
            <a:ext cx="11535020" cy="503972"/>
          </a:xfrm>
          <a:prstGeom prst="rect">
            <a:avLst/>
          </a:prstGeom>
          <a:noFill/>
        </p:spPr>
        <p:txBody>
          <a:bodyPr wrap="square" lIns="163817" tIns="81909" rIns="163817" bIns="81909" rtlCol="0">
            <a:spAutoFit/>
          </a:bodyPr>
          <a:lstStyle/>
          <a:p>
            <a:pPr defTabSz="614319"/>
            <a:r>
              <a:rPr lang="en-US" sz="2200" dirty="0" smtClean="0">
                <a:solidFill>
                  <a:prstClr val="white"/>
                </a:solidFill>
              </a:rPr>
              <a:t>EXISTING PARK SITE </a:t>
            </a:r>
            <a:r>
              <a:rPr lang="en-US" sz="2200" dirty="0">
                <a:solidFill>
                  <a:prstClr val="white"/>
                </a:solidFill>
              </a:rPr>
              <a:t>– LOOKING </a:t>
            </a:r>
            <a:r>
              <a:rPr lang="en-US" sz="2200" dirty="0" smtClean="0">
                <a:solidFill>
                  <a:prstClr val="white"/>
                </a:solidFill>
              </a:rPr>
              <a:t>NORTHEAST</a:t>
            </a:r>
            <a:endParaRPr lang="en-US" sz="2200" dirty="0">
              <a:solidFill>
                <a:prstClr val="white"/>
              </a:solidFill>
            </a:endParaRPr>
          </a:p>
        </p:txBody>
      </p:sp>
    </p:spTree>
    <p:extLst>
      <p:ext uri="{BB962C8B-B14F-4D97-AF65-F5344CB8AC3E}">
        <p14:creationId xmlns:p14="http://schemas.microsoft.com/office/powerpoint/2010/main" val="164947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213" r="4925"/>
          <a:stretch/>
        </p:blipFill>
        <p:spPr>
          <a:xfrm>
            <a:off x="0" y="-2137"/>
            <a:ext cx="9143999" cy="6882618"/>
          </a:xfrm>
          <a:prstGeom prst="rect">
            <a:avLst/>
          </a:prstGeom>
        </p:spPr>
      </p:pic>
      <p:sp>
        <p:nvSpPr>
          <p:cNvPr id="3" name="TextBox 2"/>
          <p:cNvSpPr txBox="1"/>
          <p:nvPr/>
        </p:nvSpPr>
        <p:spPr>
          <a:xfrm>
            <a:off x="-6620" y="6348761"/>
            <a:ext cx="11535020" cy="503972"/>
          </a:xfrm>
          <a:prstGeom prst="rect">
            <a:avLst/>
          </a:prstGeom>
          <a:noFill/>
        </p:spPr>
        <p:txBody>
          <a:bodyPr wrap="square" lIns="163817" tIns="81909" rIns="163817" bIns="81909" rtlCol="0">
            <a:spAutoFit/>
          </a:bodyPr>
          <a:lstStyle/>
          <a:p>
            <a:pPr defTabSz="614319"/>
            <a:r>
              <a:rPr lang="en-US" sz="2200" dirty="0">
                <a:solidFill>
                  <a:prstClr val="white"/>
                </a:solidFill>
              </a:rPr>
              <a:t>PROPOSED COOK PARK – LOOKING </a:t>
            </a:r>
            <a:r>
              <a:rPr lang="en-US" sz="2200" dirty="0" smtClean="0">
                <a:solidFill>
                  <a:prstClr val="white"/>
                </a:solidFill>
              </a:rPr>
              <a:t>NORTHEAST</a:t>
            </a:r>
            <a:endParaRPr lang="en-US" sz="2200" dirty="0">
              <a:solidFill>
                <a:prstClr val="white"/>
              </a:solidFill>
            </a:endParaRPr>
          </a:p>
        </p:txBody>
      </p:sp>
      <p:pic>
        <p:nvPicPr>
          <p:cNvPr id="4" name="Picture 2" descr="S:\All\Admin\New Logo 2015.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0623" y="5637741"/>
            <a:ext cx="716863" cy="1169253"/>
          </a:xfrm>
          <a:prstGeom prst="rect">
            <a:avLst/>
          </a:prstGeom>
          <a:noFill/>
          <a:extLst>
            <a:ext uri="{909E8E84-426E-40DD-AFC4-6F175D3DCCD1}">
              <a14:hiddenFill xmlns:a14="http://schemas.microsoft.com/office/drawing/2010/main">
                <a:solidFill>
                  <a:srgbClr val="FFFFFF"/>
                </a:solidFill>
              </a14:hiddenFill>
            </a:ext>
          </a:extLst>
        </p:spPr>
      </p:pic>
      <p:pic>
        <p:nvPicPr>
          <p:cNvPr id="5" name="8da9fb13-d520-45df-bf5c-34dc8792a423" descr="06A8928B-DF37-40FE-8703-1464D26264A1@atlan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079" y="5723906"/>
            <a:ext cx="1064294" cy="10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83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586951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118338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794178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887341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7892906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8888981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037711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387097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both with aerial.jpg"/>
          <p:cNvPicPr>
            <a:picLocks noChangeAspect="1"/>
          </p:cNvPicPr>
          <p:nvPr/>
        </p:nvPicPr>
        <p:blipFill rotWithShape="1">
          <a:blip r:embed="rId3" cstate="print">
            <a:extLst>
              <a:ext uri="{28A0092B-C50C-407E-A947-70E740481C1C}">
                <a14:useLocalDpi xmlns:a14="http://schemas.microsoft.com/office/drawing/2010/main" val="0"/>
              </a:ext>
            </a:extLst>
          </a:blip>
          <a:srcRect b="7144"/>
          <a:stretch/>
        </p:blipFill>
        <p:spPr bwMode="auto">
          <a:xfrm>
            <a:off x="1663102" y="3587"/>
            <a:ext cx="5817797" cy="68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6290360"/>
            <a:ext cx="5377218" cy="56764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2"/>
          <p:cNvSpPr txBox="1">
            <a:spLocks/>
          </p:cNvSpPr>
          <p:nvPr/>
        </p:nvSpPr>
        <p:spPr>
          <a:xfrm>
            <a:off x="155574" y="6290360"/>
            <a:ext cx="8894010" cy="26446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2400" b="1" dirty="0" smtClean="0">
                <a:solidFill>
                  <a:srgbClr val="00B0F0"/>
                </a:solidFill>
                <a:latin typeface="Avenir Next Rounded Pro Regular"/>
              </a:rPr>
              <a:t>Proctor Creek North Avenue Study</a:t>
            </a:r>
          </a:p>
          <a:p>
            <a:endParaRPr lang="en-US" sz="2400" b="1" dirty="0" smtClean="0">
              <a:solidFill>
                <a:srgbClr val="00B0F0"/>
              </a:solidFill>
              <a:latin typeface="Avenir Next Rounded Pro Regular"/>
            </a:endParaRPr>
          </a:p>
          <a:p>
            <a:endParaRPr lang="en-US" sz="2400" b="1" dirty="0">
              <a:solidFill>
                <a:srgbClr val="00B0F0"/>
              </a:solidFill>
              <a:latin typeface="Avenir Next Rounded Pro Regular"/>
            </a:endParaRPr>
          </a:p>
          <a:p>
            <a:endParaRPr lang="en-US" sz="2400" b="1" dirty="0" smtClean="0">
              <a:solidFill>
                <a:srgbClr val="00B0F0"/>
              </a:solidFill>
              <a:latin typeface="Avenir Next Rounded Pro Regular"/>
            </a:endParaRPr>
          </a:p>
          <a:p>
            <a:endParaRPr lang="en-US" sz="2400" b="1" dirty="0">
              <a:solidFill>
                <a:srgbClr val="00B0F0"/>
              </a:solidFill>
              <a:latin typeface="Avenir Next Rounded Pro Regular"/>
            </a:endParaRPr>
          </a:p>
          <a:p>
            <a:endParaRPr lang="en-US" sz="2400" b="1" dirty="0">
              <a:solidFill>
                <a:srgbClr val="00B0F0"/>
              </a:solidFill>
              <a:latin typeface="Avenir Next Rounded Pro Regular"/>
            </a:endParaRPr>
          </a:p>
          <a:p>
            <a:endParaRPr lang="en-US" sz="2400" b="1" dirty="0">
              <a:solidFill>
                <a:srgbClr val="00B0F0"/>
              </a:solidFill>
              <a:latin typeface="Avenir Next Rounded Pro Regular"/>
            </a:endParaRPr>
          </a:p>
        </p:txBody>
      </p:sp>
      <p:sp>
        <p:nvSpPr>
          <p:cNvPr id="6" name="TextBox 5"/>
          <p:cNvSpPr txBox="1"/>
          <p:nvPr/>
        </p:nvSpPr>
        <p:spPr>
          <a:xfrm>
            <a:off x="3960420" y="1294409"/>
            <a:ext cx="795647" cy="230832"/>
          </a:xfrm>
          <a:prstGeom prst="rect">
            <a:avLst/>
          </a:prstGeom>
          <a:solidFill>
            <a:schemeClr val="bg1">
              <a:alpha val="55000"/>
            </a:schemeClr>
          </a:solidFill>
        </p:spPr>
        <p:txBody>
          <a:bodyPr wrap="square" rtlCol="0">
            <a:spAutoFit/>
          </a:bodyPr>
          <a:lstStyle/>
          <a:p>
            <a:r>
              <a:rPr lang="en-US" sz="900" b="1" dirty="0" smtClean="0"/>
              <a:t>NORTH AVE</a:t>
            </a:r>
            <a:endParaRPr lang="en-US" sz="900" b="1" dirty="0"/>
          </a:p>
        </p:txBody>
      </p:sp>
      <p:sp>
        <p:nvSpPr>
          <p:cNvPr id="7" name="TextBox 6"/>
          <p:cNvSpPr txBox="1"/>
          <p:nvPr/>
        </p:nvSpPr>
        <p:spPr>
          <a:xfrm>
            <a:off x="3745822" y="2539337"/>
            <a:ext cx="1341023" cy="230832"/>
          </a:xfrm>
          <a:prstGeom prst="rect">
            <a:avLst/>
          </a:prstGeom>
          <a:solidFill>
            <a:schemeClr val="bg1">
              <a:alpha val="55000"/>
            </a:schemeClr>
          </a:solidFill>
        </p:spPr>
        <p:txBody>
          <a:bodyPr wrap="square" rtlCol="0">
            <a:spAutoFit/>
          </a:bodyPr>
          <a:lstStyle/>
          <a:p>
            <a:r>
              <a:rPr lang="en-US" sz="900" b="1" dirty="0" smtClean="0"/>
              <a:t>JOSEPH E. BOONE BLVD</a:t>
            </a:r>
            <a:endParaRPr lang="en-US" sz="900" b="1" dirty="0"/>
          </a:p>
        </p:txBody>
      </p:sp>
      <p:sp>
        <p:nvSpPr>
          <p:cNvPr id="8" name="TextBox 7"/>
          <p:cNvSpPr txBox="1"/>
          <p:nvPr/>
        </p:nvSpPr>
        <p:spPr>
          <a:xfrm rot="5400000">
            <a:off x="5085493" y="3292347"/>
            <a:ext cx="1010319" cy="230832"/>
          </a:xfrm>
          <a:prstGeom prst="rect">
            <a:avLst/>
          </a:prstGeom>
          <a:solidFill>
            <a:schemeClr val="bg1">
              <a:alpha val="55000"/>
            </a:schemeClr>
          </a:solidFill>
        </p:spPr>
        <p:txBody>
          <a:bodyPr wrap="square" rtlCol="0">
            <a:spAutoFit/>
          </a:bodyPr>
          <a:lstStyle/>
          <a:p>
            <a:r>
              <a:rPr lang="en-US" sz="900" b="1" dirty="0" smtClean="0"/>
              <a:t>NORTHSIDE DR</a:t>
            </a:r>
            <a:endParaRPr lang="en-US" sz="900" b="1" dirty="0"/>
          </a:p>
        </p:txBody>
      </p:sp>
      <p:sp>
        <p:nvSpPr>
          <p:cNvPr id="9" name="TextBox 8"/>
          <p:cNvSpPr txBox="1"/>
          <p:nvPr/>
        </p:nvSpPr>
        <p:spPr>
          <a:xfrm>
            <a:off x="3733493" y="4182084"/>
            <a:ext cx="1763026" cy="230832"/>
          </a:xfrm>
          <a:prstGeom prst="rect">
            <a:avLst/>
          </a:prstGeom>
          <a:solidFill>
            <a:schemeClr val="bg1">
              <a:alpha val="55000"/>
            </a:schemeClr>
          </a:solidFill>
        </p:spPr>
        <p:txBody>
          <a:bodyPr wrap="square" rtlCol="0">
            <a:spAutoFit/>
          </a:bodyPr>
          <a:lstStyle/>
          <a:p>
            <a:r>
              <a:rPr lang="en-US" sz="900" b="1" dirty="0" smtClean="0"/>
              <a:t>MARTIN LUTHER KING, JR. DR</a:t>
            </a:r>
            <a:endParaRPr lang="en-US" sz="900" b="1" dirty="0"/>
          </a:p>
        </p:txBody>
      </p:sp>
      <p:sp>
        <p:nvSpPr>
          <p:cNvPr id="12" name="TextBox 11"/>
          <p:cNvSpPr txBox="1"/>
          <p:nvPr/>
        </p:nvSpPr>
        <p:spPr>
          <a:xfrm rot="5400000">
            <a:off x="2604454" y="3891835"/>
            <a:ext cx="1341023" cy="230832"/>
          </a:xfrm>
          <a:prstGeom prst="rect">
            <a:avLst/>
          </a:prstGeom>
          <a:solidFill>
            <a:schemeClr val="bg1">
              <a:alpha val="55000"/>
            </a:schemeClr>
          </a:solidFill>
        </p:spPr>
        <p:txBody>
          <a:bodyPr wrap="square" rtlCol="0">
            <a:spAutoFit/>
          </a:bodyPr>
          <a:lstStyle/>
          <a:p>
            <a:r>
              <a:rPr lang="en-US" sz="900" b="1" dirty="0" smtClean="0"/>
              <a:t>JOSEPH LOWERY BLVD</a:t>
            </a:r>
            <a:endParaRPr lang="en-US" sz="900" b="1" dirty="0"/>
          </a:p>
        </p:txBody>
      </p:sp>
      <p:sp>
        <p:nvSpPr>
          <p:cNvPr id="2" name="Rectangle 1"/>
          <p:cNvSpPr/>
          <p:nvPr/>
        </p:nvSpPr>
        <p:spPr>
          <a:xfrm>
            <a:off x="3319152" y="2291937"/>
            <a:ext cx="1816925" cy="1027388"/>
          </a:xfrm>
          <a:prstGeom prst="rect">
            <a:avLst/>
          </a:prstGeom>
          <a:noFill/>
          <a:ln w="63500">
            <a:solidFill>
              <a:srgbClr val="FF0000"/>
            </a:solidFill>
            <a:prstDash val="sysDash"/>
          </a:ln>
          <a:effectLst>
            <a:outerShdw blurRad="12700" dist="63500" dir="2700000" algn="tl" rotWithShape="0">
              <a:prstClr val="black">
                <a:alpha val="9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rot="5400000">
            <a:off x="3289908" y="5091986"/>
            <a:ext cx="1341023" cy="230832"/>
          </a:xfrm>
          <a:prstGeom prst="rect">
            <a:avLst/>
          </a:prstGeom>
          <a:solidFill>
            <a:schemeClr val="bg1">
              <a:alpha val="55000"/>
            </a:schemeClr>
          </a:solidFill>
        </p:spPr>
        <p:txBody>
          <a:bodyPr wrap="square" rtlCol="0">
            <a:spAutoFit/>
          </a:bodyPr>
          <a:lstStyle/>
          <a:p>
            <a:r>
              <a:rPr lang="en-US" sz="900" b="1" dirty="0" smtClean="0"/>
              <a:t>JAMES P. BRAWLEY DR</a:t>
            </a:r>
            <a:endParaRPr lang="en-US" sz="900" b="1" dirty="0"/>
          </a:p>
        </p:txBody>
      </p:sp>
    </p:spTree>
    <p:extLst>
      <p:ext uri="{BB962C8B-B14F-4D97-AF65-F5344CB8AC3E}">
        <p14:creationId xmlns:p14="http://schemas.microsoft.com/office/powerpoint/2010/main" val="25894780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23546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807945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285525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328986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3922169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5417863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7128675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9522209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505552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_WFF_Boone Park West 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979856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FE element 1" descr="zuyMyENlm86O1.png"/>
          <p:cNvPicPr>
            <a:picLocks/>
          </p:cNvPicPr>
          <p:nvPr/>
        </p:nvPicPr>
        <p:blipFill>
          <a:blip r:embed="rId3">
            <a:extLst>
              <a:ext uri="{28A0092B-C50C-407E-A947-70E740481C1C}">
                <a14:useLocalDpi xmlns:a14="http://schemas.microsoft.com/office/drawing/2010/main" val="0"/>
              </a:ext>
            </a:extLst>
          </a:blip>
          <a:stretch>
            <a:fillRect/>
          </a:stretch>
        </p:blipFill>
        <p:spPr>
          <a:xfrm>
            <a:off x="255563" y="282641"/>
            <a:ext cx="5830308" cy="4963129"/>
          </a:xfrm>
          <a:prstGeom prst="rect">
            <a:avLst/>
          </a:prstGeom>
        </p:spPr>
      </p:pic>
      <p:pic>
        <p:nvPicPr>
          <p:cNvPr id="6" name="Graphic 3"/>
          <p:cNvPicPr>
            <a:picLocks noChangeAspect="1"/>
          </p:cNvPicPr>
          <p:nvPr/>
        </p:nvPicPr>
        <p:blipFill>
          <a:blip r:embed="rId4">
            <a:extLst>
              <a:ext uri="{96DAC541-7B7A-43D3-8B79-37D633B846F1}">
                <asvg:svgBlip xmlns="" xmlns:asvg="http://schemas.microsoft.com/office/drawing/2016/SVG/main" r:embed="rId6"/>
              </a:ext>
            </a:extLst>
          </a:blip>
          <a:stretch>
            <a:fillRect/>
          </a:stretch>
        </p:blipFill>
        <p:spPr>
          <a:xfrm>
            <a:off x="7452353" y="5727032"/>
            <a:ext cx="1499141" cy="926437"/>
          </a:xfrm>
          <a:prstGeom prst="rect">
            <a:avLst/>
          </a:prstGeom>
        </p:spPr>
      </p:pic>
    </p:spTree>
    <p:extLst>
      <p:ext uri="{BB962C8B-B14F-4D97-AF65-F5344CB8AC3E}">
        <p14:creationId xmlns:p14="http://schemas.microsoft.com/office/powerpoint/2010/main" val="135878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03121" y="334612"/>
            <a:ext cx="7898802" cy="2251468"/>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pPr>
            <a:r>
              <a:rPr lang="en-US" sz="4000" b="1" dirty="0" smtClean="0">
                <a:solidFill>
                  <a:srgbClr val="009FDA"/>
                </a:solidFill>
                <a:latin typeface="Book Antiqua" panose="02040602050305030304" pitchFamily="18" charset="0"/>
                <a:cs typeface="Avenir Next Regular"/>
              </a:rPr>
              <a:t>Building Community </a:t>
            </a:r>
          </a:p>
          <a:p>
            <a:pPr algn="l">
              <a:lnSpc>
                <a:spcPct val="120000"/>
              </a:lnSpc>
            </a:pPr>
            <a:r>
              <a:rPr lang="en-US" sz="4000" b="1" dirty="0" smtClean="0">
                <a:solidFill>
                  <a:srgbClr val="009FDA"/>
                </a:solidFill>
                <a:latin typeface="Book Antiqua" panose="02040602050305030304" pitchFamily="18" charset="0"/>
                <a:cs typeface="Avenir Next Regular"/>
              </a:rPr>
              <a:t>&amp; Green Infrastructure </a:t>
            </a:r>
          </a:p>
          <a:p>
            <a:pPr algn="l">
              <a:lnSpc>
                <a:spcPct val="120000"/>
              </a:lnSpc>
            </a:pPr>
            <a:r>
              <a:rPr lang="en-US" sz="4000" b="1" dirty="0" smtClean="0">
                <a:solidFill>
                  <a:srgbClr val="009FDA"/>
                </a:solidFill>
                <a:latin typeface="Book Antiqua" panose="02040602050305030304" pitchFamily="18" charset="0"/>
                <a:cs typeface="Avenir Next Regular"/>
              </a:rPr>
              <a:t>in the Westside’s New Parks</a:t>
            </a:r>
            <a:endParaRPr lang="en-US" sz="4000" b="1" dirty="0">
              <a:solidFill>
                <a:srgbClr val="009FDA"/>
              </a:solidFill>
              <a:latin typeface="Book Antiqua" panose="02040602050305030304" pitchFamily="18" charset="0"/>
              <a:cs typeface="Avenir Next Regular"/>
            </a:endParaRPr>
          </a:p>
        </p:txBody>
      </p:sp>
      <p:sp>
        <p:nvSpPr>
          <p:cNvPr id="2" name="Rectangle 1"/>
          <p:cNvSpPr/>
          <p:nvPr/>
        </p:nvSpPr>
        <p:spPr>
          <a:xfrm>
            <a:off x="338449" y="5619390"/>
            <a:ext cx="6881752" cy="1200329"/>
          </a:xfrm>
          <a:prstGeom prst="rect">
            <a:avLst/>
          </a:prstGeom>
        </p:spPr>
        <p:txBody>
          <a:bodyPr wrap="square">
            <a:spAutoFit/>
          </a:bodyPr>
          <a:lstStyle/>
          <a:p>
            <a:r>
              <a:rPr lang="en-US" dirty="0" smtClean="0">
                <a:latin typeface="Avenir Next Rounded Pro Regular"/>
              </a:rPr>
              <a:t>Darryl Haddock	</a:t>
            </a:r>
            <a:r>
              <a:rPr lang="en-US" b="1" dirty="0" smtClean="0">
                <a:latin typeface="Avenir Next Rounded Pro Regular"/>
              </a:rPr>
              <a:t>Westside </a:t>
            </a:r>
            <a:r>
              <a:rPr lang="en-US" b="1" dirty="0">
                <a:latin typeface="Avenir Next Rounded Pro Regular"/>
              </a:rPr>
              <a:t>Atlanta Watershed Alliance</a:t>
            </a:r>
          </a:p>
          <a:p>
            <a:r>
              <a:rPr lang="en-US" dirty="0" smtClean="0">
                <a:latin typeface="Avenir Next Rounded Pro Regular"/>
              </a:rPr>
              <a:t>Jay Wozniak		</a:t>
            </a:r>
            <a:r>
              <a:rPr lang="en-US" b="1" dirty="0" smtClean="0">
                <a:latin typeface="Avenir Next Rounded Pro Regular"/>
              </a:rPr>
              <a:t>The </a:t>
            </a:r>
            <a:r>
              <a:rPr lang="en-US" b="1" dirty="0">
                <a:latin typeface="Avenir Next Rounded Pro Regular"/>
              </a:rPr>
              <a:t>Trust for Public Land</a:t>
            </a:r>
          </a:p>
          <a:p>
            <a:r>
              <a:rPr lang="en-US" dirty="0" smtClean="0">
                <a:latin typeface="Avenir Next Rounded Pro Regular"/>
              </a:rPr>
              <a:t>Andrew White	</a:t>
            </a:r>
            <a:r>
              <a:rPr lang="en-US" b="1" dirty="0" smtClean="0">
                <a:latin typeface="Avenir Next Rounded Pro Regular"/>
              </a:rPr>
              <a:t>Park </a:t>
            </a:r>
            <a:r>
              <a:rPr lang="en-US" b="1" dirty="0">
                <a:latin typeface="Avenir Next Rounded Pro Regular"/>
              </a:rPr>
              <a:t>Pride</a:t>
            </a:r>
          </a:p>
          <a:p>
            <a:r>
              <a:rPr lang="en-US" dirty="0" smtClean="0"/>
              <a:t>       </a:t>
            </a:r>
            <a:endParaRPr lang="en-US" dirty="0"/>
          </a:p>
        </p:txBody>
      </p:sp>
      <p:sp>
        <p:nvSpPr>
          <p:cNvPr id="7" name="Text Placeholder 4"/>
          <p:cNvSpPr txBox="1">
            <a:spLocks/>
          </p:cNvSpPr>
          <p:nvPr/>
        </p:nvSpPr>
        <p:spPr>
          <a:xfrm>
            <a:off x="314699" y="2738480"/>
            <a:ext cx="7898802" cy="2251468"/>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120000"/>
              </a:lnSpc>
            </a:pPr>
            <a:r>
              <a:rPr lang="en-US" sz="2400" b="1" dirty="0" smtClean="0">
                <a:solidFill>
                  <a:srgbClr val="009FDA"/>
                </a:solidFill>
                <a:latin typeface="Book Antiqua" panose="02040602050305030304" pitchFamily="18" charset="0"/>
                <a:cs typeface="Avenir Next Regular"/>
              </a:rPr>
              <a:t>Transform Westside Summit - July 7, 2017</a:t>
            </a:r>
            <a:endParaRPr lang="en-US" sz="2400" b="1" dirty="0">
              <a:solidFill>
                <a:srgbClr val="009FDA"/>
              </a:solidFill>
              <a:latin typeface="Book Antiqua" panose="02040602050305030304" pitchFamily="18" charset="0"/>
              <a:cs typeface="Avenir Next Regular"/>
            </a:endParaRPr>
          </a:p>
        </p:txBody>
      </p:sp>
      <p:cxnSp>
        <p:nvCxnSpPr>
          <p:cNvPr id="8" name="Straight Connector 7"/>
          <p:cNvCxnSpPr/>
          <p:nvPr/>
        </p:nvCxnSpPr>
        <p:spPr>
          <a:xfrm>
            <a:off x="427512" y="5522015"/>
            <a:ext cx="832460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269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320" t="5274" r="19367" b="15625"/>
          <a:stretch/>
        </p:blipFill>
        <p:spPr>
          <a:xfrm>
            <a:off x="0" y="0"/>
            <a:ext cx="9144000" cy="6857999"/>
          </a:xfrm>
          <a:prstGeom prst="rect">
            <a:avLst/>
          </a:prstGeom>
        </p:spPr>
      </p:pic>
      <p:pic>
        <p:nvPicPr>
          <p:cNvPr id="6" name="Graphic 3"/>
          <p:cNvPicPr>
            <a:picLocks noChangeAspect="1"/>
          </p:cNvPicPr>
          <p:nvPr/>
        </p:nvPicPr>
        <p:blipFill>
          <a:blip r:embed="rId4">
            <a:extLst>
              <a:ext uri="{96DAC541-7B7A-43D3-8B79-37D633B846F1}">
                <asvg:svgBlip xmlns="" xmlns:asvg="http://schemas.microsoft.com/office/drawing/2016/SVG/main" r:embed="rId6"/>
              </a:ext>
            </a:extLst>
          </a:blip>
          <a:stretch>
            <a:fillRect/>
          </a:stretch>
        </p:blipFill>
        <p:spPr>
          <a:xfrm>
            <a:off x="7452353" y="5727032"/>
            <a:ext cx="1499141" cy="926437"/>
          </a:xfrm>
          <a:prstGeom prst="rect">
            <a:avLst/>
          </a:prstGeom>
        </p:spPr>
      </p:pic>
      <p:pic>
        <p:nvPicPr>
          <p:cNvPr id="8" name="PFE element 5" descr="zuyMyENlm86O3.png"/>
          <p:cNvPicPr>
            <a:picLocks/>
          </p:cNvPicPr>
          <p:nvPr/>
        </p:nvPicPr>
        <p:blipFill rotWithShape="1">
          <a:blip r:embed="rId7">
            <a:extLst>
              <a:ext uri="{28A0092B-C50C-407E-A947-70E740481C1C}">
                <a14:useLocalDpi xmlns:a14="http://schemas.microsoft.com/office/drawing/2010/main" val="0"/>
              </a:ext>
            </a:extLst>
          </a:blip>
          <a:srcRect l="2560"/>
          <a:stretch/>
        </p:blipFill>
        <p:spPr>
          <a:xfrm>
            <a:off x="229168" y="250578"/>
            <a:ext cx="4982511" cy="3121271"/>
          </a:xfrm>
          <a:prstGeom prst="rect">
            <a:avLst/>
          </a:prstGeom>
        </p:spPr>
      </p:pic>
      <p:pic>
        <p:nvPicPr>
          <p:cNvPr id="9" name="PFE element 6" descr="zuyMyENlm86O4.png"/>
          <p:cNvPicPr>
            <a:picLocks/>
          </p:cNvPicPr>
          <p:nvPr/>
        </p:nvPicPr>
        <p:blipFill>
          <a:blip r:embed="rId8">
            <a:extLst>
              <a:ext uri="{28A0092B-C50C-407E-A947-70E740481C1C}">
                <a14:useLocalDpi xmlns:a14="http://schemas.microsoft.com/office/drawing/2010/main" val="0"/>
              </a:ext>
            </a:extLst>
          </a:blip>
          <a:stretch>
            <a:fillRect/>
          </a:stretch>
        </p:blipFill>
        <p:spPr>
          <a:xfrm>
            <a:off x="98259" y="1682639"/>
            <a:ext cx="5594683" cy="1144903"/>
          </a:xfrm>
          <a:prstGeom prst="rect">
            <a:avLst/>
          </a:prstGeom>
        </p:spPr>
      </p:pic>
    </p:spTree>
    <p:extLst>
      <p:ext uri="{BB962C8B-B14F-4D97-AF65-F5344CB8AC3E}">
        <p14:creationId xmlns:p14="http://schemas.microsoft.com/office/powerpoint/2010/main" val="377771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576" y="124712"/>
            <a:ext cx="8797356" cy="5421997"/>
          </a:xfrm>
          <a:prstGeom prst="rect">
            <a:avLst/>
          </a:prstGeom>
          <a:solidFill>
            <a:schemeClr val="bg1"/>
          </a:solidFill>
        </p:spPr>
        <p:txBody>
          <a:bodyPr wrap="square" rtlCol="0">
            <a:spAutoFit/>
          </a:bodyPr>
          <a:lstStyle/>
          <a:p>
            <a:pPr algn="just"/>
            <a:r>
              <a:rPr lang="en-US" sz="2800" b="1" dirty="0" smtClean="0">
                <a:solidFill>
                  <a:srgbClr val="00B0F0"/>
                </a:solidFill>
                <a:latin typeface="Avenir Next Rounded Pro Regular"/>
                <a:cs typeface="Arial" panose="020B0604020202020204" pitchFamily="34" charset="0"/>
              </a:rPr>
              <a:t>The Trust for Public Land </a:t>
            </a:r>
            <a:r>
              <a:rPr lang="en-US" sz="2800" dirty="0" smtClean="0">
                <a:solidFill>
                  <a:schemeClr val="tx1">
                    <a:lumMod val="50000"/>
                    <a:lumOff val="50000"/>
                  </a:schemeClr>
                </a:solidFill>
                <a:latin typeface="Avenir Next Rounded Pro Regular"/>
                <a:cs typeface="Arial" panose="020B0604020202020204" pitchFamily="34" charset="0"/>
              </a:rPr>
              <a:t>is a national organization whose mission is to create parks and protect land for people to enjoy</a:t>
            </a:r>
          </a:p>
          <a:p>
            <a:endParaRPr lang="en-US" sz="1900" dirty="0" smtClean="0">
              <a:solidFill>
                <a:schemeClr val="tx1">
                  <a:lumMod val="50000"/>
                  <a:lumOff val="50000"/>
                </a:schemeClr>
              </a:solidFill>
              <a:latin typeface="Arial" panose="020B0604020202020204" pitchFamily="34" charset="0"/>
              <a:cs typeface="Arial" panose="020B0604020202020204" pitchFamily="34" charset="0"/>
            </a:endParaRPr>
          </a:p>
          <a:p>
            <a:pPr marL="285750" indent="-285750">
              <a:spcBef>
                <a:spcPts val="700"/>
              </a:spcBef>
              <a:buFont typeface="Arial" panose="020B0604020202020204" pitchFamily="34" charset="0"/>
              <a:buChar char="•"/>
            </a:pPr>
            <a:r>
              <a:rPr lang="en-US" sz="2200" dirty="0">
                <a:latin typeface="Avenir Next Rounded Pro Regular"/>
              </a:rPr>
              <a:t>We’ve worked for more than </a:t>
            </a:r>
            <a:r>
              <a:rPr lang="en-US" sz="2200" b="1" dirty="0">
                <a:solidFill>
                  <a:srgbClr val="009FDA"/>
                </a:solidFill>
                <a:latin typeface="Avenir Next Rounded Pro Regular"/>
              </a:rPr>
              <a:t>40 years </a:t>
            </a:r>
            <a:r>
              <a:rPr lang="en-US" sz="2200" dirty="0">
                <a:latin typeface="Avenir Next Rounded Pro Regular"/>
              </a:rPr>
              <a:t>to conserve land for people.</a:t>
            </a:r>
          </a:p>
          <a:p>
            <a:pPr marL="285750" indent="-285750">
              <a:spcBef>
                <a:spcPts val="700"/>
              </a:spcBef>
              <a:buFont typeface="Arial" panose="020B0604020202020204" pitchFamily="34" charset="0"/>
              <a:buChar char="•"/>
            </a:pPr>
            <a:r>
              <a:rPr lang="en-US" sz="2200" dirty="0">
                <a:latin typeface="Avenir Next Rounded Pro Regular"/>
              </a:rPr>
              <a:t>Since 1972, we’ve completed more than </a:t>
            </a:r>
            <a:r>
              <a:rPr lang="en-US" sz="2200" b="1" dirty="0">
                <a:solidFill>
                  <a:srgbClr val="009FDA"/>
                </a:solidFill>
                <a:latin typeface="Avenir Next Rounded Pro Regular"/>
              </a:rPr>
              <a:t>5,000 park and conservation projects </a:t>
            </a:r>
            <a:r>
              <a:rPr lang="en-US" sz="2200" dirty="0">
                <a:latin typeface="Avenir Next Rounded Pro Regular"/>
              </a:rPr>
              <a:t>across 47 states, Puerto Rico, and the U.S. Virgin Islands, conserving more than </a:t>
            </a:r>
            <a:r>
              <a:rPr lang="en-US" sz="2200" b="1" dirty="0">
                <a:solidFill>
                  <a:srgbClr val="009FDA"/>
                </a:solidFill>
                <a:latin typeface="Avenir Next Rounded Pro Regular"/>
              </a:rPr>
              <a:t>3 million acres </a:t>
            </a:r>
            <a:r>
              <a:rPr lang="en-US" sz="2200" dirty="0">
                <a:latin typeface="Avenir Next Rounded Pro Regular"/>
              </a:rPr>
              <a:t>of land, from the inner city to the wilderness.</a:t>
            </a:r>
          </a:p>
          <a:p>
            <a:pPr marL="285750" indent="-285750">
              <a:spcBef>
                <a:spcPts val="700"/>
              </a:spcBef>
              <a:buFont typeface="Arial" panose="020B0604020202020204" pitchFamily="34" charset="0"/>
              <a:buChar char="•"/>
            </a:pPr>
            <a:r>
              <a:rPr lang="en-US" sz="2200" dirty="0">
                <a:latin typeface="Avenir Next Rounded Pro Regular"/>
              </a:rPr>
              <a:t>We are the national leader in creating public funds for land conservation, working with states, counties, and cities to generate nearly </a:t>
            </a:r>
            <a:r>
              <a:rPr lang="en-US" sz="2200" b="1" dirty="0">
                <a:solidFill>
                  <a:srgbClr val="009FDA"/>
                </a:solidFill>
                <a:latin typeface="Avenir Next Rounded Pro Regular"/>
              </a:rPr>
              <a:t>$60 billion </a:t>
            </a:r>
            <a:r>
              <a:rPr lang="en-US" sz="2200" dirty="0">
                <a:latin typeface="Avenir Next Rounded Pro Regular"/>
              </a:rPr>
              <a:t>for local conservation efforts since 1996.</a:t>
            </a:r>
          </a:p>
          <a:p>
            <a:pPr marL="285750" indent="-285750">
              <a:spcBef>
                <a:spcPts val="700"/>
              </a:spcBef>
              <a:buFont typeface="Arial" panose="020B0604020202020204" pitchFamily="34" charset="0"/>
              <a:buChar char="•"/>
            </a:pPr>
            <a:r>
              <a:rPr lang="en-US" sz="2200" dirty="0">
                <a:latin typeface="Avenir Next Rounded Pro Regular"/>
              </a:rPr>
              <a:t>We’ve created, sustained, or supported </a:t>
            </a:r>
            <a:r>
              <a:rPr lang="en-US" sz="2200" b="1" dirty="0">
                <a:solidFill>
                  <a:srgbClr val="009FDA"/>
                </a:solidFill>
                <a:latin typeface="Avenir Next Rounded Pro Regular"/>
              </a:rPr>
              <a:t>340 local land trusts</a:t>
            </a:r>
            <a:r>
              <a:rPr lang="en-US" sz="2200" b="1" dirty="0">
                <a:latin typeface="Avenir Next Rounded Pro Regular"/>
              </a:rPr>
              <a:t> </a:t>
            </a:r>
            <a:r>
              <a:rPr lang="en-US" sz="2200" dirty="0">
                <a:latin typeface="Avenir Next Rounded Pro Regular"/>
              </a:rPr>
              <a:t>nationwide</a:t>
            </a:r>
            <a:r>
              <a:rPr lang="en-US" sz="2200" dirty="0" smtClean="0">
                <a:solidFill>
                  <a:schemeClr val="tx1">
                    <a:lumMod val="50000"/>
                    <a:lumOff val="50000"/>
                  </a:schemeClr>
                </a:solidFill>
                <a:latin typeface="Avenir Next Rounded Pro Regular"/>
              </a:rPr>
              <a:t>.</a:t>
            </a:r>
            <a:endParaRPr lang="en-US" sz="2200" dirty="0">
              <a:solidFill>
                <a:schemeClr val="tx1">
                  <a:lumMod val="50000"/>
                  <a:lumOff val="50000"/>
                </a:schemeClr>
              </a:solidFill>
              <a:latin typeface="Avenir Next Rounded Pro Regular"/>
            </a:endParaRPr>
          </a:p>
        </p:txBody>
      </p:sp>
      <p:sp>
        <p:nvSpPr>
          <p:cNvPr id="5" name="Title 4"/>
          <p:cNvSpPr>
            <a:spLocks noGrp="1"/>
          </p:cNvSpPr>
          <p:nvPr>
            <p:ph type="title"/>
          </p:nvPr>
        </p:nvSpPr>
        <p:spPr>
          <a:xfrm>
            <a:off x="128280" y="6245129"/>
            <a:ext cx="7921624" cy="585575"/>
          </a:xfrm>
        </p:spPr>
        <p:txBody>
          <a:bodyPr>
            <a:noAutofit/>
          </a:bodyPr>
          <a:lstStyle/>
          <a:p>
            <a:pPr>
              <a:defRPr/>
            </a:pPr>
            <a:r>
              <a:rPr lang="en-US" sz="3200" dirty="0" smtClean="0">
                <a:solidFill>
                  <a:srgbClr val="009FDA"/>
                </a:solidFill>
                <a:latin typeface="Avenir Next Rounded Pro Regular"/>
                <a:cs typeface="Arial" panose="020B0604020202020204" pitchFamily="34" charset="0"/>
              </a:rPr>
              <a:t>A Proven Record of National Success</a:t>
            </a:r>
            <a:endParaRPr lang="en-US" sz="3200" dirty="0">
              <a:solidFill>
                <a:srgbClr val="009FDA"/>
              </a:solidFill>
              <a:latin typeface="Avenir Next Rounded Pro Regular"/>
              <a:cs typeface="Arial" panose="020B0604020202020204" pitchFamily="34" charset="0"/>
            </a:endParaRPr>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57713" y="3419475"/>
            <a:ext cx="28575" cy="1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https://optirtc.com/_themes/opti/img/opti-brand.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https://optirtc.com/_themes/opti/img/opti-brand.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1" name="Picture 20" descr="TPL logo rgb horiz.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7200" y="6172200"/>
            <a:ext cx="972384" cy="600412"/>
          </a:xfrm>
          <a:prstGeom prst="rect">
            <a:avLst/>
          </a:prstGeom>
        </p:spPr>
      </p:pic>
    </p:spTree>
    <p:extLst>
      <p:ext uri="{BB962C8B-B14F-4D97-AF65-F5344CB8AC3E}">
        <p14:creationId xmlns:p14="http://schemas.microsoft.com/office/powerpoint/2010/main" val="49871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57713" y="3419475"/>
            <a:ext cx="28575" cy="1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https://optirtc.com/_themes/opti/img/opti-brand.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https://optirtc.com/_themes/opti/img/opti-brand.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48258" y="82180"/>
            <a:ext cx="3992720" cy="2870133"/>
          </a:xfrm>
          <a:prstGeom prst="rect">
            <a:avLst/>
          </a:prstGeom>
          <a:effectLst>
            <a:outerShdw blurRad="50800" dist="38100" dir="2700000" algn="tl" rotWithShape="0">
              <a:prstClr val="black">
                <a:alpha val="40000"/>
              </a:prstClr>
            </a:outerShdw>
          </a:effectLst>
        </p:spPr>
      </p:pic>
      <p:pic>
        <p:nvPicPr>
          <p:cNvPr id="21" name="Picture 20" descr="TPL logo rgb horiz.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7200" y="6172200"/>
            <a:ext cx="972384" cy="600412"/>
          </a:xfrm>
          <a:prstGeom prst="rect">
            <a:avLst/>
          </a:prstGeom>
        </p:spPr>
      </p:pic>
      <p:pic>
        <p:nvPicPr>
          <p:cNvPr id="6" name="Picture 2" descr="http://www.hdrinc.com/sites/all/files/assets/in-the-media/historic-fourth-ward-park-news.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048256" y="3038154"/>
            <a:ext cx="3992722" cy="30561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itle 2"/>
          <p:cNvSpPr txBox="1">
            <a:spLocks/>
          </p:cNvSpPr>
          <p:nvPr/>
        </p:nvSpPr>
        <p:spPr>
          <a:xfrm>
            <a:off x="5050284" y="3038155"/>
            <a:ext cx="3990694" cy="285690"/>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pPr algn="r"/>
            <a:r>
              <a:rPr lang="en-US" sz="1400" b="1" dirty="0" smtClean="0">
                <a:solidFill>
                  <a:schemeClr val="bg1"/>
                </a:solidFill>
                <a:latin typeface="Avenir Next Rounded Pro Regular"/>
                <a:cs typeface="Arial" panose="020B0604020202020204" pitchFamily="34" charset="0"/>
              </a:rPr>
              <a:t>Historic Fourth Ward Park</a:t>
            </a:r>
            <a:endParaRPr lang="en-US" sz="1400" b="1" dirty="0">
              <a:solidFill>
                <a:schemeClr val="bg1"/>
              </a:solidFill>
              <a:latin typeface="Avenir Next Rounded Pro Regular"/>
              <a:cs typeface="Arial" panose="020B0604020202020204" pitchFamily="34" charset="0"/>
            </a:endParaRPr>
          </a:p>
          <a:p>
            <a:endParaRPr lang="en-US" sz="1400" b="1" i="1" dirty="0">
              <a:solidFill>
                <a:srgbClr val="00B0F0"/>
              </a:solidFill>
            </a:endParaRPr>
          </a:p>
        </p:txBody>
      </p:sp>
      <p:sp>
        <p:nvSpPr>
          <p:cNvPr id="16" name="Title 2"/>
          <p:cNvSpPr txBox="1">
            <a:spLocks/>
          </p:cNvSpPr>
          <p:nvPr/>
        </p:nvSpPr>
        <p:spPr>
          <a:xfrm>
            <a:off x="5050284" y="86842"/>
            <a:ext cx="3990694" cy="329442"/>
          </a:xfrm>
          <a:prstGeom prst="rect">
            <a:avLst/>
          </a:prstGeom>
          <a:solidFill>
            <a:schemeClr val="tx1">
              <a:alpha val="20000"/>
            </a:schemeClr>
          </a:solidFill>
        </p:spPr>
        <p:txBody>
          <a:bodyPr vert="horz" lIns="91440" tIns="45720" rIns="91440" bIns="45720" rtlCol="0" anchor="t">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pPr algn="r"/>
            <a:r>
              <a:rPr lang="en-US" sz="1400" b="1" dirty="0" smtClean="0">
                <a:solidFill>
                  <a:schemeClr val="bg1"/>
                </a:solidFill>
                <a:latin typeface="Avenir Next Rounded Pro Regular"/>
                <a:cs typeface="Arial" panose="020B0604020202020204" pitchFamily="34" charset="0"/>
              </a:rPr>
              <a:t>Martin Luther King, Jr. National Historic Site</a:t>
            </a:r>
            <a:endParaRPr lang="en-US" sz="1400" b="1" dirty="0">
              <a:solidFill>
                <a:schemeClr val="bg1"/>
              </a:solidFill>
              <a:latin typeface="Avenir Next Rounded Pro Regular"/>
              <a:cs typeface="Arial" panose="020B0604020202020204" pitchFamily="34" charset="0"/>
            </a:endParaRPr>
          </a:p>
          <a:p>
            <a:endParaRPr lang="en-US" sz="1400" b="1" dirty="0">
              <a:solidFill>
                <a:srgbClr val="00B0F0"/>
              </a:solidFill>
              <a:latin typeface="Avenir Next Rounded Pro Regular"/>
            </a:endParaRPr>
          </a:p>
        </p:txBody>
      </p:sp>
      <p:sp>
        <p:nvSpPr>
          <p:cNvPr id="4" name="TextBox 3"/>
          <p:cNvSpPr txBox="1"/>
          <p:nvPr/>
        </p:nvSpPr>
        <p:spPr>
          <a:xfrm>
            <a:off x="155575" y="124712"/>
            <a:ext cx="4763266" cy="5755422"/>
          </a:xfrm>
          <a:prstGeom prst="rect">
            <a:avLst/>
          </a:prstGeom>
          <a:solidFill>
            <a:schemeClr val="bg1"/>
          </a:solidFill>
        </p:spPr>
        <p:txBody>
          <a:bodyPr wrap="square" rtlCol="0">
            <a:spAutoFit/>
          </a:bodyPr>
          <a:lstStyle/>
          <a:p>
            <a:r>
              <a:rPr lang="en-US" sz="1900" b="1" dirty="0" smtClean="0">
                <a:solidFill>
                  <a:srgbClr val="009FDA"/>
                </a:solidFill>
                <a:latin typeface="Avenir Next Rounded Pro Regular"/>
                <a:cs typeface="Arial" panose="020B0604020202020204" pitchFamily="34" charset="0"/>
              </a:rPr>
              <a:t>TPL Has </a:t>
            </a:r>
            <a:r>
              <a:rPr lang="en-US" sz="1900" b="1" dirty="0">
                <a:solidFill>
                  <a:srgbClr val="009FDA"/>
                </a:solidFill>
                <a:latin typeface="Avenir Next Rounded Pro Regular"/>
                <a:cs typeface="Arial" panose="020B0604020202020204" pitchFamily="34" charset="0"/>
              </a:rPr>
              <a:t>Played </a:t>
            </a:r>
            <a:r>
              <a:rPr lang="en-US" sz="1900" b="1" dirty="0" smtClean="0">
                <a:solidFill>
                  <a:srgbClr val="009FDA"/>
                </a:solidFill>
                <a:latin typeface="Avenir Next Rounded Pro Regular"/>
                <a:cs typeface="Arial" panose="020B0604020202020204" pitchFamily="34" charset="0"/>
              </a:rPr>
              <a:t>a </a:t>
            </a:r>
            <a:r>
              <a:rPr lang="en-US" sz="1900" b="1" dirty="0">
                <a:solidFill>
                  <a:srgbClr val="009FDA"/>
                </a:solidFill>
                <a:latin typeface="Avenir Next Rounded Pro Regular"/>
                <a:cs typeface="Arial" panose="020B0604020202020204" pitchFamily="34" charset="0"/>
              </a:rPr>
              <a:t>Critical Role in Preserving Georgia’s History and in Spurring Innovative Infrastructure Improvements throughout </a:t>
            </a:r>
            <a:r>
              <a:rPr lang="en-US" sz="1900" b="1" dirty="0" smtClean="0">
                <a:solidFill>
                  <a:srgbClr val="009FDA"/>
                </a:solidFill>
                <a:latin typeface="Avenir Next Rounded Pro Regular"/>
                <a:cs typeface="Arial" panose="020B0604020202020204" pitchFamily="34" charset="0"/>
              </a:rPr>
              <a:t>Atlanta</a:t>
            </a:r>
          </a:p>
          <a:p>
            <a:pPr algn="just"/>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TPL has protected more than </a:t>
            </a:r>
            <a:r>
              <a:rPr lang="en-US" sz="1700" b="1" dirty="0">
                <a:solidFill>
                  <a:srgbClr val="009FDA"/>
                </a:solidFill>
                <a:latin typeface="Arial" panose="020B0604020202020204" pitchFamily="34" charset="0"/>
                <a:cs typeface="Arial" panose="020B0604020202020204" pitchFamily="34" charset="0"/>
              </a:rPr>
              <a:t>25,000 acres </a:t>
            </a:r>
            <a:r>
              <a:rPr lang="en-US" sz="1700" dirty="0">
                <a:latin typeface="Arial" panose="020B0604020202020204" pitchFamily="34" charset="0"/>
                <a:cs typeface="Arial" panose="020B0604020202020204" pitchFamily="34" charset="0"/>
              </a:rPr>
              <a:t>of open space and historic sites across Georgia. </a:t>
            </a:r>
            <a:endParaRPr lang="en-US" sz="17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Applied our expertise in protecting 18,000 acres along the </a:t>
            </a:r>
            <a:r>
              <a:rPr lang="en-US" sz="1700" b="1" dirty="0">
                <a:solidFill>
                  <a:srgbClr val="009FDA"/>
                </a:solidFill>
                <a:latin typeface="Arial" panose="020B0604020202020204" pitchFamily="34" charset="0"/>
                <a:cs typeface="Arial" panose="020B0604020202020204" pitchFamily="34" charset="0"/>
              </a:rPr>
              <a:t>Chattahoochee River</a:t>
            </a:r>
            <a:r>
              <a:rPr lang="en-US" sz="1700" dirty="0">
                <a:solidFill>
                  <a:srgbClr val="009FDA"/>
                </a:solidFill>
                <a:latin typeface="Arial" panose="020B0604020202020204" pitchFamily="34" charset="0"/>
                <a:cs typeface="Arial" panose="020B0604020202020204" pitchFamily="34" charset="0"/>
              </a:rPr>
              <a:t>,</a:t>
            </a:r>
            <a:r>
              <a:rPr lang="en-US" sz="1700" dirty="0">
                <a:latin typeface="Arial" panose="020B0604020202020204" pitchFamily="34" charset="0"/>
                <a:cs typeface="Arial" panose="020B0604020202020204" pitchFamily="34" charset="0"/>
              </a:rPr>
              <a:t> assembling parcels as part of the </a:t>
            </a:r>
            <a:r>
              <a:rPr lang="en-US" sz="1700" b="1" dirty="0">
                <a:solidFill>
                  <a:srgbClr val="009FDA"/>
                </a:solidFill>
                <a:latin typeface="Arial" panose="020B0604020202020204" pitchFamily="34" charset="0"/>
                <a:cs typeface="Arial" panose="020B0604020202020204" pitchFamily="34" charset="0"/>
              </a:rPr>
              <a:t>Martin Luther King, Jr. National Historic Site</a:t>
            </a:r>
            <a:r>
              <a:rPr lang="en-US" sz="1700" dirty="0">
                <a:solidFill>
                  <a:srgbClr val="009FDA"/>
                </a:solidFill>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and playing key roles in the implementation of </a:t>
            </a:r>
            <a:r>
              <a:rPr lang="en-US" sz="1700" b="1" dirty="0">
                <a:solidFill>
                  <a:srgbClr val="009FDA"/>
                </a:solidFill>
                <a:latin typeface="Arial" panose="020B0604020202020204" pitchFamily="34" charset="0"/>
                <a:cs typeface="Arial" panose="020B0604020202020204" pitchFamily="34" charset="0"/>
              </a:rPr>
              <a:t>Historic Fourth Ward Park </a:t>
            </a:r>
            <a:r>
              <a:rPr lang="en-US" sz="1700" dirty="0">
                <a:latin typeface="Arial" panose="020B0604020202020204" pitchFamily="34" charset="0"/>
                <a:cs typeface="Arial" panose="020B0604020202020204" pitchFamily="34" charset="0"/>
              </a:rPr>
              <a:t>and the </a:t>
            </a:r>
            <a:r>
              <a:rPr lang="en-US" sz="1700" b="1" dirty="0">
                <a:solidFill>
                  <a:srgbClr val="009FDA"/>
                </a:solidFill>
                <a:latin typeface="Arial" panose="020B0604020202020204" pitchFamily="34" charset="0"/>
                <a:cs typeface="Arial" panose="020B0604020202020204" pitchFamily="34" charset="0"/>
              </a:rPr>
              <a:t>Atlanta </a:t>
            </a:r>
            <a:r>
              <a:rPr lang="en-US" sz="1700" b="1" dirty="0" err="1">
                <a:solidFill>
                  <a:srgbClr val="009FDA"/>
                </a:solidFill>
                <a:latin typeface="Arial" panose="020B0604020202020204" pitchFamily="34" charset="0"/>
                <a:cs typeface="Arial" panose="020B0604020202020204" pitchFamily="34" charset="0"/>
              </a:rPr>
              <a:t>BeltLine</a:t>
            </a:r>
            <a:r>
              <a:rPr lang="en-US" sz="1700" b="1" dirty="0">
                <a:solidFill>
                  <a:srgbClr val="009FDA"/>
                </a:solidFill>
                <a:latin typeface="Arial" panose="020B0604020202020204" pitchFamily="34" charset="0"/>
                <a:cs typeface="Arial" panose="020B0604020202020204" pitchFamily="34" charset="0"/>
              </a:rPr>
              <a:t>.  </a:t>
            </a:r>
          </a:p>
          <a:p>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smtClean="0">
                <a:latin typeface="Arial" panose="020B0604020202020204" pitchFamily="34" charset="0"/>
                <a:cs typeface="Arial" panose="020B0604020202020204" pitchFamily="34" charset="0"/>
              </a:rPr>
              <a:t>TPL was </a:t>
            </a:r>
            <a:r>
              <a:rPr lang="en-US" sz="1700" dirty="0">
                <a:latin typeface="Arial" panose="020B0604020202020204" pitchFamily="34" charset="0"/>
                <a:cs typeface="Arial" panose="020B0604020202020204" pitchFamily="34" charset="0"/>
              </a:rPr>
              <a:t>chosen </a:t>
            </a:r>
            <a:r>
              <a:rPr lang="en-US" sz="1700" dirty="0" smtClean="0">
                <a:latin typeface="Arial" panose="020B0604020202020204" pitchFamily="34" charset="0"/>
                <a:cs typeface="Arial" panose="020B0604020202020204" pitchFamily="34" charset="0"/>
              </a:rPr>
              <a:t>by the City to </a:t>
            </a:r>
            <a:r>
              <a:rPr lang="en-US" sz="1700" dirty="0">
                <a:latin typeface="Arial" panose="020B0604020202020204" pitchFamily="34" charset="0"/>
                <a:cs typeface="Arial" panose="020B0604020202020204" pitchFamily="34" charset="0"/>
              </a:rPr>
              <a:t>design, construct, and raise funds for </a:t>
            </a:r>
            <a:r>
              <a:rPr lang="en-US" sz="1700" b="1" dirty="0" smtClean="0">
                <a:solidFill>
                  <a:srgbClr val="009FDA"/>
                </a:solidFill>
                <a:latin typeface="Arial" panose="020B0604020202020204" pitchFamily="34" charset="0"/>
                <a:cs typeface="Arial" panose="020B0604020202020204" pitchFamily="34" charset="0"/>
              </a:rPr>
              <a:t>Cook Park </a:t>
            </a:r>
            <a:r>
              <a:rPr lang="en-US" sz="1700" dirty="0">
                <a:latin typeface="Arial" panose="020B0604020202020204" pitchFamily="34" charset="0"/>
                <a:cs typeface="Arial" panose="020B0604020202020204" pitchFamily="34" charset="0"/>
              </a:rPr>
              <a:t>based on </a:t>
            </a:r>
            <a:r>
              <a:rPr lang="en-US" sz="1700" dirty="0" smtClean="0">
                <a:latin typeface="Arial" panose="020B0604020202020204" pitchFamily="34" charset="0"/>
                <a:cs typeface="Arial" panose="020B0604020202020204" pitchFamily="34" charset="0"/>
              </a:rPr>
              <a:t>our organization’s resources and 35 years of local experience</a:t>
            </a:r>
            <a:endParaRPr lang="en-US" sz="1700" dirty="0">
              <a:latin typeface="Arial" panose="020B0604020202020204" pitchFamily="34" charset="0"/>
              <a:cs typeface="Arial" panose="020B0604020202020204" pitchFamily="34" charset="0"/>
            </a:endParaRPr>
          </a:p>
        </p:txBody>
      </p:sp>
      <p:sp>
        <p:nvSpPr>
          <p:cNvPr id="13" name="Title 4"/>
          <p:cNvSpPr>
            <a:spLocks noGrp="1"/>
          </p:cNvSpPr>
          <p:nvPr>
            <p:ph type="title"/>
          </p:nvPr>
        </p:nvSpPr>
        <p:spPr>
          <a:xfrm>
            <a:off x="128280" y="6245129"/>
            <a:ext cx="7921624" cy="585575"/>
          </a:xfrm>
        </p:spPr>
        <p:txBody>
          <a:bodyPr>
            <a:noAutofit/>
          </a:bodyPr>
          <a:lstStyle/>
          <a:p>
            <a:pPr>
              <a:defRPr/>
            </a:pPr>
            <a:r>
              <a:rPr lang="en-US" sz="3200" dirty="0" smtClean="0">
                <a:solidFill>
                  <a:srgbClr val="009FDA"/>
                </a:solidFill>
                <a:latin typeface="Avenir Next Rounded Pro Regular"/>
                <a:cs typeface="Arial" panose="020B0604020202020204" pitchFamily="34" charset="0"/>
              </a:rPr>
              <a:t>A Proven Record of Success in Georgia</a:t>
            </a:r>
            <a:endParaRPr lang="en-US" sz="3200" dirty="0">
              <a:solidFill>
                <a:srgbClr val="009FDA"/>
              </a:solidFill>
              <a:latin typeface="Avenir Next Rounded Pro Regular"/>
              <a:cs typeface="Arial" panose="020B0604020202020204" pitchFamily="34" charset="0"/>
            </a:endParaRPr>
          </a:p>
        </p:txBody>
      </p:sp>
    </p:spTree>
    <p:extLst>
      <p:ext uri="{BB962C8B-B14F-4D97-AF65-F5344CB8AC3E}">
        <p14:creationId xmlns:p14="http://schemas.microsoft.com/office/powerpoint/2010/main" val="201594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rtlCol="0">
        <a:spAutoFit/>
      </a:bodyPr>
      <a:lstStyle>
        <a:defPPr>
          <a:defRPr dirty="0"/>
        </a:defPPr>
      </a:lstStyle>
    </a:txDef>
  </a:objectDefaults>
  <a:extraClrSchemeLst/>
</a:theme>
</file>

<file path=ppt/theme/theme2.xml><?xml version="1.0" encoding="utf-8"?>
<a:theme xmlns:a="http://schemas.openxmlformats.org/drawingml/2006/main" name="TPL Powerpoint Template 2015">
  <a:themeElements>
    <a:clrScheme name="Custom 27">
      <a:dk1>
        <a:sysClr val="windowText" lastClr="000000"/>
      </a:dk1>
      <a:lt1>
        <a:sysClr val="window" lastClr="FFFFFF"/>
      </a:lt1>
      <a:dk2>
        <a:srgbClr val="009FDA"/>
      </a:dk2>
      <a:lt2>
        <a:srgbClr val="BED600"/>
      </a:lt2>
      <a:accent1>
        <a:srgbClr val="009FDA"/>
      </a:accent1>
      <a:accent2>
        <a:srgbClr val="FF7900"/>
      </a:accent2>
      <a:accent3>
        <a:srgbClr val="BED600"/>
      </a:accent3>
      <a:accent4>
        <a:srgbClr val="34B233"/>
      </a:accent4>
      <a:accent5>
        <a:srgbClr val="BED600"/>
      </a:accent5>
      <a:accent6>
        <a:srgbClr val="B2541A"/>
      </a:accent6>
      <a:hlink>
        <a:srgbClr val="009FDA"/>
      </a:hlink>
      <a:folHlink>
        <a:srgbClr val="A44DC4"/>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8702</TotalTime>
  <Words>2387</Words>
  <Application>Microsoft Office PowerPoint</Application>
  <PresentationFormat>On-screen Show (4:3)</PresentationFormat>
  <Paragraphs>486</Paragraphs>
  <Slides>60</Slides>
  <Notes>34</Notes>
  <HiddenSlides>0</HiddenSlides>
  <MMClips>0</MMClips>
  <ScaleCrop>false</ScaleCrop>
  <HeadingPairs>
    <vt:vector size="4" baseType="variant">
      <vt:variant>
        <vt:lpstr>Theme</vt:lpstr>
      </vt:variant>
      <vt:variant>
        <vt:i4>2</vt:i4>
      </vt:variant>
      <vt:variant>
        <vt:lpstr>Slide Titles</vt:lpstr>
      </vt:variant>
      <vt:variant>
        <vt:i4>60</vt:i4>
      </vt:variant>
    </vt:vector>
  </HeadingPairs>
  <TitlesOfParts>
    <vt:vector size="62" baseType="lpstr">
      <vt:lpstr>Office Theme</vt:lpstr>
      <vt:lpstr>TPL Powerpoint Template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Proven Record of National Success</vt:lpstr>
      <vt:lpstr>A Proven Record of Success in Georgia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Rodney Cook, Sr. Park in Historic Vine City will be an innovative and dynamic 16-acre neighborhood park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Atlanta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Abbott</dc:creator>
  <cp:lastModifiedBy>Jay Wozniak</cp:lastModifiedBy>
  <cp:revision>296</cp:revision>
  <cp:lastPrinted>2017-07-05T13:58:36Z</cp:lastPrinted>
  <dcterms:created xsi:type="dcterms:W3CDTF">2016-03-17T15:05:40Z</dcterms:created>
  <dcterms:modified xsi:type="dcterms:W3CDTF">2017-07-06T02:11:23Z</dcterms:modified>
</cp:coreProperties>
</file>