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74" r:id="rId2"/>
    <p:sldId id="451" r:id="rId3"/>
    <p:sldId id="455" r:id="rId4"/>
    <p:sldId id="463" r:id="rId5"/>
    <p:sldId id="464" r:id="rId6"/>
    <p:sldId id="465" r:id="rId7"/>
    <p:sldId id="466" r:id="rId8"/>
    <p:sldId id="467" r:id="rId9"/>
    <p:sldId id="473" r:id="rId10"/>
    <p:sldId id="468" r:id="rId11"/>
    <p:sldId id="470" r:id="rId12"/>
    <p:sldId id="474" r:id="rId13"/>
    <p:sldId id="4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Starr" initials="C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AEE0E8"/>
    <a:srgbClr val="EF3E42"/>
    <a:srgbClr val="A1A1A4"/>
    <a:srgbClr val="00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843" autoAdjust="0"/>
    <p:restoredTop sz="78036" autoAdjust="0"/>
  </p:normalViewPr>
  <p:slideViewPr>
    <p:cSldViewPr>
      <p:cViewPr>
        <p:scale>
          <a:sx n="90" d="100"/>
          <a:sy n="90" d="100"/>
        </p:scale>
        <p:origin x="-312" y="114"/>
      </p:cViewPr>
      <p:guideLst>
        <p:guide orient="horz" pos="3648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F00ACA27-13A0-4159-8ADC-00B890D984F6}" type="datetimeFigureOut">
              <a:rPr lang="en-US" smtClean="0"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EAC15304-5E66-498F-83C1-C830A2A61E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7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36DFE346-BCED-4348-AF67-808A20CD99E9}" type="datetimeFigureOut">
              <a:rPr lang="en-US" smtClean="0"/>
              <a:t>8/10/2017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B6FCB76D-5C33-4DD7-B1A7-0EED58D1C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2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5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products we plan to offer to Center clients include: 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Share Secured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Credit Cards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Mortgage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Small Business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Student Loans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Home Equity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IRAs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Are democratically owned and controlled institutions. Credit union boards of directors are elected by members</a:t>
            </a:r>
          </a:p>
          <a:p>
            <a:pPr>
              <a:spcBef>
                <a:spcPts val="0"/>
              </a:spcBef>
            </a:pPr>
            <a:r>
              <a:rPr lang="en-US" sz="1200" dirty="0" smtClean="0"/>
              <a:t>Each member has an equal vote regardless of how much he or she has on deposit. </a:t>
            </a:r>
          </a:p>
          <a:p>
            <a:r>
              <a:rPr lang="en-US" dirty="0" smtClean="0"/>
              <a:t>Not-for-profit financial cooperatives serving groups of members who have a “common bond” </a:t>
            </a:r>
          </a:p>
          <a:p>
            <a:r>
              <a:rPr lang="en-US" dirty="0" smtClean="0"/>
              <a:t>This common bond is defined as “field of membership” FOM </a:t>
            </a:r>
          </a:p>
          <a:p>
            <a:r>
              <a:rPr lang="en-US" dirty="0" smtClean="0"/>
              <a:t>Community credit union: a financial cooperative that may serve anyone who lives or works within a particular geographic</a:t>
            </a:r>
          </a:p>
          <a:p>
            <a:r>
              <a:rPr lang="en-US" dirty="0" smtClean="0"/>
              <a:t>SEG (select employee group)-based or Sponsor-based credit union: a financial cooperative that serves groups of employees or associations</a:t>
            </a:r>
          </a:p>
          <a:p>
            <a:pPr>
              <a:spcBef>
                <a:spcPts val="0"/>
              </a:spcBef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products we plan to offer to Center clients include: 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Share Secured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Credit Cards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Mortgage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Small Business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Student Loans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Home Equity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IRAs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products we plan to offer to Center clients include: 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Share Secured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Credit Cards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Mortgage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Small Business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Student Loans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Home Equity Loans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IRAs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B76D-5C33-4DD7-B1A7-0EED58D1C0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7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egeration logo 7-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105400"/>
            <a:ext cx="1295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9" y="5029200"/>
            <a:ext cx="2753714" cy="831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828896"/>
            <a:ext cx="1112322" cy="11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0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3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9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793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6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3633"/>
            <a:ext cx="8229600" cy="45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7525" marR="0" lvl="1" indent="15875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6450" marR="0" lvl="2" indent="190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8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82675" marR="0" lvl="3" indent="22225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254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622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77B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77B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77B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177B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On-the-Rise-Financial-Center-1543980372279337/" TargetMode="External"/><Relationship Id="rId5" Type="http://schemas.openxmlformats.org/officeDocument/2006/relationships/hyperlink" Target="http://www.ontherisefc.org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981200"/>
            <a:ext cx="84582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Westside Future Fund</a:t>
            </a:r>
          </a:p>
          <a:p>
            <a:pPr marL="0" indent="0" algn="ctr">
              <a:buNone/>
            </a:pPr>
            <a:r>
              <a:rPr lang="en-US" sz="3600" b="1" dirty="0" smtClean="0"/>
              <a:t>Transform Westside Summit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2400" b="1" dirty="0"/>
              <a:t>Friday, </a:t>
            </a:r>
            <a:r>
              <a:rPr lang="en-US" sz="2400" b="1" dirty="0" smtClean="0"/>
              <a:t>August 18th, </a:t>
            </a:r>
            <a:r>
              <a:rPr lang="en-US" sz="24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374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sz="1800" dirty="0"/>
              <a:t>In April 2017, the </a:t>
            </a:r>
            <a:r>
              <a:rPr lang="en-US" sz="1800" dirty="0" smtClean="0"/>
              <a:t>Federation launched </a:t>
            </a:r>
            <a:r>
              <a:rPr lang="en-US" sz="1800" dirty="0"/>
              <a:t>the Atlanta-based On the Rise Financial Center to build </a:t>
            </a:r>
            <a:r>
              <a:rPr lang="en-US" sz="1800" b="1" dirty="0"/>
              <a:t>financial well-being for individuals and families in the Vine City, English Avenue, and Castleberry</a:t>
            </a:r>
            <a:r>
              <a:rPr lang="en-US" sz="1800" dirty="0"/>
              <a:t> communities.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Center is an initiative of Federation in partnership with local credit unions, 1st Choice CU, BOND Community FCU, Credit Union of Atlanta, and Peach State </a:t>
            </a:r>
            <a:r>
              <a:rPr lang="en-US" sz="1800" dirty="0" smtClean="0"/>
              <a:t>FCU.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New Ways to Serve the Westside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87" y="2971800"/>
            <a:ext cx="4572001" cy="3047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06" y="3124200"/>
            <a:ext cx="16002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38406"/>
            <a:ext cx="2163339" cy="107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69" y="4332901"/>
            <a:ext cx="1928037" cy="101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" y="4446328"/>
            <a:ext cx="2010056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3372"/>
          </a:xfrm>
        </p:spPr>
        <p:txBody>
          <a:bodyPr/>
          <a:lstStyle/>
          <a:p>
            <a:r>
              <a:rPr lang="en-US" sz="2000" dirty="0"/>
              <a:t>We offer a wide range of </a:t>
            </a:r>
            <a:r>
              <a:rPr lang="en-US" sz="2000" b="1" dirty="0"/>
              <a:t>financial education to support Westside </a:t>
            </a:r>
            <a:r>
              <a:rPr lang="en-US" sz="2000" dirty="0"/>
              <a:t>residents to reach their financial </a:t>
            </a:r>
            <a:r>
              <a:rPr lang="en-US" sz="2000" dirty="0" smtClean="0"/>
              <a:t>goals</a:t>
            </a:r>
            <a:r>
              <a:rPr lang="en-US" sz="2000" dirty="0"/>
              <a:t>:</a:t>
            </a:r>
            <a:endParaRPr lang="en-US" sz="2000" dirty="0" smtClean="0"/>
          </a:p>
          <a:p>
            <a:pPr lvl="1"/>
            <a:r>
              <a:rPr lang="en-US" sz="1800" dirty="0" smtClean="0"/>
              <a:t>Workshops: Home Buyer Education and Money Management</a:t>
            </a:r>
          </a:p>
          <a:p>
            <a:pPr lvl="1"/>
            <a:r>
              <a:rPr lang="en-US" sz="1800" dirty="0" smtClean="0"/>
              <a:t>Classes: Group Financial Awareness and Stability Training (FAST)</a:t>
            </a:r>
          </a:p>
          <a:p>
            <a:pPr lvl="1"/>
            <a:r>
              <a:rPr lang="en-US" sz="1800" dirty="0" smtClean="0"/>
              <a:t>Counseling: Individual budget planning with credit-building tools</a:t>
            </a:r>
          </a:p>
          <a:p>
            <a:pPr marL="0" indent="0">
              <a:buNone/>
            </a:pPr>
            <a:endParaRPr lang="en-US" sz="2000" u="sng" dirty="0"/>
          </a:p>
          <a:p>
            <a:r>
              <a:rPr lang="en-US" sz="2000" dirty="0" smtClean="0"/>
              <a:t>In</a:t>
            </a:r>
            <a:r>
              <a:rPr lang="en-US" sz="2000" dirty="0"/>
              <a:t> collaboration with our CDCU partners, On the Rise Financial Center </a:t>
            </a:r>
            <a:r>
              <a:rPr lang="en-US" sz="2000" dirty="0" smtClean="0"/>
              <a:t>also has</a:t>
            </a:r>
            <a:r>
              <a:rPr lang="en-US" sz="2000" dirty="0"/>
              <a:t> a </a:t>
            </a:r>
            <a:r>
              <a:rPr lang="en-US" sz="2000" b="1" dirty="0"/>
              <a:t>suite of products and services</a:t>
            </a:r>
            <a:r>
              <a:rPr lang="en-US" sz="2000" dirty="0"/>
              <a:t> including:</a:t>
            </a:r>
            <a:endParaRPr lang="en-US" sz="2000" dirty="0" smtClean="0"/>
          </a:p>
          <a:p>
            <a:pPr lvl="1"/>
            <a:r>
              <a:rPr lang="en-US" sz="1800" dirty="0"/>
              <a:t>Remote Account </a:t>
            </a:r>
            <a:r>
              <a:rPr lang="en-US" sz="1800" dirty="0" smtClean="0"/>
              <a:t>Access</a:t>
            </a:r>
            <a:endParaRPr lang="en-US" sz="1800" dirty="0"/>
          </a:p>
          <a:p>
            <a:pPr lvl="1"/>
            <a:r>
              <a:rPr lang="en-US" sz="1800" dirty="0"/>
              <a:t>Checking Accounts (debit cards and direct deposit)</a:t>
            </a:r>
          </a:p>
          <a:p>
            <a:pPr lvl="1"/>
            <a:r>
              <a:rPr lang="en-US" sz="1800" dirty="0"/>
              <a:t>Savings Accounts</a:t>
            </a:r>
          </a:p>
          <a:p>
            <a:pPr lvl="1"/>
            <a:r>
              <a:rPr lang="en-US" sz="1800" dirty="0"/>
              <a:t>Small Dollar Loans</a:t>
            </a:r>
          </a:p>
          <a:p>
            <a:pPr lvl="1"/>
            <a:r>
              <a:rPr lang="en-US" sz="1800" dirty="0"/>
              <a:t>Auto Loans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On the Rise Products/Services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2476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3372"/>
          </a:xfrm>
        </p:spPr>
        <p:txBody>
          <a:bodyPr/>
          <a:lstStyle/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b="1" i="1" dirty="0" smtClean="0"/>
              <a:t>CEFGA participants celebrating their completion of </a:t>
            </a:r>
            <a:r>
              <a:rPr lang="en-US" b="1" i="1" dirty="0"/>
              <a:t>the group Financial Awareness and Stability Training (FAST</a:t>
            </a:r>
            <a:r>
              <a:rPr lang="en-US" b="1" i="1" dirty="0" smtClean="0"/>
              <a:t>) class earlier this month!</a:t>
            </a:r>
            <a:endParaRPr lang="en-US" b="1" i="1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CEFGA’s Graduating Class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781800" cy="38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337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Mon </a:t>
            </a:r>
            <a:r>
              <a:rPr lang="en-US" sz="2000" dirty="0"/>
              <a:t>- Fri, 10am – 4pm. Residents able to walk in, receive materials on financial education classes, sign up for credit union accounts and/or apply for credit union products and </a:t>
            </a:r>
            <a:r>
              <a:rPr lang="en-US" sz="2000" dirty="0" smtClean="0"/>
              <a:t>services.</a:t>
            </a:r>
            <a:endParaRPr lang="en-US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Mon - Fri, 10am – 2:30pm. One-on-one counseling by appointment. Appointments can be made online, by phone, or in-person at the </a:t>
            </a:r>
            <a:r>
              <a:rPr lang="en-US" sz="2000" dirty="0" smtClean="0"/>
              <a:t>Center. </a:t>
            </a:r>
            <a:endParaRPr lang="en-US" sz="20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Connect with the Center</a:t>
            </a:r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200400"/>
            <a:ext cx="2996061" cy="181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9" y="3200400"/>
            <a:ext cx="3200401" cy="18575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5410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Our class and counseling schedule is online: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http://www.ontherisefc.org/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Follow us on Facebook: </a:t>
            </a:r>
            <a:r>
              <a:rPr lang="en-US" dirty="0">
                <a:latin typeface="Calibri" panose="020F0502020204030204" pitchFamily="34" charset="0"/>
                <a:hlinkClick r:id="rId6"/>
              </a:rPr>
              <a:t>https://www.facebook.com/On-the-Rise-Financial-Center-1543980372279337/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8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b="1" dirty="0"/>
              <a:t>We support healthy communities starting with our own internal community of engaged employees. </a:t>
            </a:r>
            <a:r>
              <a:rPr lang="en-US" sz="2000" dirty="0"/>
              <a:t>Central to our approach is a desire to engage in a collaborative process with residents, non-profits, fellow corporations, foundations and government stakeholders.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We </a:t>
            </a:r>
            <a:r>
              <a:rPr lang="en-US" sz="2000" b="1" dirty="0"/>
              <a:t>implicitly understand that businesses cannot be healthy and successful if the society around them is ill. </a:t>
            </a:r>
            <a:r>
              <a:rPr lang="en-US" sz="2000" dirty="0"/>
              <a:t>As a world class provider of information solutions in the financial sector, we seek to balance our business priorities with complimentary focus areas in underserved communities with a special emphasis on creating economically healthy individuals and communities.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Equifax’s Mission and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1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Strategic Approach in the Westside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 lvl="0"/>
            <a:r>
              <a:rPr lang="en-US" sz="2000" b="1" dirty="0" smtClean="0"/>
              <a:t>Collaborative</a:t>
            </a:r>
            <a:r>
              <a:rPr lang="en-US" sz="2000" b="1" dirty="0"/>
              <a:t>:</a:t>
            </a:r>
            <a:r>
              <a:rPr lang="en-US" sz="2000" dirty="0"/>
              <a:t> align our philanthropic and human resources in partnership with The Arthur M. Blank Family Foundation, ACP, universities, public institutions, non-profits, community stakeholders and </a:t>
            </a:r>
            <a:r>
              <a:rPr lang="en-US" sz="2000" dirty="0" smtClean="0"/>
              <a:t>residents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b="1" dirty="0"/>
              <a:t>Geographically-focused:</a:t>
            </a:r>
            <a:r>
              <a:rPr lang="en-US" sz="2000" dirty="0"/>
              <a:t>  invest with an eye for impactful economic opportunities in all of the Westside, but build a base of activity and investment in Vine City before expanding our footprint over </a:t>
            </a:r>
            <a:r>
              <a:rPr lang="en-US" sz="2000" dirty="0" smtClean="0"/>
              <a:t>time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b="1" dirty="0"/>
              <a:t>Evidence-based:</a:t>
            </a:r>
            <a:r>
              <a:rPr lang="en-US" sz="2000" dirty="0"/>
              <a:t> invest in strategic opportunities informed by data analysis and driven by a desire to increase evaluative sophistication over time  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b="1" dirty="0"/>
              <a:t>Long-term:</a:t>
            </a:r>
            <a:r>
              <a:rPr lang="en-US" sz="2000" dirty="0"/>
              <a:t> invest with the understanding that systemic change takes time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629608" y="5730318"/>
            <a:ext cx="6561967" cy="1045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2125953" y="5799705"/>
            <a:ext cx="439133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=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Priority 1 (6-12 months)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25953" y="6131067"/>
            <a:ext cx="439133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Priority 2 (12 - 24 months)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" y="5419916"/>
            <a:ext cx="9141619" cy="192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06024" y="5799705"/>
            <a:ext cx="439133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Strong ties to Education Collab</a:t>
            </a:r>
          </a:p>
        </p:txBody>
      </p:sp>
      <p:sp>
        <p:nvSpPr>
          <p:cNvPr id="100" name="5-Point Star 99"/>
          <p:cNvSpPr/>
          <p:nvPr/>
        </p:nvSpPr>
        <p:spPr>
          <a:xfrm>
            <a:off x="4667510" y="5755818"/>
            <a:ext cx="320040" cy="320040"/>
          </a:xfrm>
          <a:prstGeom prst="star5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06024" y="6122043"/>
            <a:ext cx="4391335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Strong ties to Land Use /  Retention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" name="5-Point Star 102"/>
          <p:cNvSpPr/>
          <p:nvPr/>
        </p:nvSpPr>
        <p:spPr>
          <a:xfrm>
            <a:off x="4667510" y="6385221"/>
            <a:ext cx="320040" cy="320040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2112" y="5386999"/>
            <a:ext cx="6194653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solidFill>
                  <a:prstClr val="white"/>
                </a:solidFill>
                <a:cs typeface="Arial" panose="020B0604020202020204" pitchFamily="34" charset="0"/>
              </a:rPr>
              <a:t>Aligned with GEEARS / Ed Counsel and Health Collaborative recommendations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06024" y="6430954"/>
            <a:ext cx="439133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 Strong ties to Health Collab</a:t>
            </a:r>
          </a:p>
        </p:txBody>
      </p:sp>
      <p:sp>
        <p:nvSpPr>
          <p:cNvPr id="51" name="5-Point Star 50"/>
          <p:cNvSpPr/>
          <p:nvPr/>
        </p:nvSpPr>
        <p:spPr>
          <a:xfrm>
            <a:off x="4659938" y="6081849"/>
            <a:ext cx="320040" cy="320040"/>
          </a:xfrm>
          <a:prstGeom prst="star5">
            <a:avLst/>
          </a:prstGeom>
          <a:solidFill>
            <a:schemeClr val="accent6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25953" y="6453405"/>
            <a:ext cx="439133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=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Priority 3 (18 </a:t>
            </a:r>
            <a:r>
              <a:rPr lang="mr-IN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36 months)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1015" y="1177526"/>
            <a:ext cx="8838439" cy="104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1139533" y="2131776"/>
            <a:ext cx="1097228" cy="31412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4017811" y="2131776"/>
            <a:ext cx="1097228" cy="31412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6896089" y="2131776"/>
            <a:ext cx="1097228" cy="31412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4865" y="1298606"/>
            <a:ext cx="2766563" cy="75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3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Goal 1:</a:t>
            </a:r>
          </a:p>
          <a:p>
            <a:pPr algn="ctr">
              <a:spcBef>
                <a:spcPts val="300"/>
              </a:spcBef>
            </a:pPr>
            <a:r>
              <a:rPr lang="en-US" sz="13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Knowledge sharing and skill building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178255" y="1298606"/>
            <a:ext cx="2766563" cy="75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3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Goal 2:</a:t>
            </a:r>
          </a:p>
          <a:p>
            <a:pPr algn="ctr">
              <a:spcBef>
                <a:spcPts val="300"/>
              </a:spcBef>
            </a:pPr>
            <a:r>
              <a:rPr lang="en-US" sz="13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Encourage and engage residents in financial wellbeing practices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066920" y="1298606"/>
            <a:ext cx="2766563" cy="75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300" b="1" dirty="0">
                <a:solidFill>
                  <a:prstClr val="black"/>
                </a:solidFill>
                <a:cs typeface="Arial" panose="020B0604020202020204" pitchFamily="34" charset="0"/>
              </a:rPr>
              <a:t>Goal 3:</a:t>
            </a:r>
          </a:p>
          <a:p>
            <a:pPr algn="ctr">
              <a:spcBef>
                <a:spcPts val="300"/>
              </a:spcBef>
            </a:pPr>
            <a:r>
              <a:rPr lang="en-US" sz="1300" dirty="0">
                <a:solidFill>
                  <a:prstClr val="black"/>
                </a:solidFill>
                <a:cs typeface="Arial" panose="020B0604020202020204" pitchFamily="34" charset="0"/>
              </a:rPr>
              <a:t>Increase access to </a:t>
            </a:r>
            <a:r>
              <a:rPr lang="en-US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financial institutions and asset building products</a:t>
            </a:r>
            <a:r>
              <a:rPr lang="en-US" sz="13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799540" y="5799705"/>
            <a:ext cx="274320" cy="274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799540" y="6448762"/>
            <a:ext cx="27432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2115" y="2429784"/>
            <a:ext cx="2887795" cy="97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Train coaches, case managers &amp; other front-line workers to deliver financial education and coaching using </a:t>
            </a:r>
          </a:p>
          <a:p>
            <a:pPr lvl="0"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standardized qualifications and culturally responsive practices.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7718" y="3475230"/>
            <a:ext cx="2893710" cy="900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</a:t>
            </a:r>
            <a:r>
              <a:rPr lang="en-US" sz="1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Develop and deliver a coordinated menu of financial education, coaching and appropriate financial products in the community served.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8" name="5-Point Star 67"/>
          <p:cNvSpPr/>
          <p:nvPr/>
        </p:nvSpPr>
        <p:spPr>
          <a:xfrm>
            <a:off x="45615" y="2624869"/>
            <a:ext cx="320040" cy="320040"/>
          </a:xfrm>
          <a:prstGeom prst="star5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12259" y="2496711"/>
            <a:ext cx="2732559" cy="900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Develop and implement a financial wellness program for residents across all income levels and ages, and types (e.g., current owners, renters and future renters and homeowners).</a:t>
            </a:r>
          </a:p>
          <a:p>
            <a:pPr lvl="0" algn="ctr"/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92473" y="2458391"/>
            <a:ext cx="2732559" cy="900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a) Establish standards for safe checking accounts, auto loans, and other financial products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192472" y="3438088"/>
            <a:ext cx="2732559" cy="900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b) Provide financial products that meet local needs in partnership with Westside Financial Capability Center</a:t>
            </a:r>
            <a:endParaRPr lang="en-US" sz="1200" dirty="0">
              <a:solidFill>
                <a:schemeClr val="tx1"/>
              </a:solidFill>
            </a:endParaRPr>
          </a:p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64944" y="6140432"/>
            <a:ext cx="308916" cy="24663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n-US" sz="1000" baseline="30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27360" y="4362645"/>
            <a:ext cx="2731959" cy="9752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Provide ongoing support to coaches, case managers and other front-line workers to deliver financial education and coaching and ongoing support to the community to make informed and timely decisions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02115" y="4442185"/>
            <a:ext cx="2887795" cy="92482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Promote wealth-building by addressing pipeline to home ownership, stable housing, workforce development, college and career readiness, asset-building and money management. 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29970" y="5027955"/>
            <a:ext cx="320040" cy="320040"/>
          </a:xfrm>
          <a:prstGeom prst="star5">
            <a:avLst/>
          </a:prstGeom>
          <a:solidFill>
            <a:schemeClr val="accent6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04254" y="3465860"/>
            <a:ext cx="2731959" cy="769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Create awareness and community participation in financial wellness programs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Strategic Snapshot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Early Investments and Partnerships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05400"/>
          </a:xfrm>
        </p:spPr>
        <p:txBody>
          <a:bodyPr/>
          <a:lstStyle/>
          <a:p>
            <a:pPr lvl="0">
              <a:buFont typeface="+mj-lt"/>
              <a:buAutoNum type="arabicParenR"/>
            </a:pPr>
            <a:r>
              <a:rPr lang="en-US" sz="1800" b="1" dirty="0"/>
              <a:t>Formation and Support of the Westside Future Fund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Advised ACP on the formation and creation of the WFF and provide funding and in-kind </a:t>
            </a:r>
            <a:r>
              <a:rPr lang="en-US" sz="1800" dirty="0" smtClean="0"/>
              <a:t>support (</a:t>
            </a:r>
            <a:r>
              <a:rPr lang="en-US" sz="1800" dirty="0"/>
              <a:t>loaned executive) for ongoing </a:t>
            </a:r>
            <a:r>
              <a:rPr lang="en-US" sz="1800" dirty="0" smtClean="0"/>
              <a:t>operations</a:t>
            </a:r>
            <a:endParaRPr lang="en-US" sz="1800" dirty="0"/>
          </a:p>
          <a:p>
            <a:pPr lvl="0">
              <a:buFont typeface="+mj-lt"/>
              <a:buAutoNum type="arabicParenR"/>
            </a:pPr>
            <a:r>
              <a:rPr lang="en-US" sz="1800" b="1" dirty="0"/>
              <a:t>Formation and Support of the WEIC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Helped in the formation and structure of the Westside Economic Inclusion Collaborative and provide ongoing funding for the program </a:t>
            </a:r>
            <a:r>
              <a:rPr lang="en-US" sz="1800" dirty="0" smtClean="0"/>
              <a:t>manager</a:t>
            </a:r>
            <a:endParaRPr lang="en-US" sz="1800" dirty="0"/>
          </a:p>
          <a:p>
            <a:pPr lvl="0">
              <a:buFont typeface="+mj-lt"/>
              <a:buAutoNum type="arabicParenR"/>
            </a:pPr>
            <a:r>
              <a:rPr lang="en-US" sz="1800" b="1" dirty="0"/>
              <a:t>The On the Rise Financial Capability Center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 partnership with AMBFF, </a:t>
            </a:r>
            <a:r>
              <a:rPr lang="en-US" sz="1800" dirty="0" smtClean="0"/>
              <a:t>Invest ATL </a:t>
            </a:r>
            <a:r>
              <a:rPr lang="en-US" sz="1800" dirty="0"/>
              <a:t>&amp; The National Federation of Community Development Credit Unions, we created and support the new center </a:t>
            </a:r>
          </a:p>
          <a:p>
            <a:pPr>
              <a:buFont typeface="+mj-lt"/>
              <a:buAutoNum type="arabicParenR"/>
            </a:pPr>
            <a:r>
              <a:rPr lang="en-US" sz="1800" b="1" dirty="0" smtClean="0"/>
              <a:t>Additional </a:t>
            </a:r>
            <a:r>
              <a:rPr lang="en-US" sz="1800" b="1" dirty="0"/>
              <a:t>Economic Partnerships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Center for Civic Innovation – Fellows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Trees Atlanta – community workforce development </a:t>
            </a:r>
            <a:r>
              <a:rPr lang="en-US" sz="1800" dirty="0" smtClean="0"/>
              <a:t>program</a:t>
            </a:r>
            <a:endParaRPr lang="en-US" sz="1800" dirty="0"/>
          </a:p>
          <a:p>
            <a:pPr lvl="0">
              <a:buFont typeface="+mj-lt"/>
              <a:buAutoNum type="arabicParenR"/>
            </a:pPr>
            <a:r>
              <a:rPr lang="en-US" sz="1800" b="1" dirty="0"/>
              <a:t>Employee Engagement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Ongoing application of cross-functional teams that leverage our talent and skills in support of non-profits and small businesses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020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8" y="1453116"/>
            <a:ext cx="8229600" cy="4525963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Mission-driven CDFI Intermediary and trade association targeting capital, technical assistance, advocacy, training and programmatic support to credit unions committed to low-income people and communities.</a:t>
            </a:r>
          </a:p>
          <a:p>
            <a:pPr marL="342900" lvl="2" indent="-342900" algn="just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Network of 200+ member Community Development Credit Unions credit </a:t>
            </a:r>
            <a:r>
              <a:rPr lang="en-US" sz="2000" dirty="0" smtClean="0">
                <a:solidFill>
                  <a:schemeClr val="tx1"/>
                </a:solidFill>
              </a:rPr>
              <a:t>unions (CDCUs) </a:t>
            </a:r>
            <a:r>
              <a:rPr lang="en-US" sz="2000" dirty="0">
                <a:solidFill>
                  <a:schemeClr val="tx1"/>
                </a:solidFill>
              </a:rPr>
              <a:t>in 46 states 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</a:rPr>
              <a:t>$60 Billion Assets under Management</a:t>
            </a:r>
          </a:p>
          <a:p>
            <a:pPr lvl="2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</a:rPr>
              <a:t>More than 6 million members </a:t>
            </a:r>
            <a:r>
              <a:rPr lang="en-US" sz="2000" dirty="0" smtClean="0">
                <a:solidFill>
                  <a:schemeClr val="tx1"/>
                </a:solidFill>
              </a:rPr>
              <a:t>served</a:t>
            </a:r>
          </a:p>
          <a:p>
            <a:pPr marL="914400" lvl="2" indent="0" algn="just">
              <a:spcBef>
                <a:spcPts val="0"/>
              </a:spcBef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57150" lvl="1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Together, we’re bringing financial inclusion to Atlanta</a:t>
            </a:r>
          </a:p>
          <a:p>
            <a:pPr marL="1371600" lvl="4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National Federation of Community Development Credit Unions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00697"/>
            <a:ext cx="1924077" cy="205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small map of atlanta geo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small map of atlanta georg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8" y="4892607"/>
            <a:ext cx="1112322" cy="111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40961"/>
            <a:ext cx="5686942" cy="979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42" y="5203734"/>
            <a:ext cx="1600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2" y="1219201"/>
            <a:ext cx="8290558" cy="2667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Established </a:t>
            </a:r>
            <a:r>
              <a:rPr lang="en-US" sz="2000" dirty="0"/>
              <a:t>as an alternative to traditional banks to </a:t>
            </a:r>
            <a:r>
              <a:rPr lang="en-US" sz="2000" b="1" dirty="0"/>
              <a:t>provide financial services to the working class</a:t>
            </a:r>
            <a:r>
              <a:rPr lang="en-US" sz="2000" dirty="0"/>
              <a:t>, or “people of small means” as defined in the </a:t>
            </a:r>
            <a:r>
              <a:rPr lang="en-US" sz="2000" dirty="0" smtClean="0"/>
              <a:t>Credit Union Act.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Democratically </a:t>
            </a:r>
            <a:r>
              <a:rPr lang="en-US" sz="2000" dirty="0"/>
              <a:t>owned and controlled institutions. Credit union boards of directors are elected by </a:t>
            </a:r>
            <a:r>
              <a:rPr lang="en-US" sz="2000" dirty="0" smtClean="0"/>
              <a:t>members, who have an </a:t>
            </a:r>
            <a:r>
              <a:rPr lang="en-US" sz="2000" dirty="0"/>
              <a:t>equal vote regardless of how much he or she has on deposit.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Credit Union Philosophy &amp; Structure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3810000"/>
            <a:ext cx="6019800" cy="2271283"/>
            <a:chOff x="532701" y="1642403"/>
            <a:chExt cx="8381054" cy="4067317"/>
          </a:xfrm>
        </p:grpSpPr>
        <p:sp>
          <p:nvSpPr>
            <p:cNvPr id="7" name="Rectangle 6"/>
            <p:cNvSpPr/>
            <p:nvPr/>
          </p:nvSpPr>
          <p:spPr>
            <a:xfrm>
              <a:off x="532701" y="2458234"/>
              <a:ext cx="2045516" cy="762000"/>
            </a:xfrm>
            <a:prstGeom prst="rect">
              <a:avLst/>
            </a:prstGeom>
            <a:solidFill>
              <a:srgbClr val="FFC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Underbanked: 51 million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081" y="3240068"/>
              <a:ext cx="3417116" cy="762000"/>
            </a:xfrm>
            <a:prstGeom prst="rect">
              <a:avLst/>
            </a:prstGeom>
            <a:solidFill>
              <a:srgbClr val="00B0F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Low Income or Income Volatility: 91 million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2701" y="4094490"/>
              <a:ext cx="4636316" cy="762000"/>
            </a:xfrm>
            <a:prstGeom prst="rect">
              <a:avLst/>
            </a:prstGeom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Credit Challenged:121 million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5736" y="1642403"/>
              <a:ext cx="1283516" cy="762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Unbanked: 15.6 million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736" y="4969621"/>
              <a:ext cx="8368019" cy="7400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Total US Population: 324 million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29000" y="4026303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i="1" dirty="0">
                <a:latin typeface="Calibri" panose="020F0502020204030204" pitchFamily="34" charset="0"/>
              </a:rPr>
              <a:t>“To help low- and moderate-income people and communities achieve financial independence through credit unions.”</a:t>
            </a:r>
          </a:p>
        </p:txBody>
      </p:sp>
    </p:spTree>
    <p:extLst>
      <p:ext uri="{BB962C8B-B14F-4D97-AF65-F5344CB8AC3E}">
        <p14:creationId xmlns:p14="http://schemas.microsoft.com/office/powerpoint/2010/main" val="12053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sz="1800" dirty="0"/>
              <a:t>Financially underserved consumers spent </a:t>
            </a:r>
            <a:r>
              <a:rPr lang="en-US" sz="1800" b="1" dirty="0"/>
              <a:t>$141 billion </a:t>
            </a:r>
            <a:r>
              <a:rPr lang="en-US" sz="1800" dirty="0"/>
              <a:t>in fees and interest to use $1.61 trillion in financial </a:t>
            </a:r>
            <a:r>
              <a:rPr lang="en-US" sz="1800" dirty="0" smtClean="0"/>
              <a:t>services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Alternative Financial Services (AFS) Providers: check cashers; payday lenders; money remitters, etc. are projected </a:t>
            </a:r>
            <a:r>
              <a:rPr lang="en-US" sz="1800" b="1" dirty="0"/>
              <a:t>to grow by 2.1% in </a:t>
            </a:r>
            <a:r>
              <a:rPr lang="en-US" sz="1800" b="1" dirty="0" smtClean="0"/>
              <a:t>2017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An unbanked person with average income of $20k or less will spend</a:t>
            </a:r>
          </a:p>
          <a:p>
            <a:pPr lvl="1"/>
            <a:r>
              <a:rPr lang="en-US" sz="1800" b="1" dirty="0" smtClean="0"/>
              <a:t>$</a:t>
            </a:r>
            <a:r>
              <a:rPr lang="en-US" sz="1800" b="1" dirty="0"/>
              <a:t>1,200 </a:t>
            </a:r>
            <a:r>
              <a:rPr lang="en-US" sz="1800" dirty="0"/>
              <a:t>a year on check cashing and money orders</a:t>
            </a:r>
          </a:p>
          <a:p>
            <a:pPr lvl="1"/>
            <a:r>
              <a:rPr lang="en-US" sz="1800" dirty="0"/>
              <a:t>Over </a:t>
            </a:r>
            <a:r>
              <a:rPr lang="en-US" sz="1800" b="1" dirty="0"/>
              <a:t>$40,000 </a:t>
            </a:r>
            <a:r>
              <a:rPr lang="en-US" sz="1800" dirty="0"/>
              <a:t>in unnecessary fees in their </a:t>
            </a:r>
            <a:r>
              <a:rPr lang="en-US" sz="1800" dirty="0" smtClean="0"/>
              <a:t>lifetime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Consumers with low or no credit scores may pay </a:t>
            </a:r>
            <a:r>
              <a:rPr lang="en-US" sz="1800" b="1" dirty="0"/>
              <a:t>$200,000 </a:t>
            </a:r>
            <a:r>
              <a:rPr lang="en-US" sz="1800" dirty="0"/>
              <a:t>more over a lifetime for financial products and services than those with good scores</a:t>
            </a:r>
          </a:p>
          <a:p>
            <a:pPr lvl="1"/>
            <a:r>
              <a:rPr lang="en-US" sz="1800" dirty="0"/>
              <a:t>64 million US consumers  have insufficient or no  credit history</a:t>
            </a:r>
          </a:p>
          <a:p>
            <a:pPr lvl="1"/>
            <a:r>
              <a:rPr lang="en-US" sz="1800" dirty="0"/>
              <a:t>121 million US consumers have subprime credit scores (ranging from 500-649)</a:t>
            </a:r>
          </a:p>
          <a:p>
            <a:pPr lvl="1"/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Why Financial Inclusion Matters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2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/>
              <a:t>Use partnerships and integration to </a:t>
            </a:r>
          </a:p>
          <a:p>
            <a:pPr lvl="1"/>
            <a:r>
              <a:rPr lang="en-US" dirty="0"/>
              <a:t>Connect clients to socially responsible financial institutions</a:t>
            </a:r>
          </a:p>
          <a:p>
            <a:pPr lvl="1"/>
            <a:r>
              <a:rPr lang="en-US" dirty="0"/>
              <a:t>Improve saving behavior</a:t>
            </a:r>
          </a:p>
          <a:p>
            <a:pPr lvl="1"/>
            <a:r>
              <a:rPr lang="en-US" dirty="0"/>
              <a:t>Improve access to </a:t>
            </a:r>
            <a:r>
              <a:rPr lang="en-US" dirty="0" smtClean="0"/>
              <a:t>credit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Financial Capability can be the “connective tissue” between social services providers and CUs</a:t>
            </a:r>
          </a:p>
          <a:p>
            <a:pPr lvl="1"/>
            <a:r>
              <a:rPr lang="en-US" dirty="0"/>
              <a:t>Identify financial product\service needs</a:t>
            </a:r>
          </a:p>
          <a:p>
            <a:pPr lvl="1"/>
            <a:r>
              <a:rPr lang="en-US" dirty="0"/>
              <a:t>Prepare client for membership</a:t>
            </a:r>
          </a:p>
          <a:p>
            <a:pPr lvl="1"/>
            <a:r>
              <a:rPr lang="en-US" dirty="0"/>
              <a:t>Supports their productive use of CU service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/>
              <a:t>Proven 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8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Federation201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ederatio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eder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er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er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32388</TotalTime>
  <Words>1361</Words>
  <Application>Microsoft Office PowerPoint</Application>
  <PresentationFormat>On-screen Show (4:3)</PresentationFormat>
  <Paragraphs>185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2_Federation2011</vt:lpstr>
      <vt:lpstr>think-cell Slide</vt:lpstr>
      <vt:lpstr>PowerPoint Presentation</vt:lpstr>
      <vt:lpstr>Equifax’s Mission and Vision</vt:lpstr>
      <vt:lpstr>Strategic Approach in the Westside</vt:lpstr>
      <vt:lpstr>Strategic Snapshot</vt:lpstr>
      <vt:lpstr>Early Investments and Partnerships</vt:lpstr>
      <vt:lpstr>National Federation of Community Development Credit Unions</vt:lpstr>
      <vt:lpstr>Credit Union Philosophy &amp; Structure</vt:lpstr>
      <vt:lpstr>Why Financial Inclusion Matters</vt:lpstr>
      <vt:lpstr>Proven Solutions</vt:lpstr>
      <vt:lpstr>New Ways to Serve the Westside</vt:lpstr>
      <vt:lpstr>On the Rise Products/Services</vt:lpstr>
      <vt:lpstr>CEFGA’s Graduating Class</vt:lpstr>
      <vt:lpstr>Connect with the Center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Solomon</dc:creator>
  <cp:lastModifiedBy>Michelle Parker</cp:lastModifiedBy>
  <cp:revision>556</cp:revision>
  <cp:lastPrinted>2017-01-17T15:51:02Z</cp:lastPrinted>
  <dcterms:created xsi:type="dcterms:W3CDTF">2016-02-25T22:53:13Z</dcterms:created>
  <dcterms:modified xsi:type="dcterms:W3CDTF">2017-08-10T22:29:33Z</dcterms:modified>
</cp:coreProperties>
</file>