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19" r:id="rId3"/>
    <p:sldId id="360" r:id="rId4"/>
    <p:sldId id="364" r:id="rId5"/>
    <p:sldId id="365" r:id="rId6"/>
    <p:sldId id="362" r:id="rId7"/>
    <p:sldId id="366" r:id="rId8"/>
    <p:sldId id="367" r:id="rId9"/>
    <p:sldId id="342" r:id="rId10"/>
    <p:sldId id="368" r:id="rId11"/>
    <p:sldId id="343" r:id="rId12"/>
    <p:sldId id="369" r:id="rId13"/>
    <p:sldId id="331" r:id="rId14"/>
    <p:sldId id="370" r:id="rId15"/>
    <p:sldId id="371" r:id="rId16"/>
    <p:sldId id="372" r:id="rId17"/>
    <p:sldId id="373" r:id="rId18"/>
    <p:sldId id="374" r:id="rId19"/>
    <p:sldId id="375" r:id="rId20"/>
    <p:sldId id="376" r:id="rId21"/>
    <p:sldId id="377" r:id="rId22"/>
    <p:sldId id="380" r:id="rId23"/>
    <p:sldId id="378" r:id="rId24"/>
    <p:sldId id="383" r:id="rId25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E5DE"/>
          </a:solidFill>
        </a:fill>
      </a:tcStyle>
    </a:wholeTbl>
    <a:band2H>
      <a:tcTxStyle/>
      <a:tcStyle>
        <a:tcBdr/>
        <a:fill>
          <a:solidFill>
            <a:srgbClr val="E7F2E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BE7"/>
          </a:solidFill>
        </a:fill>
      </a:tcStyle>
    </a:wholeTbl>
    <a:band2H>
      <a:tcTxStyle/>
      <a:tcStyle>
        <a:tcBdr/>
        <a:fill>
          <a:solidFill>
            <a:srgbClr val="E6EEF3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alpha val="2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alpha val="20000"/>
            </a:schemeClr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E5E7"/>
          </a:solidFill>
        </a:fill>
      </a:tcStyle>
    </a:wholeTbl>
    <a:band2H>
      <a:tcTxStyle/>
      <a:tcStyle>
        <a:tcBdr/>
        <a:fill>
          <a:solidFill>
            <a:srgbClr val="EEF2F3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4"/>
          </a:solidFill>
        </a:fill>
      </a:tcStyle>
    </a:wholeTbl>
    <a:band2H>
      <a:tcTxStyle/>
      <a:tcStyle>
        <a:tcBdr/>
        <a:fill>
          <a:solidFill>
            <a:srgbClr val="E6E7EB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5"/>
  </p:normalViewPr>
  <p:slideViewPr>
    <p:cSldViewPr snapToGrid="0" snapToObjects="1">
      <p:cViewPr varScale="1">
        <p:scale>
          <a:sx n="75" d="100"/>
          <a:sy n="75" d="100"/>
        </p:scale>
        <p:origin x="78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1B908C-8878-AC48-B083-A84D751265AA}" type="doc">
      <dgm:prSet loTypeId="urn:microsoft.com/office/officeart/2008/layout/CircleAccentTimeline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5E64568-AC11-A243-A909-0A2D6A1AACCC}">
      <dgm:prSet phldrT="[Text]" custT="1"/>
      <dgm:spPr/>
      <dgm:t>
        <a:bodyPr/>
        <a:lstStyle/>
        <a:p>
          <a:r>
            <a:rPr lang="en-US" sz="1050" b="1" dirty="0"/>
            <a:t>1998</a:t>
          </a:r>
          <a:r>
            <a:rPr lang="en-US" sz="1050" dirty="0"/>
            <a:t> </a:t>
          </a:r>
          <a:r>
            <a:rPr lang="mr-IN" sz="1050" dirty="0"/>
            <a:t>–</a:t>
          </a:r>
          <a:r>
            <a:rPr lang="en-US" sz="1050" dirty="0"/>
            <a:t> CSO Consent Decree</a:t>
          </a:r>
        </a:p>
      </dgm:t>
    </dgm:pt>
    <dgm:pt modelId="{A26BEAC6-4122-B140-91DD-736D56769A6B}" type="parTrans" cxnId="{20978C2F-52EB-CE42-BA4D-0C308761097F}">
      <dgm:prSet/>
      <dgm:spPr/>
      <dgm:t>
        <a:bodyPr/>
        <a:lstStyle/>
        <a:p>
          <a:endParaRPr lang="en-US" sz="1050"/>
        </a:p>
      </dgm:t>
    </dgm:pt>
    <dgm:pt modelId="{624F5B2E-9495-3649-9742-FD432C000AAE}" type="sibTrans" cxnId="{20978C2F-52EB-CE42-BA4D-0C308761097F}">
      <dgm:prSet/>
      <dgm:spPr/>
      <dgm:t>
        <a:bodyPr/>
        <a:lstStyle/>
        <a:p>
          <a:endParaRPr lang="en-US" sz="1050"/>
        </a:p>
      </dgm:t>
    </dgm:pt>
    <dgm:pt modelId="{F4A0CB31-6D56-7045-8FE0-49CF0D245141}">
      <dgm:prSet phldrT="[Text]" custT="1"/>
      <dgm:spPr/>
      <dgm:t>
        <a:bodyPr/>
        <a:lstStyle/>
        <a:p>
          <a:r>
            <a:rPr lang="en-US" sz="1050" b="1" dirty="0"/>
            <a:t>1999</a:t>
          </a:r>
          <a:r>
            <a:rPr lang="en-US" sz="1050" dirty="0"/>
            <a:t> - SSO Consent Decree</a:t>
          </a:r>
        </a:p>
      </dgm:t>
    </dgm:pt>
    <dgm:pt modelId="{6B89F3AD-C1E3-D945-B3A7-151D9CB3540D}" type="parTrans" cxnId="{272201F8-150F-4B47-B2D0-B2D98C3DACAA}">
      <dgm:prSet/>
      <dgm:spPr/>
      <dgm:t>
        <a:bodyPr/>
        <a:lstStyle/>
        <a:p>
          <a:endParaRPr lang="en-US" sz="1050"/>
        </a:p>
      </dgm:t>
    </dgm:pt>
    <dgm:pt modelId="{DF335860-8690-CE4F-804C-05AA7A6F7AFE}" type="sibTrans" cxnId="{272201F8-150F-4B47-B2D0-B2D98C3DACAA}">
      <dgm:prSet/>
      <dgm:spPr/>
      <dgm:t>
        <a:bodyPr/>
        <a:lstStyle/>
        <a:p>
          <a:endParaRPr lang="en-US" sz="1050"/>
        </a:p>
      </dgm:t>
    </dgm:pt>
    <dgm:pt modelId="{956E2264-9E1E-5E40-81E9-8FD62BF1B981}">
      <dgm:prSet phldrT="[Text]" custT="1"/>
      <dgm:spPr/>
      <dgm:t>
        <a:bodyPr/>
        <a:lstStyle/>
        <a:p>
          <a:r>
            <a:rPr lang="en-US" sz="1050" b="1" dirty="0"/>
            <a:t>2003 </a:t>
          </a:r>
          <a:r>
            <a:rPr lang="en-US" sz="1050" dirty="0"/>
            <a:t>- Nancy Creek Tunnel Project Added</a:t>
          </a:r>
        </a:p>
      </dgm:t>
    </dgm:pt>
    <dgm:pt modelId="{C8511C7A-F364-534E-B19F-0D8BDDFB6A19}" type="parTrans" cxnId="{2F473394-D139-CB49-9406-62AAFBF25EA0}">
      <dgm:prSet/>
      <dgm:spPr/>
      <dgm:t>
        <a:bodyPr/>
        <a:lstStyle/>
        <a:p>
          <a:endParaRPr lang="en-US" sz="1050"/>
        </a:p>
      </dgm:t>
    </dgm:pt>
    <dgm:pt modelId="{CD4351E9-DF24-2844-8297-E92E62C24A40}" type="sibTrans" cxnId="{2F473394-D139-CB49-9406-62AAFBF25EA0}">
      <dgm:prSet/>
      <dgm:spPr/>
      <dgm:t>
        <a:bodyPr/>
        <a:lstStyle/>
        <a:p>
          <a:endParaRPr lang="en-US" sz="1050"/>
        </a:p>
      </dgm:t>
    </dgm:pt>
    <dgm:pt modelId="{AA2D0E7D-5B7D-8943-B23C-29C3993A33D5}">
      <dgm:prSet phldrT="[Text]" custT="1"/>
      <dgm:spPr/>
      <dgm:t>
        <a:bodyPr/>
        <a:lstStyle/>
        <a:p>
          <a:r>
            <a:rPr lang="en-US" sz="1050" b="1" dirty="0"/>
            <a:t>2012</a:t>
          </a:r>
          <a:r>
            <a:rPr lang="en-US" sz="1050" dirty="0"/>
            <a:t> </a:t>
          </a:r>
          <a:r>
            <a:rPr lang="mr-IN" sz="1050" dirty="0"/>
            <a:t>–</a:t>
          </a:r>
          <a:r>
            <a:rPr lang="en-US" sz="1050" dirty="0"/>
            <a:t> </a:t>
          </a:r>
          <a:r>
            <a:rPr lang="en-US" sz="1050" b="1" dirty="0"/>
            <a:t>Green Infrastructure Strategic Action Plan</a:t>
          </a:r>
          <a:r>
            <a:rPr lang="en-US" sz="1050" dirty="0"/>
            <a:t> Developed</a:t>
          </a:r>
        </a:p>
      </dgm:t>
    </dgm:pt>
    <dgm:pt modelId="{591B61B5-72BA-BC40-BCF7-2EB0E696226A}" type="parTrans" cxnId="{CF33501C-F524-B849-A554-4DD78B59F108}">
      <dgm:prSet/>
      <dgm:spPr/>
      <dgm:t>
        <a:bodyPr/>
        <a:lstStyle/>
        <a:p>
          <a:endParaRPr lang="en-US" sz="1050"/>
        </a:p>
      </dgm:t>
    </dgm:pt>
    <dgm:pt modelId="{6D1E5B25-A856-CC4C-9380-F938AD11F26C}" type="sibTrans" cxnId="{CF33501C-F524-B849-A554-4DD78B59F108}">
      <dgm:prSet/>
      <dgm:spPr/>
      <dgm:t>
        <a:bodyPr/>
        <a:lstStyle/>
        <a:p>
          <a:endParaRPr lang="en-US" sz="1050"/>
        </a:p>
      </dgm:t>
    </dgm:pt>
    <dgm:pt modelId="{08EA09AE-79E1-F74B-A188-F619186D0A2C}">
      <dgm:prSet phldrT="[Text]" custT="1"/>
      <dgm:spPr/>
      <dgm:t>
        <a:bodyPr/>
        <a:lstStyle/>
        <a:p>
          <a:r>
            <a:rPr lang="en-US" sz="1050" b="1" dirty="0"/>
            <a:t>2014</a:t>
          </a:r>
          <a:r>
            <a:rPr lang="en-US" sz="1050" dirty="0"/>
            <a:t> - Phase I MS4 Permit</a:t>
          </a:r>
        </a:p>
      </dgm:t>
    </dgm:pt>
    <dgm:pt modelId="{ECF70838-8E77-AC41-8A18-A614A66E20D9}" type="parTrans" cxnId="{ADC4D9B1-0B18-E741-95FF-50E61B3FB68A}">
      <dgm:prSet/>
      <dgm:spPr/>
      <dgm:t>
        <a:bodyPr/>
        <a:lstStyle/>
        <a:p>
          <a:endParaRPr lang="en-US" sz="1050"/>
        </a:p>
      </dgm:t>
    </dgm:pt>
    <dgm:pt modelId="{BD40AA36-3088-994C-AA09-FB659927B323}" type="sibTrans" cxnId="{ADC4D9B1-0B18-E741-95FF-50E61B3FB68A}">
      <dgm:prSet/>
      <dgm:spPr/>
      <dgm:t>
        <a:bodyPr/>
        <a:lstStyle/>
        <a:p>
          <a:endParaRPr lang="en-US" sz="1050"/>
        </a:p>
      </dgm:t>
    </dgm:pt>
    <dgm:pt modelId="{CA8E2689-3C19-F24F-BB0C-BD4A829E2760}">
      <dgm:prSet phldrT="[Text]" custT="1"/>
      <dgm:spPr/>
      <dgm:t>
        <a:bodyPr/>
        <a:lstStyle/>
        <a:p>
          <a:r>
            <a:rPr lang="en-US" sz="1050" b="1" dirty="0"/>
            <a:t>2015</a:t>
          </a:r>
          <a:r>
            <a:rPr lang="en-US" sz="1050" dirty="0"/>
            <a:t> </a:t>
          </a:r>
          <a:r>
            <a:rPr lang="mr-IN" sz="1050" dirty="0"/>
            <a:t>–</a:t>
          </a:r>
          <a:r>
            <a:rPr lang="en-US" sz="1050" dirty="0"/>
            <a:t> 100yr Storm Flooding</a:t>
          </a:r>
        </a:p>
      </dgm:t>
    </dgm:pt>
    <dgm:pt modelId="{CADD5C8E-8388-0646-A98E-B08FD4B32A69}" type="parTrans" cxnId="{AD97E139-5C7A-A345-9C25-EE950478F908}">
      <dgm:prSet/>
      <dgm:spPr/>
      <dgm:t>
        <a:bodyPr/>
        <a:lstStyle/>
        <a:p>
          <a:endParaRPr lang="en-US" sz="1050"/>
        </a:p>
      </dgm:t>
    </dgm:pt>
    <dgm:pt modelId="{10057F74-8F4F-8E48-931D-DB015DA31712}" type="sibTrans" cxnId="{AD97E139-5C7A-A345-9C25-EE950478F908}">
      <dgm:prSet/>
      <dgm:spPr/>
      <dgm:t>
        <a:bodyPr/>
        <a:lstStyle/>
        <a:p>
          <a:endParaRPr lang="en-US" sz="1050"/>
        </a:p>
      </dgm:t>
    </dgm:pt>
    <dgm:pt modelId="{8884A449-50F4-1F43-9FBA-C4CB51596D80}">
      <dgm:prSet phldrT="[Text]" custT="1"/>
      <dgm:spPr/>
      <dgm:t>
        <a:bodyPr/>
        <a:lstStyle/>
        <a:p>
          <a:r>
            <a:rPr lang="en-US" sz="1050" b="1" dirty="0"/>
            <a:t>2012</a:t>
          </a:r>
          <a:r>
            <a:rPr lang="en-US" sz="1050" dirty="0"/>
            <a:t> - Time Extension to 2027</a:t>
          </a:r>
        </a:p>
      </dgm:t>
    </dgm:pt>
    <dgm:pt modelId="{F9186E7C-13B4-5546-AA71-6136FB1D72BA}" type="parTrans" cxnId="{F1CAA4D0-33C4-9D42-9F64-D14EF2B68F78}">
      <dgm:prSet/>
      <dgm:spPr/>
      <dgm:t>
        <a:bodyPr/>
        <a:lstStyle/>
        <a:p>
          <a:endParaRPr lang="en-US" sz="1050"/>
        </a:p>
      </dgm:t>
    </dgm:pt>
    <dgm:pt modelId="{9F047CD8-D0B3-7246-894D-799185A98154}" type="sibTrans" cxnId="{F1CAA4D0-33C4-9D42-9F64-D14EF2B68F78}">
      <dgm:prSet/>
      <dgm:spPr/>
      <dgm:t>
        <a:bodyPr/>
        <a:lstStyle/>
        <a:p>
          <a:endParaRPr lang="en-US" sz="1050"/>
        </a:p>
      </dgm:t>
    </dgm:pt>
    <dgm:pt modelId="{6D7A96C9-D7A2-5F43-BE1A-F7A1ED104379}">
      <dgm:prSet phldrT="[Text]" custT="1"/>
      <dgm:spPr/>
      <dgm:t>
        <a:bodyPr/>
        <a:lstStyle/>
        <a:p>
          <a:r>
            <a:rPr lang="en-US" sz="1050" b="1" dirty="0"/>
            <a:t>2007</a:t>
          </a:r>
          <a:r>
            <a:rPr lang="en-US" sz="1050" dirty="0"/>
            <a:t> - Sewer Separation Completed</a:t>
          </a:r>
        </a:p>
      </dgm:t>
    </dgm:pt>
    <dgm:pt modelId="{72C4D62A-E1A1-BD4D-BC77-4C480934D3BE}" type="parTrans" cxnId="{67CEFC67-6BF6-BB4F-9293-FF717C157B0A}">
      <dgm:prSet/>
      <dgm:spPr/>
      <dgm:t>
        <a:bodyPr/>
        <a:lstStyle/>
        <a:p>
          <a:endParaRPr lang="en-US" sz="1050"/>
        </a:p>
      </dgm:t>
    </dgm:pt>
    <dgm:pt modelId="{C9C98F77-EEB3-3D4D-86E7-6B28837B8845}" type="sibTrans" cxnId="{67CEFC67-6BF6-BB4F-9293-FF717C157B0A}">
      <dgm:prSet/>
      <dgm:spPr/>
      <dgm:t>
        <a:bodyPr/>
        <a:lstStyle/>
        <a:p>
          <a:endParaRPr lang="en-US" sz="1050"/>
        </a:p>
      </dgm:t>
    </dgm:pt>
    <dgm:pt modelId="{98027221-CA3D-2440-AAC4-837B970640B4}">
      <dgm:prSet phldrT="[Text]" custT="1"/>
      <dgm:spPr/>
      <dgm:t>
        <a:bodyPr/>
        <a:lstStyle/>
        <a:p>
          <a:r>
            <a:rPr lang="en-US" sz="1050" b="1" dirty="0"/>
            <a:t>2008</a:t>
          </a:r>
          <a:r>
            <a:rPr lang="en-US" sz="1050" dirty="0"/>
            <a:t> - CSO CD </a:t>
          </a:r>
          <a:r>
            <a:rPr lang="en-US" sz="1050" dirty="0" err="1"/>
            <a:t>Reqs</a:t>
          </a:r>
          <a:r>
            <a:rPr lang="en-US" sz="1050" dirty="0"/>
            <a:t>. Met</a:t>
          </a:r>
        </a:p>
      </dgm:t>
    </dgm:pt>
    <dgm:pt modelId="{B0DF1F7E-821E-6942-A935-60B48DE07AE8}" type="parTrans" cxnId="{2C42EDA5-CD0E-CD46-9C48-28ECF965C013}">
      <dgm:prSet/>
      <dgm:spPr/>
      <dgm:t>
        <a:bodyPr/>
        <a:lstStyle/>
        <a:p>
          <a:endParaRPr lang="en-US"/>
        </a:p>
      </dgm:t>
    </dgm:pt>
    <dgm:pt modelId="{E150446F-9DA0-6D48-978F-4D426E60A62A}" type="sibTrans" cxnId="{2C42EDA5-CD0E-CD46-9C48-28ECF965C013}">
      <dgm:prSet/>
      <dgm:spPr/>
      <dgm:t>
        <a:bodyPr/>
        <a:lstStyle/>
        <a:p>
          <a:endParaRPr lang="en-US"/>
        </a:p>
      </dgm:t>
    </dgm:pt>
    <dgm:pt modelId="{5702998C-6ADA-0A4B-A6D2-A9FEA6C52DA4}">
      <dgm:prSet phldrT="[Text]" custT="1"/>
      <dgm:spPr/>
      <dgm:t>
        <a:bodyPr/>
        <a:lstStyle/>
        <a:p>
          <a:r>
            <a:rPr lang="en-US" sz="1050" b="1" dirty="0"/>
            <a:t>2009</a:t>
          </a:r>
          <a:r>
            <a:rPr lang="en-US" sz="1050" dirty="0"/>
            <a:t> -</a:t>
          </a:r>
          <a:r>
            <a:rPr lang="en-US" sz="1050" b="1" dirty="0"/>
            <a:t>100-500yr </a:t>
          </a:r>
          <a:r>
            <a:rPr lang="en-US" sz="1050" dirty="0"/>
            <a:t>Storm - Flooding</a:t>
          </a:r>
        </a:p>
      </dgm:t>
    </dgm:pt>
    <dgm:pt modelId="{99A65143-1BD3-104F-8036-77F355090811}" type="parTrans" cxnId="{CD3B2FD6-054C-584D-A5B5-72DE1E20409A}">
      <dgm:prSet/>
      <dgm:spPr/>
      <dgm:t>
        <a:bodyPr/>
        <a:lstStyle/>
        <a:p>
          <a:endParaRPr lang="en-US"/>
        </a:p>
      </dgm:t>
    </dgm:pt>
    <dgm:pt modelId="{ED481C50-8770-BC46-9F39-5D323D9D0F58}" type="sibTrans" cxnId="{CD3B2FD6-054C-584D-A5B5-72DE1E20409A}">
      <dgm:prSet/>
      <dgm:spPr/>
      <dgm:t>
        <a:bodyPr/>
        <a:lstStyle/>
        <a:p>
          <a:endParaRPr lang="en-US"/>
        </a:p>
      </dgm:t>
    </dgm:pt>
    <dgm:pt modelId="{4B9E95D2-75DE-8D42-B7DA-9EE20759D240}">
      <dgm:prSet phldrT="[Text]" custT="1"/>
      <dgm:spPr/>
      <dgm:t>
        <a:bodyPr/>
        <a:lstStyle/>
        <a:p>
          <a:r>
            <a:rPr lang="en-US" sz="1050" b="1" dirty="0"/>
            <a:t>2013</a:t>
          </a:r>
          <a:r>
            <a:rPr lang="en-US" sz="1050" dirty="0"/>
            <a:t> - Post Development </a:t>
          </a:r>
          <a:r>
            <a:rPr lang="en-US" sz="1050" dirty="0" err="1"/>
            <a:t>Stormwater</a:t>
          </a:r>
          <a:r>
            <a:rPr lang="en-US" sz="1050" dirty="0"/>
            <a:t> Ordinance</a:t>
          </a:r>
        </a:p>
      </dgm:t>
    </dgm:pt>
    <dgm:pt modelId="{051072BC-32B3-0341-8EA3-04266DBF7B33}" type="parTrans" cxnId="{0A3824B1-807A-0C44-A85B-1AB7772357EC}">
      <dgm:prSet/>
      <dgm:spPr/>
      <dgm:t>
        <a:bodyPr/>
        <a:lstStyle/>
        <a:p>
          <a:endParaRPr lang="en-US"/>
        </a:p>
      </dgm:t>
    </dgm:pt>
    <dgm:pt modelId="{1139A0D1-5C4F-2540-B3C4-B544FE4C8383}" type="sibTrans" cxnId="{0A3824B1-807A-0C44-A85B-1AB7772357EC}">
      <dgm:prSet/>
      <dgm:spPr/>
      <dgm:t>
        <a:bodyPr/>
        <a:lstStyle/>
        <a:p>
          <a:endParaRPr lang="en-US"/>
        </a:p>
      </dgm:t>
    </dgm:pt>
    <dgm:pt modelId="{B0F121D4-D752-F047-B52F-005DFC71BB54}" type="pres">
      <dgm:prSet presAssocID="{771B908C-8878-AC48-B083-A84D751265AA}" presName="Name0" presStyleCnt="0">
        <dgm:presLayoutVars>
          <dgm:dir/>
        </dgm:presLayoutVars>
      </dgm:prSet>
      <dgm:spPr/>
    </dgm:pt>
    <dgm:pt modelId="{2C931A38-C619-AB4D-8514-508BAF238D97}" type="pres">
      <dgm:prSet presAssocID="{85E64568-AC11-A243-A909-0A2D6A1AACCC}" presName="parComposite" presStyleCnt="0"/>
      <dgm:spPr/>
    </dgm:pt>
    <dgm:pt modelId="{E2AE4A23-1BAE-1F43-871A-8B9CEC182B23}" type="pres">
      <dgm:prSet presAssocID="{85E64568-AC11-A243-A909-0A2D6A1AACCC}" presName="parBigCircle" presStyleLbl="node0" presStyleIdx="0" presStyleCnt="7"/>
      <dgm:spPr>
        <a:solidFill>
          <a:schemeClr val="accent5"/>
        </a:solidFill>
      </dgm:spPr>
    </dgm:pt>
    <dgm:pt modelId="{BA852BCE-434D-FA42-ACE3-E3B763BB896C}" type="pres">
      <dgm:prSet presAssocID="{85E64568-AC11-A243-A909-0A2D6A1AACCC}" presName="parTx" presStyleLbl="revTx" presStyleIdx="0" presStyleCnt="15"/>
      <dgm:spPr/>
    </dgm:pt>
    <dgm:pt modelId="{AD4071C4-24D2-C647-A52C-5A7B4BB0E751}" type="pres">
      <dgm:prSet presAssocID="{85E64568-AC11-A243-A909-0A2D6A1AACCC}" presName="bSpace" presStyleCnt="0"/>
      <dgm:spPr/>
    </dgm:pt>
    <dgm:pt modelId="{729CBDBC-A4C4-C043-88AF-6ED2E16772D2}" type="pres">
      <dgm:prSet presAssocID="{85E64568-AC11-A243-A909-0A2D6A1AACCC}" presName="parBackupNorm" presStyleCnt="0"/>
      <dgm:spPr/>
    </dgm:pt>
    <dgm:pt modelId="{91813A2E-151C-DB47-8C91-2BF2FC032EED}" type="pres">
      <dgm:prSet presAssocID="{624F5B2E-9495-3649-9742-FD432C000AAE}" presName="parSpace" presStyleCnt="0"/>
      <dgm:spPr/>
    </dgm:pt>
    <dgm:pt modelId="{F9A69B69-BAEE-C149-96C4-144D7BE0AB6B}" type="pres">
      <dgm:prSet presAssocID="{6D7A96C9-D7A2-5F43-BE1A-F7A1ED104379}" presName="desBackupLeftNorm" presStyleCnt="0"/>
      <dgm:spPr/>
    </dgm:pt>
    <dgm:pt modelId="{19D6CB1D-76B4-4643-9D8F-3642EC77CEB2}" type="pres">
      <dgm:prSet presAssocID="{6D7A96C9-D7A2-5F43-BE1A-F7A1ED104379}" presName="desComposite" presStyleCnt="0"/>
      <dgm:spPr/>
    </dgm:pt>
    <dgm:pt modelId="{DDE0178E-2AF9-B246-B0EA-D2EEC35A8A18}" type="pres">
      <dgm:prSet presAssocID="{6D7A96C9-D7A2-5F43-BE1A-F7A1ED104379}" presName="desCircle" presStyleLbl="node1" presStyleIdx="0" presStyleCnt="4"/>
      <dgm:spPr>
        <a:solidFill>
          <a:schemeClr val="accent4"/>
        </a:solidFill>
      </dgm:spPr>
    </dgm:pt>
    <dgm:pt modelId="{261A824A-6EA3-D343-BCF9-A3CD1C8CE0D3}" type="pres">
      <dgm:prSet presAssocID="{6D7A96C9-D7A2-5F43-BE1A-F7A1ED104379}" presName="chTx" presStyleLbl="revTx" presStyleIdx="1" presStyleCnt="15"/>
      <dgm:spPr/>
    </dgm:pt>
    <dgm:pt modelId="{1BA5063C-8499-4341-B5E9-A34D4508CFB9}" type="pres">
      <dgm:prSet presAssocID="{6D7A96C9-D7A2-5F43-BE1A-F7A1ED104379}" presName="desTx" presStyleLbl="revTx" presStyleIdx="2" presStyleCnt="15">
        <dgm:presLayoutVars>
          <dgm:bulletEnabled val="1"/>
        </dgm:presLayoutVars>
      </dgm:prSet>
      <dgm:spPr/>
    </dgm:pt>
    <dgm:pt modelId="{BCF55DF1-8F0E-3042-BA8F-5709CE44AD1C}" type="pres">
      <dgm:prSet presAssocID="{6D7A96C9-D7A2-5F43-BE1A-F7A1ED104379}" presName="desBackupRightNorm" presStyleCnt="0"/>
      <dgm:spPr/>
    </dgm:pt>
    <dgm:pt modelId="{1FED6B69-35CC-D44A-85A2-75D0C654F3F8}" type="pres">
      <dgm:prSet presAssocID="{C9C98F77-EEB3-3D4D-86E7-6B28837B8845}" presName="desSpace" presStyleCnt="0"/>
      <dgm:spPr/>
    </dgm:pt>
    <dgm:pt modelId="{16981825-5B8D-0145-A244-23BA0A094A10}" type="pres">
      <dgm:prSet presAssocID="{98027221-CA3D-2440-AAC4-837B970640B4}" presName="desBackupLeftNorm" presStyleCnt="0"/>
      <dgm:spPr/>
    </dgm:pt>
    <dgm:pt modelId="{BE3053A5-743E-1040-8319-EFB1704D0965}" type="pres">
      <dgm:prSet presAssocID="{98027221-CA3D-2440-AAC4-837B970640B4}" presName="desComposite" presStyleCnt="0"/>
      <dgm:spPr/>
    </dgm:pt>
    <dgm:pt modelId="{C6C1EB99-8B53-8346-A032-45B751751C1C}" type="pres">
      <dgm:prSet presAssocID="{98027221-CA3D-2440-AAC4-837B970640B4}" presName="desCircle" presStyleLbl="node1" presStyleIdx="1" presStyleCnt="4"/>
      <dgm:spPr>
        <a:solidFill>
          <a:schemeClr val="accent4"/>
        </a:solidFill>
      </dgm:spPr>
    </dgm:pt>
    <dgm:pt modelId="{15DF4A35-7F54-D742-91CC-32AB11608D79}" type="pres">
      <dgm:prSet presAssocID="{98027221-CA3D-2440-AAC4-837B970640B4}" presName="chTx" presStyleLbl="revTx" presStyleIdx="3" presStyleCnt="15"/>
      <dgm:spPr/>
    </dgm:pt>
    <dgm:pt modelId="{934C4B88-58F2-8A46-A1FB-98C1BADC6A14}" type="pres">
      <dgm:prSet presAssocID="{98027221-CA3D-2440-AAC4-837B970640B4}" presName="desTx" presStyleLbl="revTx" presStyleIdx="4" presStyleCnt="15">
        <dgm:presLayoutVars>
          <dgm:bulletEnabled val="1"/>
        </dgm:presLayoutVars>
      </dgm:prSet>
      <dgm:spPr/>
    </dgm:pt>
    <dgm:pt modelId="{DCF422FD-3EAC-7044-B141-FFDA6E168605}" type="pres">
      <dgm:prSet presAssocID="{98027221-CA3D-2440-AAC4-837B970640B4}" presName="desBackupRightNorm" presStyleCnt="0"/>
      <dgm:spPr/>
    </dgm:pt>
    <dgm:pt modelId="{533F6957-AC3D-7F4B-A35D-7ADEB8BEA350}" type="pres">
      <dgm:prSet presAssocID="{E150446F-9DA0-6D48-978F-4D426E60A62A}" presName="desSpace" presStyleCnt="0"/>
      <dgm:spPr/>
    </dgm:pt>
    <dgm:pt modelId="{8C4C068F-2392-9742-801D-3D9F2B27F54B}" type="pres">
      <dgm:prSet presAssocID="{F4A0CB31-6D56-7045-8FE0-49CF0D245141}" presName="parComposite" presStyleCnt="0"/>
      <dgm:spPr/>
    </dgm:pt>
    <dgm:pt modelId="{E0FE4ED0-CE0B-7F4C-9020-CE220EB3F8C2}" type="pres">
      <dgm:prSet presAssocID="{F4A0CB31-6D56-7045-8FE0-49CF0D245141}" presName="parBigCircle" presStyleLbl="node0" presStyleIdx="1" presStyleCnt="7"/>
      <dgm:spPr>
        <a:solidFill>
          <a:schemeClr val="accent5"/>
        </a:solidFill>
      </dgm:spPr>
    </dgm:pt>
    <dgm:pt modelId="{AD142F05-4E7D-EB49-8195-F8F42B4ED2FA}" type="pres">
      <dgm:prSet presAssocID="{F4A0CB31-6D56-7045-8FE0-49CF0D245141}" presName="parTx" presStyleLbl="revTx" presStyleIdx="5" presStyleCnt="15"/>
      <dgm:spPr/>
    </dgm:pt>
    <dgm:pt modelId="{20049200-A754-E74D-884C-1C95F94A63CF}" type="pres">
      <dgm:prSet presAssocID="{F4A0CB31-6D56-7045-8FE0-49CF0D245141}" presName="bSpace" presStyleCnt="0"/>
      <dgm:spPr/>
    </dgm:pt>
    <dgm:pt modelId="{525A603F-3334-BF42-AF4E-50FCE5996AE9}" type="pres">
      <dgm:prSet presAssocID="{F4A0CB31-6D56-7045-8FE0-49CF0D245141}" presName="parBackupNorm" presStyleCnt="0"/>
      <dgm:spPr/>
    </dgm:pt>
    <dgm:pt modelId="{82E9F611-8D82-8A4B-9C47-D7F08D462297}" type="pres">
      <dgm:prSet presAssocID="{DF335860-8690-CE4F-804C-05AA7A6F7AFE}" presName="parSpace" presStyleCnt="0"/>
      <dgm:spPr/>
    </dgm:pt>
    <dgm:pt modelId="{2EFCBCE6-7AC0-AE49-99C7-46B1F18CE177}" type="pres">
      <dgm:prSet presAssocID="{956E2264-9E1E-5E40-81E9-8FD62BF1B981}" presName="desBackupLeftNorm" presStyleCnt="0"/>
      <dgm:spPr/>
    </dgm:pt>
    <dgm:pt modelId="{5D3BA4C8-BDB8-4B4A-ABA5-88A850B5625E}" type="pres">
      <dgm:prSet presAssocID="{956E2264-9E1E-5E40-81E9-8FD62BF1B981}" presName="desComposite" presStyleCnt="0"/>
      <dgm:spPr/>
    </dgm:pt>
    <dgm:pt modelId="{D9ADCD45-D749-134B-A3C2-CF94064C5979}" type="pres">
      <dgm:prSet presAssocID="{956E2264-9E1E-5E40-81E9-8FD62BF1B981}" presName="desCircle" presStyleLbl="node1" presStyleIdx="2" presStyleCnt="4"/>
      <dgm:spPr>
        <a:solidFill>
          <a:schemeClr val="accent4"/>
        </a:solidFill>
      </dgm:spPr>
    </dgm:pt>
    <dgm:pt modelId="{C92E7714-EA1F-5B4B-896F-033F5B4D2537}" type="pres">
      <dgm:prSet presAssocID="{956E2264-9E1E-5E40-81E9-8FD62BF1B981}" presName="chTx" presStyleLbl="revTx" presStyleIdx="6" presStyleCnt="15"/>
      <dgm:spPr/>
    </dgm:pt>
    <dgm:pt modelId="{1D1C6A9F-2478-6B45-8FE7-C7B1184629D4}" type="pres">
      <dgm:prSet presAssocID="{956E2264-9E1E-5E40-81E9-8FD62BF1B981}" presName="desTx" presStyleLbl="revTx" presStyleIdx="7" presStyleCnt="15">
        <dgm:presLayoutVars>
          <dgm:bulletEnabled val="1"/>
        </dgm:presLayoutVars>
      </dgm:prSet>
      <dgm:spPr/>
    </dgm:pt>
    <dgm:pt modelId="{1F329B9B-9941-BD46-9AE2-6D386B7819A0}" type="pres">
      <dgm:prSet presAssocID="{956E2264-9E1E-5E40-81E9-8FD62BF1B981}" presName="desBackupRightNorm" presStyleCnt="0"/>
      <dgm:spPr/>
    </dgm:pt>
    <dgm:pt modelId="{4DE2360D-8B20-E44C-AAFA-AD69A0E5B083}" type="pres">
      <dgm:prSet presAssocID="{CD4351E9-DF24-2844-8297-E92E62C24A40}" presName="desSpace" presStyleCnt="0"/>
      <dgm:spPr/>
    </dgm:pt>
    <dgm:pt modelId="{704AF914-1329-C344-8C0F-35F313340D23}" type="pres">
      <dgm:prSet presAssocID="{5702998C-6ADA-0A4B-A6D2-A9FEA6C52DA4}" presName="parComposite" presStyleCnt="0"/>
      <dgm:spPr/>
    </dgm:pt>
    <dgm:pt modelId="{B8E4DA7F-3B5E-9B42-8FDD-C367C8D72250}" type="pres">
      <dgm:prSet presAssocID="{5702998C-6ADA-0A4B-A6D2-A9FEA6C52DA4}" presName="parBigCircle" presStyleLbl="node0" presStyleIdx="2" presStyleCnt="7"/>
      <dgm:spPr>
        <a:solidFill>
          <a:schemeClr val="accent6"/>
        </a:solidFill>
      </dgm:spPr>
    </dgm:pt>
    <dgm:pt modelId="{D2E43A0E-49A2-3A49-92F6-AE1F8B6699DB}" type="pres">
      <dgm:prSet presAssocID="{5702998C-6ADA-0A4B-A6D2-A9FEA6C52DA4}" presName="parTx" presStyleLbl="revTx" presStyleIdx="8" presStyleCnt="15"/>
      <dgm:spPr/>
    </dgm:pt>
    <dgm:pt modelId="{88C518E8-E2C5-2943-BF25-1FBA2CFF4E45}" type="pres">
      <dgm:prSet presAssocID="{5702998C-6ADA-0A4B-A6D2-A9FEA6C52DA4}" presName="bSpace" presStyleCnt="0"/>
      <dgm:spPr/>
    </dgm:pt>
    <dgm:pt modelId="{8FB288C1-6249-5042-9DAC-93BB96283669}" type="pres">
      <dgm:prSet presAssocID="{5702998C-6ADA-0A4B-A6D2-A9FEA6C52DA4}" presName="parBackupNorm" presStyleCnt="0"/>
      <dgm:spPr/>
    </dgm:pt>
    <dgm:pt modelId="{65271359-8295-CE40-8A92-C3F4F1FD2F0A}" type="pres">
      <dgm:prSet presAssocID="{ED481C50-8770-BC46-9F39-5D323D9D0F58}" presName="parSpace" presStyleCnt="0"/>
      <dgm:spPr/>
    </dgm:pt>
    <dgm:pt modelId="{B2EA993F-74ED-194F-8E92-F405A0ACC7F8}" type="pres">
      <dgm:prSet presAssocID="{8884A449-50F4-1F43-9FBA-C4CB51596D80}" presName="desBackupLeftNorm" presStyleCnt="0"/>
      <dgm:spPr/>
    </dgm:pt>
    <dgm:pt modelId="{4D6636AA-B9C6-4E4E-B0AA-A38446CDDE41}" type="pres">
      <dgm:prSet presAssocID="{8884A449-50F4-1F43-9FBA-C4CB51596D80}" presName="desComposite" presStyleCnt="0"/>
      <dgm:spPr/>
    </dgm:pt>
    <dgm:pt modelId="{4E652448-9952-704E-AFE0-2DF906895D27}" type="pres">
      <dgm:prSet presAssocID="{8884A449-50F4-1F43-9FBA-C4CB51596D80}" presName="desCircle" presStyleLbl="node1" presStyleIdx="3" presStyleCnt="4"/>
      <dgm:spPr>
        <a:solidFill>
          <a:schemeClr val="accent4"/>
        </a:solidFill>
      </dgm:spPr>
    </dgm:pt>
    <dgm:pt modelId="{C256F720-911E-0D4D-A960-6792E6BB86FF}" type="pres">
      <dgm:prSet presAssocID="{8884A449-50F4-1F43-9FBA-C4CB51596D80}" presName="chTx" presStyleLbl="revTx" presStyleIdx="9" presStyleCnt="15" custLinFactNeighborX="11011" custLinFactNeighborY="3875"/>
      <dgm:spPr/>
    </dgm:pt>
    <dgm:pt modelId="{DE9F9AA8-B8D9-904E-8517-AF7654E92160}" type="pres">
      <dgm:prSet presAssocID="{8884A449-50F4-1F43-9FBA-C4CB51596D80}" presName="desTx" presStyleLbl="revTx" presStyleIdx="10" presStyleCnt="15">
        <dgm:presLayoutVars>
          <dgm:bulletEnabled val="1"/>
        </dgm:presLayoutVars>
      </dgm:prSet>
      <dgm:spPr/>
    </dgm:pt>
    <dgm:pt modelId="{AB0434F2-C5DD-5348-9C41-2335589C1E98}" type="pres">
      <dgm:prSet presAssocID="{8884A449-50F4-1F43-9FBA-C4CB51596D80}" presName="desBackupRightNorm" presStyleCnt="0"/>
      <dgm:spPr/>
    </dgm:pt>
    <dgm:pt modelId="{266A424C-A2D1-3B44-AD15-E882D13E0C58}" type="pres">
      <dgm:prSet presAssocID="{9F047CD8-D0B3-7246-894D-799185A98154}" presName="desSpace" presStyleCnt="0"/>
      <dgm:spPr/>
    </dgm:pt>
    <dgm:pt modelId="{AF5F1846-3347-6745-B9D9-6B7628BEFAE0}" type="pres">
      <dgm:prSet presAssocID="{AA2D0E7D-5B7D-8943-B23C-29C3993A33D5}" presName="parComposite" presStyleCnt="0"/>
      <dgm:spPr/>
    </dgm:pt>
    <dgm:pt modelId="{28AE7F5D-418C-E640-BD25-C7976CE99075}" type="pres">
      <dgm:prSet presAssocID="{AA2D0E7D-5B7D-8943-B23C-29C3993A33D5}" presName="parBigCircle" presStyleLbl="node0" presStyleIdx="3" presStyleCnt="7"/>
      <dgm:spPr>
        <a:solidFill>
          <a:srgbClr val="00B050"/>
        </a:solidFill>
      </dgm:spPr>
    </dgm:pt>
    <dgm:pt modelId="{5CAC4141-049E-064F-8CF1-1E353451F0C8}" type="pres">
      <dgm:prSet presAssocID="{AA2D0E7D-5B7D-8943-B23C-29C3993A33D5}" presName="parTx" presStyleLbl="revTx" presStyleIdx="11" presStyleCnt="15"/>
      <dgm:spPr/>
    </dgm:pt>
    <dgm:pt modelId="{324999AA-2D22-BF45-8B37-F9539DEE9593}" type="pres">
      <dgm:prSet presAssocID="{AA2D0E7D-5B7D-8943-B23C-29C3993A33D5}" presName="bSpace" presStyleCnt="0"/>
      <dgm:spPr/>
    </dgm:pt>
    <dgm:pt modelId="{61F049B5-6864-4B44-B0A1-B355144A7D28}" type="pres">
      <dgm:prSet presAssocID="{AA2D0E7D-5B7D-8943-B23C-29C3993A33D5}" presName="parBackupNorm" presStyleCnt="0"/>
      <dgm:spPr/>
    </dgm:pt>
    <dgm:pt modelId="{B6F9D1A9-0E13-294E-92C1-CE7836CD3272}" type="pres">
      <dgm:prSet presAssocID="{6D1E5B25-A856-CC4C-9380-F938AD11F26C}" presName="parSpace" presStyleCnt="0"/>
      <dgm:spPr/>
    </dgm:pt>
    <dgm:pt modelId="{7FF4FC1C-0797-9C4E-B5B1-38A0FE361890}" type="pres">
      <dgm:prSet presAssocID="{4B9E95D2-75DE-8D42-B7DA-9EE20759D240}" presName="parComposite" presStyleCnt="0"/>
      <dgm:spPr/>
    </dgm:pt>
    <dgm:pt modelId="{9ABF66FA-6250-0947-861E-A6D180DEB8C6}" type="pres">
      <dgm:prSet presAssocID="{4B9E95D2-75DE-8D42-B7DA-9EE20759D240}" presName="parBigCircle" presStyleLbl="node0" presStyleIdx="4" presStyleCnt="7"/>
      <dgm:spPr>
        <a:solidFill>
          <a:srgbClr val="00B050"/>
        </a:solidFill>
      </dgm:spPr>
    </dgm:pt>
    <dgm:pt modelId="{DF8890D4-C4FF-C543-993C-AF63F60F41E9}" type="pres">
      <dgm:prSet presAssocID="{4B9E95D2-75DE-8D42-B7DA-9EE20759D240}" presName="parTx" presStyleLbl="revTx" presStyleIdx="12" presStyleCnt="15"/>
      <dgm:spPr/>
    </dgm:pt>
    <dgm:pt modelId="{35D37A88-1250-C441-B455-17D2416EF16C}" type="pres">
      <dgm:prSet presAssocID="{4B9E95D2-75DE-8D42-B7DA-9EE20759D240}" presName="bSpace" presStyleCnt="0"/>
      <dgm:spPr/>
    </dgm:pt>
    <dgm:pt modelId="{FC364CCA-C181-2641-8F70-1D6F1FCBE48A}" type="pres">
      <dgm:prSet presAssocID="{4B9E95D2-75DE-8D42-B7DA-9EE20759D240}" presName="parBackupNorm" presStyleCnt="0"/>
      <dgm:spPr/>
    </dgm:pt>
    <dgm:pt modelId="{88CF31B0-989A-7B45-B889-4DB92510AC27}" type="pres">
      <dgm:prSet presAssocID="{1139A0D1-5C4F-2540-B3C4-B544FE4C8383}" presName="parSpace" presStyleCnt="0"/>
      <dgm:spPr/>
    </dgm:pt>
    <dgm:pt modelId="{0F3247B0-1C9A-6C43-B295-8947376ACFB1}" type="pres">
      <dgm:prSet presAssocID="{08EA09AE-79E1-F74B-A188-F619186D0A2C}" presName="parComposite" presStyleCnt="0"/>
      <dgm:spPr/>
    </dgm:pt>
    <dgm:pt modelId="{3199EE5C-7128-E442-9D9B-92A4EB15E0E7}" type="pres">
      <dgm:prSet presAssocID="{08EA09AE-79E1-F74B-A188-F619186D0A2C}" presName="parBigCircle" presStyleLbl="node0" presStyleIdx="5" presStyleCnt="7"/>
      <dgm:spPr>
        <a:solidFill>
          <a:schemeClr val="accent5"/>
        </a:solidFill>
      </dgm:spPr>
    </dgm:pt>
    <dgm:pt modelId="{666B3078-D95A-324F-B32F-BA1ED8A81B4E}" type="pres">
      <dgm:prSet presAssocID="{08EA09AE-79E1-F74B-A188-F619186D0A2C}" presName="parTx" presStyleLbl="revTx" presStyleIdx="13" presStyleCnt="15"/>
      <dgm:spPr/>
    </dgm:pt>
    <dgm:pt modelId="{00AEB42F-908B-1D4F-8292-3A81F828B993}" type="pres">
      <dgm:prSet presAssocID="{08EA09AE-79E1-F74B-A188-F619186D0A2C}" presName="bSpace" presStyleCnt="0"/>
      <dgm:spPr/>
    </dgm:pt>
    <dgm:pt modelId="{FA2D6D88-274A-F84B-BDA3-E280406D3033}" type="pres">
      <dgm:prSet presAssocID="{08EA09AE-79E1-F74B-A188-F619186D0A2C}" presName="parBackupNorm" presStyleCnt="0"/>
      <dgm:spPr/>
    </dgm:pt>
    <dgm:pt modelId="{CA2EF47E-9DA9-F64A-90DE-A97DA858540A}" type="pres">
      <dgm:prSet presAssocID="{BD40AA36-3088-994C-AA09-FB659927B323}" presName="parSpace" presStyleCnt="0"/>
      <dgm:spPr/>
    </dgm:pt>
    <dgm:pt modelId="{B18C6188-3322-0D49-8085-062F64C0FDB4}" type="pres">
      <dgm:prSet presAssocID="{CA8E2689-3C19-F24F-BB0C-BD4A829E2760}" presName="parComposite" presStyleCnt="0"/>
      <dgm:spPr/>
    </dgm:pt>
    <dgm:pt modelId="{3DA7232C-9294-CC42-8BE6-64206C197EC7}" type="pres">
      <dgm:prSet presAssocID="{CA8E2689-3C19-F24F-BB0C-BD4A829E2760}" presName="parBigCircle" presStyleLbl="node0" presStyleIdx="6" presStyleCnt="7"/>
      <dgm:spPr>
        <a:solidFill>
          <a:schemeClr val="accent6"/>
        </a:solidFill>
      </dgm:spPr>
    </dgm:pt>
    <dgm:pt modelId="{AF679810-50A5-1644-8C1A-E5CCBA76CBCB}" type="pres">
      <dgm:prSet presAssocID="{CA8E2689-3C19-F24F-BB0C-BD4A829E2760}" presName="parTx" presStyleLbl="revTx" presStyleIdx="14" presStyleCnt="15"/>
      <dgm:spPr/>
    </dgm:pt>
    <dgm:pt modelId="{A2D4532A-F945-2D47-AEC1-816DC0D5C117}" type="pres">
      <dgm:prSet presAssocID="{CA8E2689-3C19-F24F-BB0C-BD4A829E2760}" presName="bSpace" presStyleCnt="0"/>
      <dgm:spPr/>
    </dgm:pt>
    <dgm:pt modelId="{6C9AC7BF-59D3-E347-8A34-0689B28D10A4}" type="pres">
      <dgm:prSet presAssocID="{CA8E2689-3C19-F24F-BB0C-BD4A829E2760}" presName="parBackupNorm" presStyleCnt="0"/>
      <dgm:spPr/>
    </dgm:pt>
    <dgm:pt modelId="{EC9F6349-C9A9-3F4D-9EF8-52D1D43A2D2B}" type="pres">
      <dgm:prSet presAssocID="{10057F74-8F4F-8E48-931D-DB015DA31712}" presName="parSpace" presStyleCnt="0"/>
      <dgm:spPr/>
    </dgm:pt>
  </dgm:ptLst>
  <dgm:cxnLst>
    <dgm:cxn modelId="{9D3E6902-B5E5-C243-8B97-B35A9A0AE27A}" type="presOf" srcId="{4B9E95D2-75DE-8D42-B7DA-9EE20759D240}" destId="{DF8890D4-C4FF-C543-993C-AF63F60F41E9}" srcOrd="0" destOrd="0" presId="urn:microsoft.com/office/officeart/2008/layout/CircleAccentTimeline"/>
    <dgm:cxn modelId="{CF33501C-F524-B849-A554-4DD78B59F108}" srcId="{771B908C-8878-AC48-B083-A84D751265AA}" destId="{AA2D0E7D-5B7D-8943-B23C-29C3993A33D5}" srcOrd="3" destOrd="0" parTransId="{591B61B5-72BA-BC40-BCF7-2EB0E696226A}" sibTransId="{6D1E5B25-A856-CC4C-9380-F938AD11F26C}"/>
    <dgm:cxn modelId="{CB05CA1E-7B2D-A941-8F3A-A4F7DE22403F}" type="presOf" srcId="{08EA09AE-79E1-F74B-A188-F619186D0A2C}" destId="{666B3078-D95A-324F-B32F-BA1ED8A81B4E}" srcOrd="0" destOrd="0" presId="urn:microsoft.com/office/officeart/2008/layout/CircleAccentTimeline"/>
    <dgm:cxn modelId="{20978C2F-52EB-CE42-BA4D-0C308761097F}" srcId="{771B908C-8878-AC48-B083-A84D751265AA}" destId="{85E64568-AC11-A243-A909-0A2D6A1AACCC}" srcOrd="0" destOrd="0" parTransId="{A26BEAC6-4122-B140-91DD-736D56769A6B}" sibTransId="{624F5B2E-9495-3649-9742-FD432C000AAE}"/>
    <dgm:cxn modelId="{AD97E139-5C7A-A345-9C25-EE950478F908}" srcId="{771B908C-8878-AC48-B083-A84D751265AA}" destId="{CA8E2689-3C19-F24F-BB0C-BD4A829E2760}" srcOrd="6" destOrd="0" parTransId="{CADD5C8E-8388-0646-A98E-B08FD4B32A69}" sibTransId="{10057F74-8F4F-8E48-931D-DB015DA31712}"/>
    <dgm:cxn modelId="{DD907E3F-1A0C-0A4A-B979-BA7CB2D7B336}" type="presOf" srcId="{98027221-CA3D-2440-AAC4-837B970640B4}" destId="{15DF4A35-7F54-D742-91CC-32AB11608D79}" srcOrd="0" destOrd="0" presId="urn:microsoft.com/office/officeart/2008/layout/CircleAccentTimeline"/>
    <dgm:cxn modelId="{67CEFC67-6BF6-BB4F-9293-FF717C157B0A}" srcId="{85E64568-AC11-A243-A909-0A2D6A1AACCC}" destId="{6D7A96C9-D7A2-5F43-BE1A-F7A1ED104379}" srcOrd="0" destOrd="0" parTransId="{72C4D62A-E1A1-BD4D-BC77-4C480934D3BE}" sibTransId="{C9C98F77-EEB3-3D4D-86E7-6B28837B8845}"/>
    <dgm:cxn modelId="{BC13A54D-BC8A-B746-9223-9032FAB92F10}" type="presOf" srcId="{CA8E2689-3C19-F24F-BB0C-BD4A829E2760}" destId="{AF679810-50A5-1644-8C1A-E5CCBA76CBCB}" srcOrd="0" destOrd="0" presId="urn:microsoft.com/office/officeart/2008/layout/CircleAccentTimeline"/>
    <dgm:cxn modelId="{52FD8B4F-BD8F-4943-9C20-4213E0FC4DF3}" type="presOf" srcId="{F4A0CB31-6D56-7045-8FE0-49CF0D245141}" destId="{AD142F05-4E7D-EB49-8195-F8F42B4ED2FA}" srcOrd="0" destOrd="0" presId="urn:microsoft.com/office/officeart/2008/layout/CircleAccentTimeline"/>
    <dgm:cxn modelId="{F6EC2072-0EA5-794D-B1AE-BF3A2EA6FED8}" type="presOf" srcId="{956E2264-9E1E-5E40-81E9-8FD62BF1B981}" destId="{C92E7714-EA1F-5B4B-896F-033F5B4D2537}" srcOrd="0" destOrd="0" presId="urn:microsoft.com/office/officeart/2008/layout/CircleAccentTimeline"/>
    <dgm:cxn modelId="{2F473394-D139-CB49-9406-62AAFBF25EA0}" srcId="{F4A0CB31-6D56-7045-8FE0-49CF0D245141}" destId="{956E2264-9E1E-5E40-81E9-8FD62BF1B981}" srcOrd="0" destOrd="0" parTransId="{C8511C7A-F364-534E-B19F-0D8BDDFB6A19}" sibTransId="{CD4351E9-DF24-2844-8297-E92E62C24A40}"/>
    <dgm:cxn modelId="{4AB14C9D-0FCD-804B-8EE0-FABFF0B7BCA6}" type="presOf" srcId="{8884A449-50F4-1F43-9FBA-C4CB51596D80}" destId="{C256F720-911E-0D4D-A960-6792E6BB86FF}" srcOrd="0" destOrd="0" presId="urn:microsoft.com/office/officeart/2008/layout/CircleAccentTimeline"/>
    <dgm:cxn modelId="{2C42EDA5-CD0E-CD46-9C48-28ECF965C013}" srcId="{85E64568-AC11-A243-A909-0A2D6A1AACCC}" destId="{98027221-CA3D-2440-AAC4-837B970640B4}" srcOrd="1" destOrd="0" parTransId="{B0DF1F7E-821E-6942-A935-60B48DE07AE8}" sibTransId="{E150446F-9DA0-6D48-978F-4D426E60A62A}"/>
    <dgm:cxn modelId="{0A3824B1-807A-0C44-A85B-1AB7772357EC}" srcId="{771B908C-8878-AC48-B083-A84D751265AA}" destId="{4B9E95D2-75DE-8D42-B7DA-9EE20759D240}" srcOrd="4" destOrd="0" parTransId="{051072BC-32B3-0341-8EA3-04266DBF7B33}" sibTransId="{1139A0D1-5C4F-2540-B3C4-B544FE4C8383}"/>
    <dgm:cxn modelId="{ADC4D9B1-0B18-E741-95FF-50E61B3FB68A}" srcId="{771B908C-8878-AC48-B083-A84D751265AA}" destId="{08EA09AE-79E1-F74B-A188-F619186D0A2C}" srcOrd="5" destOrd="0" parTransId="{ECF70838-8E77-AC41-8A18-A614A66E20D9}" sibTransId="{BD40AA36-3088-994C-AA09-FB659927B323}"/>
    <dgm:cxn modelId="{FD485DBA-CAFC-B44C-8D60-809470001201}" type="presOf" srcId="{AA2D0E7D-5B7D-8943-B23C-29C3993A33D5}" destId="{5CAC4141-049E-064F-8CF1-1E353451F0C8}" srcOrd="0" destOrd="0" presId="urn:microsoft.com/office/officeart/2008/layout/CircleAccentTimeline"/>
    <dgm:cxn modelId="{F1CAA4D0-33C4-9D42-9F64-D14EF2B68F78}" srcId="{5702998C-6ADA-0A4B-A6D2-A9FEA6C52DA4}" destId="{8884A449-50F4-1F43-9FBA-C4CB51596D80}" srcOrd="0" destOrd="0" parTransId="{F9186E7C-13B4-5546-AA71-6136FB1D72BA}" sibTransId="{9F047CD8-D0B3-7246-894D-799185A98154}"/>
    <dgm:cxn modelId="{CD3B2FD6-054C-584D-A5B5-72DE1E20409A}" srcId="{771B908C-8878-AC48-B083-A84D751265AA}" destId="{5702998C-6ADA-0A4B-A6D2-A9FEA6C52DA4}" srcOrd="2" destOrd="0" parTransId="{99A65143-1BD3-104F-8036-77F355090811}" sibTransId="{ED481C50-8770-BC46-9F39-5D323D9D0F58}"/>
    <dgm:cxn modelId="{34D26BDD-2491-D340-AFA7-7BE9445D97DC}" type="presOf" srcId="{85E64568-AC11-A243-A909-0A2D6A1AACCC}" destId="{BA852BCE-434D-FA42-ACE3-E3B763BB896C}" srcOrd="0" destOrd="0" presId="urn:microsoft.com/office/officeart/2008/layout/CircleAccentTimeline"/>
    <dgm:cxn modelId="{1CBCD1E2-1ED9-414D-88B5-B3AA50AB11BE}" type="presOf" srcId="{5702998C-6ADA-0A4B-A6D2-A9FEA6C52DA4}" destId="{D2E43A0E-49A2-3A49-92F6-AE1F8B6699DB}" srcOrd="0" destOrd="0" presId="urn:microsoft.com/office/officeart/2008/layout/CircleAccentTimeline"/>
    <dgm:cxn modelId="{337CD2E7-25FA-3A42-AB64-E0C6D7F4EBB5}" type="presOf" srcId="{771B908C-8878-AC48-B083-A84D751265AA}" destId="{B0F121D4-D752-F047-B52F-005DFC71BB54}" srcOrd="0" destOrd="0" presId="urn:microsoft.com/office/officeart/2008/layout/CircleAccentTimeline"/>
    <dgm:cxn modelId="{0CD73CF1-DCAB-BD4E-B812-370BFCA8581B}" type="presOf" srcId="{6D7A96C9-D7A2-5F43-BE1A-F7A1ED104379}" destId="{261A824A-6EA3-D343-BCF9-A3CD1C8CE0D3}" srcOrd="0" destOrd="0" presId="urn:microsoft.com/office/officeart/2008/layout/CircleAccentTimeline"/>
    <dgm:cxn modelId="{272201F8-150F-4B47-B2D0-B2D98C3DACAA}" srcId="{771B908C-8878-AC48-B083-A84D751265AA}" destId="{F4A0CB31-6D56-7045-8FE0-49CF0D245141}" srcOrd="1" destOrd="0" parTransId="{6B89F3AD-C1E3-D945-B3A7-151D9CB3540D}" sibTransId="{DF335860-8690-CE4F-804C-05AA7A6F7AFE}"/>
    <dgm:cxn modelId="{4F9B59E5-4AF8-2349-8A57-29533C75A182}" type="presParOf" srcId="{B0F121D4-D752-F047-B52F-005DFC71BB54}" destId="{2C931A38-C619-AB4D-8514-508BAF238D97}" srcOrd="0" destOrd="0" presId="urn:microsoft.com/office/officeart/2008/layout/CircleAccentTimeline"/>
    <dgm:cxn modelId="{2DA68949-7BEA-A448-9DF4-7B16D3E01786}" type="presParOf" srcId="{2C931A38-C619-AB4D-8514-508BAF238D97}" destId="{E2AE4A23-1BAE-1F43-871A-8B9CEC182B23}" srcOrd="0" destOrd="0" presId="urn:microsoft.com/office/officeart/2008/layout/CircleAccentTimeline"/>
    <dgm:cxn modelId="{0D77D51A-6FE1-BE4F-9093-AD60CDE387AC}" type="presParOf" srcId="{2C931A38-C619-AB4D-8514-508BAF238D97}" destId="{BA852BCE-434D-FA42-ACE3-E3B763BB896C}" srcOrd="1" destOrd="0" presId="urn:microsoft.com/office/officeart/2008/layout/CircleAccentTimeline"/>
    <dgm:cxn modelId="{5611D0BF-03DB-2946-9AB4-EB44182FD6D8}" type="presParOf" srcId="{2C931A38-C619-AB4D-8514-508BAF238D97}" destId="{AD4071C4-24D2-C647-A52C-5A7B4BB0E751}" srcOrd="2" destOrd="0" presId="urn:microsoft.com/office/officeart/2008/layout/CircleAccentTimeline"/>
    <dgm:cxn modelId="{3248C4FA-19C7-2A4D-BDC6-A4767DF0A8C9}" type="presParOf" srcId="{B0F121D4-D752-F047-B52F-005DFC71BB54}" destId="{729CBDBC-A4C4-C043-88AF-6ED2E16772D2}" srcOrd="1" destOrd="0" presId="urn:microsoft.com/office/officeart/2008/layout/CircleAccentTimeline"/>
    <dgm:cxn modelId="{57E3FBDA-B8D8-964D-8ADB-427ECE6CE7F4}" type="presParOf" srcId="{B0F121D4-D752-F047-B52F-005DFC71BB54}" destId="{91813A2E-151C-DB47-8C91-2BF2FC032EED}" srcOrd="2" destOrd="0" presId="urn:microsoft.com/office/officeart/2008/layout/CircleAccentTimeline"/>
    <dgm:cxn modelId="{298A39B5-4985-A14D-B63C-057DD25354EC}" type="presParOf" srcId="{B0F121D4-D752-F047-B52F-005DFC71BB54}" destId="{F9A69B69-BAEE-C149-96C4-144D7BE0AB6B}" srcOrd="3" destOrd="0" presId="urn:microsoft.com/office/officeart/2008/layout/CircleAccentTimeline"/>
    <dgm:cxn modelId="{2CB93BF5-E081-2642-8E03-9AF3A96B7E4A}" type="presParOf" srcId="{B0F121D4-D752-F047-B52F-005DFC71BB54}" destId="{19D6CB1D-76B4-4643-9D8F-3642EC77CEB2}" srcOrd="4" destOrd="0" presId="urn:microsoft.com/office/officeart/2008/layout/CircleAccentTimeline"/>
    <dgm:cxn modelId="{D86560A3-673E-B042-BDDE-C198AC2824AB}" type="presParOf" srcId="{19D6CB1D-76B4-4643-9D8F-3642EC77CEB2}" destId="{DDE0178E-2AF9-B246-B0EA-D2EEC35A8A18}" srcOrd="0" destOrd="0" presId="urn:microsoft.com/office/officeart/2008/layout/CircleAccentTimeline"/>
    <dgm:cxn modelId="{00E324DB-4042-E644-B1C5-DBE89BFAC8A7}" type="presParOf" srcId="{19D6CB1D-76B4-4643-9D8F-3642EC77CEB2}" destId="{261A824A-6EA3-D343-BCF9-A3CD1C8CE0D3}" srcOrd="1" destOrd="0" presId="urn:microsoft.com/office/officeart/2008/layout/CircleAccentTimeline"/>
    <dgm:cxn modelId="{DF0DEFAC-6EC9-AD41-AE57-5AA03ADF5885}" type="presParOf" srcId="{19D6CB1D-76B4-4643-9D8F-3642EC77CEB2}" destId="{1BA5063C-8499-4341-B5E9-A34D4508CFB9}" srcOrd="2" destOrd="0" presId="urn:microsoft.com/office/officeart/2008/layout/CircleAccentTimeline"/>
    <dgm:cxn modelId="{AFD35AEE-8CBF-124C-9194-8ACB14D0FE3F}" type="presParOf" srcId="{B0F121D4-D752-F047-B52F-005DFC71BB54}" destId="{BCF55DF1-8F0E-3042-BA8F-5709CE44AD1C}" srcOrd="5" destOrd="0" presId="urn:microsoft.com/office/officeart/2008/layout/CircleAccentTimeline"/>
    <dgm:cxn modelId="{A1E30156-FA75-F642-845F-3F337993782D}" type="presParOf" srcId="{B0F121D4-D752-F047-B52F-005DFC71BB54}" destId="{1FED6B69-35CC-D44A-85A2-75D0C654F3F8}" srcOrd="6" destOrd="0" presId="urn:microsoft.com/office/officeart/2008/layout/CircleAccentTimeline"/>
    <dgm:cxn modelId="{102B454B-C8A5-194D-BCB1-233D52DB3ABE}" type="presParOf" srcId="{B0F121D4-D752-F047-B52F-005DFC71BB54}" destId="{16981825-5B8D-0145-A244-23BA0A094A10}" srcOrd="7" destOrd="0" presId="urn:microsoft.com/office/officeart/2008/layout/CircleAccentTimeline"/>
    <dgm:cxn modelId="{E2580ABE-583B-2A42-A7F1-8D9283991194}" type="presParOf" srcId="{B0F121D4-D752-F047-B52F-005DFC71BB54}" destId="{BE3053A5-743E-1040-8319-EFB1704D0965}" srcOrd="8" destOrd="0" presId="urn:microsoft.com/office/officeart/2008/layout/CircleAccentTimeline"/>
    <dgm:cxn modelId="{5221DC58-F4EF-7A4D-8257-52347A9A7962}" type="presParOf" srcId="{BE3053A5-743E-1040-8319-EFB1704D0965}" destId="{C6C1EB99-8B53-8346-A032-45B751751C1C}" srcOrd="0" destOrd="0" presId="urn:microsoft.com/office/officeart/2008/layout/CircleAccentTimeline"/>
    <dgm:cxn modelId="{ECA590F0-1309-4E4F-84CA-DB638A14F39B}" type="presParOf" srcId="{BE3053A5-743E-1040-8319-EFB1704D0965}" destId="{15DF4A35-7F54-D742-91CC-32AB11608D79}" srcOrd="1" destOrd="0" presId="urn:microsoft.com/office/officeart/2008/layout/CircleAccentTimeline"/>
    <dgm:cxn modelId="{C712DE52-0C83-0E46-9624-6F1D2B046A0B}" type="presParOf" srcId="{BE3053A5-743E-1040-8319-EFB1704D0965}" destId="{934C4B88-58F2-8A46-A1FB-98C1BADC6A14}" srcOrd="2" destOrd="0" presId="urn:microsoft.com/office/officeart/2008/layout/CircleAccentTimeline"/>
    <dgm:cxn modelId="{290DFD25-CE63-A244-BE8A-56C730F6C260}" type="presParOf" srcId="{B0F121D4-D752-F047-B52F-005DFC71BB54}" destId="{DCF422FD-3EAC-7044-B141-FFDA6E168605}" srcOrd="9" destOrd="0" presId="urn:microsoft.com/office/officeart/2008/layout/CircleAccentTimeline"/>
    <dgm:cxn modelId="{8137272E-E332-8F4B-B869-9DF212CAEEA6}" type="presParOf" srcId="{B0F121D4-D752-F047-B52F-005DFC71BB54}" destId="{533F6957-AC3D-7F4B-A35D-7ADEB8BEA350}" srcOrd="10" destOrd="0" presId="urn:microsoft.com/office/officeart/2008/layout/CircleAccentTimeline"/>
    <dgm:cxn modelId="{B848BD7C-8951-1345-B24D-3BCE7A0B93FD}" type="presParOf" srcId="{B0F121D4-D752-F047-B52F-005DFC71BB54}" destId="{8C4C068F-2392-9742-801D-3D9F2B27F54B}" srcOrd="11" destOrd="0" presId="urn:microsoft.com/office/officeart/2008/layout/CircleAccentTimeline"/>
    <dgm:cxn modelId="{ADD3FE4C-D9DC-B64F-9E55-9E988D1609A8}" type="presParOf" srcId="{8C4C068F-2392-9742-801D-3D9F2B27F54B}" destId="{E0FE4ED0-CE0B-7F4C-9020-CE220EB3F8C2}" srcOrd="0" destOrd="0" presId="urn:microsoft.com/office/officeart/2008/layout/CircleAccentTimeline"/>
    <dgm:cxn modelId="{537FECA6-3F95-4A4D-A916-263CA815B076}" type="presParOf" srcId="{8C4C068F-2392-9742-801D-3D9F2B27F54B}" destId="{AD142F05-4E7D-EB49-8195-F8F42B4ED2FA}" srcOrd="1" destOrd="0" presId="urn:microsoft.com/office/officeart/2008/layout/CircleAccentTimeline"/>
    <dgm:cxn modelId="{AF8F2C74-30DA-204A-A501-F40CDA5D9308}" type="presParOf" srcId="{8C4C068F-2392-9742-801D-3D9F2B27F54B}" destId="{20049200-A754-E74D-884C-1C95F94A63CF}" srcOrd="2" destOrd="0" presId="urn:microsoft.com/office/officeart/2008/layout/CircleAccentTimeline"/>
    <dgm:cxn modelId="{3307AF41-BDB6-7642-83EA-2C8EF0AEB4A3}" type="presParOf" srcId="{B0F121D4-D752-F047-B52F-005DFC71BB54}" destId="{525A603F-3334-BF42-AF4E-50FCE5996AE9}" srcOrd="12" destOrd="0" presId="urn:microsoft.com/office/officeart/2008/layout/CircleAccentTimeline"/>
    <dgm:cxn modelId="{261EDA5F-CCAB-344A-86D2-523024CFD452}" type="presParOf" srcId="{B0F121D4-D752-F047-B52F-005DFC71BB54}" destId="{82E9F611-8D82-8A4B-9C47-D7F08D462297}" srcOrd="13" destOrd="0" presId="urn:microsoft.com/office/officeart/2008/layout/CircleAccentTimeline"/>
    <dgm:cxn modelId="{27740D6E-0A8D-8242-B2F5-8559D4EDDA54}" type="presParOf" srcId="{B0F121D4-D752-F047-B52F-005DFC71BB54}" destId="{2EFCBCE6-7AC0-AE49-99C7-46B1F18CE177}" srcOrd="14" destOrd="0" presId="urn:microsoft.com/office/officeart/2008/layout/CircleAccentTimeline"/>
    <dgm:cxn modelId="{8F26A36C-68D7-7449-A7FC-CA689BC721E8}" type="presParOf" srcId="{B0F121D4-D752-F047-B52F-005DFC71BB54}" destId="{5D3BA4C8-BDB8-4B4A-ABA5-88A850B5625E}" srcOrd="15" destOrd="0" presId="urn:microsoft.com/office/officeart/2008/layout/CircleAccentTimeline"/>
    <dgm:cxn modelId="{60115DBB-753F-A647-A960-6F8945DA6675}" type="presParOf" srcId="{5D3BA4C8-BDB8-4B4A-ABA5-88A850B5625E}" destId="{D9ADCD45-D749-134B-A3C2-CF94064C5979}" srcOrd="0" destOrd="0" presId="urn:microsoft.com/office/officeart/2008/layout/CircleAccentTimeline"/>
    <dgm:cxn modelId="{7EA91C87-DFB8-C141-A5A7-15CA6DE11F54}" type="presParOf" srcId="{5D3BA4C8-BDB8-4B4A-ABA5-88A850B5625E}" destId="{C92E7714-EA1F-5B4B-896F-033F5B4D2537}" srcOrd="1" destOrd="0" presId="urn:microsoft.com/office/officeart/2008/layout/CircleAccentTimeline"/>
    <dgm:cxn modelId="{399EC748-B634-2447-AC2E-2618A1CA447F}" type="presParOf" srcId="{5D3BA4C8-BDB8-4B4A-ABA5-88A850B5625E}" destId="{1D1C6A9F-2478-6B45-8FE7-C7B1184629D4}" srcOrd="2" destOrd="0" presId="urn:microsoft.com/office/officeart/2008/layout/CircleAccentTimeline"/>
    <dgm:cxn modelId="{803350F9-DF48-714B-A91B-2CDBE98423F1}" type="presParOf" srcId="{B0F121D4-D752-F047-B52F-005DFC71BB54}" destId="{1F329B9B-9941-BD46-9AE2-6D386B7819A0}" srcOrd="16" destOrd="0" presId="urn:microsoft.com/office/officeart/2008/layout/CircleAccentTimeline"/>
    <dgm:cxn modelId="{D686F0C1-5F51-FF4C-A825-EEB59E19258D}" type="presParOf" srcId="{B0F121D4-D752-F047-B52F-005DFC71BB54}" destId="{4DE2360D-8B20-E44C-AAFA-AD69A0E5B083}" srcOrd="17" destOrd="0" presId="urn:microsoft.com/office/officeart/2008/layout/CircleAccentTimeline"/>
    <dgm:cxn modelId="{D62E361C-C8B9-9341-B4A6-8FC5A6DCA79C}" type="presParOf" srcId="{B0F121D4-D752-F047-B52F-005DFC71BB54}" destId="{704AF914-1329-C344-8C0F-35F313340D23}" srcOrd="18" destOrd="0" presId="urn:microsoft.com/office/officeart/2008/layout/CircleAccentTimeline"/>
    <dgm:cxn modelId="{BD8AEF9A-6224-5049-A4EE-A04AC34E5487}" type="presParOf" srcId="{704AF914-1329-C344-8C0F-35F313340D23}" destId="{B8E4DA7F-3B5E-9B42-8FDD-C367C8D72250}" srcOrd="0" destOrd="0" presId="urn:microsoft.com/office/officeart/2008/layout/CircleAccentTimeline"/>
    <dgm:cxn modelId="{96310C5B-C805-BE41-A0D7-04FD35B62DB8}" type="presParOf" srcId="{704AF914-1329-C344-8C0F-35F313340D23}" destId="{D2E43A0E-49A2-3A49-92F6-AE1F8B6699DB}" srcOrd="1" destOrd="0" presId="urn:microsoft.com/office/officeart/2008/layout/CircleAccentTimeline"/>
    <dgm:cxn modelId="{2CD45B13-1C5E-0C40-AC2E-FE6CB42EC67E}" type="presParOf" srcId="{704AF914-1329-C344-8C0F-35F313340D23}" destId="{88C518E8-E2C5-2943-BF25-1FBA2CFF4E45}" srcOrd="2" destOrd="0" presId="urn:microsoft.com/office/officeart/2008/layout/CircleAccentTimeline"/>
    <dgm:cxn modelId="{C9A913AA-C64F-FF44-A2C4-5252C728C731}" type="presParOf" srcId="{B0F121D4-D752-F047-B52F-005DFC71BB54}" destId="{8FB288C1-6249-5042-9DAC-93BB96283669}" srcOrd="19" destOrd="0" presId="urn:microsoft.com/office/officeart/2008/layout/CircleAccentTimeline"/>
    <dgm:cxn modelId="{C64A08DA-E3B4-A848-8DC3-D728649F7D41}" type="presParOf" srcId="{B0F121D4-D752-F047-B52F-005DFC71BB54}" destId="{65271359-8295-CE40-8A92-C3F4F1FD2F0A}" srcOrd="20" destOrd="0" presId="urn:microsoft.com/office/officeart/2008/layout/CircleAccentTimeline"/>
    <dgm:cxn modelId="{685F9032-7E5C-BD49-B3A8-9F387005F7BE}" type="presParOf" srcId="{B0F121D4-D752-F047-B52F-005DFC71BB54}" destId="{B2EA993F-74ED-194F-8E92-F405A0ACC7F8}" srcOrd="21" destOrd="0" presId="urn:microsoft.com/office/officeart/2008/layout/CircleAccentTimeline"/>
    <dgm:cxn modelId="{D99FCC09-C010-2D4E-B03F-2DC4D7447234}" type="presParOf" srcId="{B0F121D4-D752-F047-B52F-005DFC71BB54}" destId="{4D6636AA-B9C6-4E4E-B0AA-A38446CDDE41}" srcOrd="22" destOrd="0" presId="urn:microsoft.com/office/officeart/2008/layout/CircleAccentTimeline"/>
    <dgm:cxn modelId="{4086BDC0-42E9-CE4E-A5BF-BC2141213D68}" type="presParOf" srcId="{4D6636AA-B9C6-4E4E-B0AA-A38446CDDE41}" destId="{4E652448-9952-704E-AFE0-2DF906895D27}" srcOrd="0" destOrd="0" presId="urn:microsoft.com/office/officeart/2008/layout/CircleAccentTimeline"/>
    <dgm:cxn modelId="{C62F0111-1663-B84C-999D-140DA4F4AD01}" type="presParOf" srcId="{4D6636AA-B9C6-4E4E-B0AA-A38446CDDE41}" destId="{C256F720-911E-0D4D-A960-6792E6BB86FF}" srcOrd="1" destOrd="0" presId="urn:microsoft.com/office/officeart/2008/layout/CircleAccentTimeline"/>
    <dgm:cxn modelId="{9D3AEB98-6189-584D-83B2-7E20BAAABD11}" type="presParOf" srcId="{4D6636AA-B9C6-4E4E-B0AA-A38446CDDE41}" destId="{DE9F9AA8-B8D9-904E-8517-AF7654E92160}" srcOrd="2" destOrd="0" presId="urn:microsoft.com/office/officeart/2008/layout/CircleAccentTimeline"/>
    <dgm:cxn modelId="{887B1693-A92E-3D4A-8B94-DB2C3054A2E3}" type="presParOf" srcId="{B0F121D4-D752-F047-B52F-005DFC71BB54}" destId="{AB0434F2-C5DD-5348-9C41-2335589C1E98}" srcOrd="23" destOrd="0" presId="urn:microsoft.com/office/officeart/2008/layout/CircleAccentTimeline"/>
    <dgm:cxn modelId="{9F43981B-B7F6-264F-9BA0-4319BC4ED161}" type="presParOf" srcId="{B0F121D4-D752-F047-B52F-005DFC71BB54}" destId="{266A424C-A2D1-3B44-AD15-E882D13E0C58}" srcOrd="24" destOrd="0" presId="urn:microsoft.com/office/officeart/2008/layout/CircleAccentTimeline"/>
    <dgm:cxn modelId="{E817F257-F5FB-C04C-B76D-8141034FC03F}" type="presParOf" srcId="{B0F121D4-D752-F047-B52F-005DFC71BB54}" destId="{AF5F1846-3347-6745-B9D9-6B7628BEFAE0}" srcOrd="25" destOrd="0" presId="urn:microsoft.com/office/officeart/2008/layout/CircleAccentTimeline"/>
    <dgm:cxn modelId="{C5CB79F9-E057-A341-9D48-BF90BFE66F49}" type="presParOf" srcId="{AF5F1846-3347-6745-B9D9-6B7628BEFAE0}" destId="{28AE7F5D-418C-E640-BD25-C7976CE99075}" srcOrd="0" destOrd="0" presId="urn:microsoft.com/office/officeart/2008/layout/CircleAccentTimeline"/>
    <dgm:cxn modelId="{3AFA0A64-9FC1-F649-9D3B-7375D0780DA2}" type="presParOf" srcId="{AF5F1846-3347-6745-B9D9-6B7628BEFAE0}" destId="{5CAC4141-049E-064F-8CF1-1E353451F0C8}" srcOrd="1" destOrd="0" presId="urn:microsoft.com/office/officeart/2008/layout/CircleAccentTimeline"/>
    <dgm:cxn modelId="{BB48FA4B-2D64-5B43-8C4C-2EDE8B305E96}" type="presParOf" srcId="{AF5F1846-3347-6745-B9D9-6B7628BEFAE0}" destId="{324999AA-2D22-BF45-8B37-F9539DEE9593}" srcOrd="2" destOrd="0" presId="urn:microsoft.com/office/officeart/2008/layout/CircleAccentTimeline"/>
    <dgm:cxn modelId="{07516941-1302-6744-B492-3A0FDA2BBCA0}" type="presParOf" srcId="{B0F121D4-D752-F047-B52F-005DFC71BB54}" destId="{61F049B5-6864-4B44-B0A1-B355144A7D28}" srcOrd="26" destOrd="0" presId="urn:microsoft.com/office/officeart/2008/layout/CircleAccentTimeline"/>
    <dgm:cxn modelId="{72C58D10-B2FC-1440-BC42-0D17AB6286AC}" type="presParOf" srcId="{B0F121D4-D752-F047-B52F-005DFC71BB54}" destId="{B6F9D1A9-0E13-294E-92C1-CE7836CD3272}" srcOrd="27" destOrd="0" presId="urn:microsoft.com/office/officeart/2008/layout/CircleAccentTimeline"/>
    <dgm:cxn modelId="{A60B603C-3E57-DC4E-9E69-453111A82C43}" type="presParOf" srcId="{B0F121D4-D752-F047-B52F-005DFC71BB54}" destId="{7FF4FC1C-0797-9C4E-B5B1-38A0FE361890}" srcOrd="28" destOrd="0" presId="urn:microsoft.com/office/officeart/2008/layout/CircleAccentTimeline"/>
    <dgm:cxn modelId="{15EADBEB-3B8E-574B-A69D-B1B507EC1ABC}" type="presParOf" srcId="{7FF4FC1C-0797-9C4E-B5B1-38A0FE361890}" destId="{9ABF66FA-6250-0947-861E-A6D180DEB8C6}" srcOrd="0" destOrd="0" presId="urn:microsoft.com/office/officeart/2008/layout/CircleAccentTimeline"/>
    <dgm:cxn modelId="{5B681842-0736-4E4C-A678-95479A9AF14D}" type="presParOf" srcId="{7FF4FC1C-0797-9C4E-B5B1-38A0FE361890}" destId="{DF8890D4-C4FF-C543-993C-AF63F60F41E9}" srcOrd="1" destOrd="0" presId="urn:microsoft.com/office/officeart/2008/layout/CircleAccentTimeline"/>
    <dgm:cxn modelId="{AA151A3B-8863-D947-877C-1D50F353F39C}" type="presParOf" srcId="{7FF4FC1C-0797-9C4E-B5B1-38A0FE361890}" destId="{35D37A88-1250-C441-B455-17D2416EF16C}" srcOrd="2" destOrd="0" presId="urn:microsoft.com/office/officeart/2008/layout/CircleAccentTimeline"/>
    <dgm:cxn modelId="{3CABDDD9-0004-1248-B358-1A2CE0BB3C12}" type="presParOf" srcId="{B0F121D4-D752-F047-B52F-005DFC71BB54}" destId="{FC364CCA-C181-2641-8F70-1D6F1FCBE48A}" srcOrd="29" destOrd="0" presId="urn:microsoft.com/office/officeart/2008/layout/CircleAccentTimeline"/>
    <dgm:cxn modelId="{85F7F914-E9B0-F241-8616-922C012B7807}" type="presParOf" srcId="{B0F121D4-D752-F047-B52F-005DFC71BB54}" destId="{88CF31B0-989A-7B45-B889-4DB92510AC27}" srcOrd="30" destOrd="0" presId="urn:microsoft.com/office/officeart/2008/layout/CircleAccentTimeline"/>
    <dgm:cxn modelId="{5DB8B6A0-4A06-504F-999D-A3E8EF7BD5F7}" type="presParOf" srcId="{B0F121D4-D752-F047-B52F-005DFC71BB54}" destId="{0F3247B0-1C9A-6C43-B295-8947376ACFB1}" srcOrd="31" destOrd="0" presId="urn:microsoft.com/office/officeart/2008/layout/CircleAccentTimeline"/>
    <dgm:cxn modelId="{055F8A63-A55B-8D47-93F3-7D740E54D4C2}" type="presParOf" srcId="{0F3247B0-1C9A-6C43-B295-8947376ACFB1}" destId="{3199EE5C-7128-E442-9D9B-92A4EB15E0E7}" srcOrd="0" destOrd="0" presId="urn:microsoft.com/office/officeart/2008/layout/CircleAccentTimeline"/>
    <dgm:cxn modelId="{231E3639-0CF3-B04A-BCC3-8B23374D9FF6}" type="presParOf" srcId="{0F3247B0-1C9A-6C43-B295-8947376ACFB1}" destId="{666B3078-D95A-324F-B32F-BA1ED8A81B4E}" srcOrd="1" destOrd="0" presId="urn:microsoft.com/office/officeart/2008/layout/CircleAccentTimeline"/>
    <dgm:cxn modelId="{F6026C82-D9FA-114B-A09A-3589621C0C08}" type="presParOf" srcId="{0F3247B0-1C9A-6C43-B295-8947376ACFB1}" destId="{00AEB42F-908B-1D4F-8292-3A81F828B993}" srcOrd="2" destOrd="0" presId="urn:microsoft.com/office/officeart/2008/layout/CircleAccentTimeline"/>
    <dgm:cxn modelId="{1289F0C8-D37B-4146-A349-70BBEEF6F606}" type="presParOf" srcId="{B0F121D4-D752-F047-B52F-005DFC71BB54}" destId="{FA2D6D88-274A-F84B-BDA3-E280406D3033}" srcOrd="32" destOrd="0" presId="urn:microsoft.com/office/officeart/2008/layout/CircleAccentTimeline"/>
    <dgm:cxn modelId="{35747CF4-C93A-DD48-8CA0-8D9ACAE1180B}" type="presParOf" srcId="{B0F121D4-D752-F047-B52F-005DFC71BB54}" destId="{CA2EF47E-9DA9-F64A-90DE-A97DA858540A}" srcOrd="33" destOrd="0" presId="urn:microsoft.com/office/officeart/2008/layout/CircleAccentTimeline"/>
    <dgm:cxn modelId="{6F616E4A-E14E-6147-8922-277D722832A0}" type="presParOf" srcId="{B0F121D4-D752-F047-B52F-005DFC71BB54}" destId="{B18C6188-3322-0D49-8085-062F64C0FDB4}" srcOrd="34" destOrd="0" presId="urn:microsoft.com/office/officeart/2008/layout/CircleAccentTimeline"/>
    <dgm:cxn modelId="{6C54F70C-EB2F-9441-A749-0EDA85DAA64D}" type="presParOf" srcId="{B18C6188-3322-0D49-8085-062F64C0FDB4}" destId="{3DA7232C-9294-CC42-8BE6-64206C197EC7}" srcOrd="0" destOrd="0" presId="urn:microsoft.com/office/officeart/2008/layout/CircleAccentTimeline"/>
    <dgm:cxn modelId="{F8B244B3-DAAB-EF43-97B4-CE0F201B9517}" type="presParOf" srcId="{B18C6188-3322-0D49-8085-062F64C0FDB4}" destId="{AF679810-50A5-1644-8C1A-E5CCBA76CBCB}" srcOrd="1" destOrd="0" presId="urn:microsoft.com/office/officeart/2008/layout/CircleAccentTimeline"/>
    <dgm:cxn modelId="{9203AC15-40F4-F145-8CA4-2C571749C061}" type="presParOf" srcId="{B18C6188-3322-0D49-8085-062F64C0FDB4}" destId="{A2D4532A-F945-2D47-AEC1-816DC0D5C117}" srcOrd="2" destOrd="0" presId="urn:microsoft.com/office/officeart/2008/layout/CircleAccentTimeline"/>
    <dgm:cxn modelId="{5BF04E00-E032-3F44-B7E1-9CFF61790C8B}" type="presParOf" srcId="{B0F121D4-D752-F047-B52F-005DFC71BB54}" destId="{6C9AC7BF-59D3-E347-8A34-0689B28D10A4}" srcOrd="35" destOrd="0" presId="urn:microsoft.com/office/officeart/2008/layout/CircleAccentTimeline"/>
    <dgm:cxn modelId="{A26DC705-B1B0-C54B-A9EE-4BAA993CA518}" type="presParOf" srcId="{B0F121D4-D752-F047-B52F-005DFC71BB54}" destId="{EC9F6349-C9A9-3F4D-9EF8-52D1D43A2D2B}" srcOrd="36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E4A23-1BAE-1F43-871A-8B9CEC182B23}">
      <dsp:nvSpPr>
        <dsp:cNvPr id="0" name=""/>
        <dsp:cNvSpPr/>
      </dsp:nvSpPr>
      <dsp:spPr>
        <a:xfrm>
          <a:off x="4569" y="1522269"/>
          <a:ext cx="860457" cy="860457"/>
        </a:xfrm>
        <a:prstGeom prst="donut">
          <a:avLst>
            <a:gd name="adj" fmla="val 2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852BCE-434D-FA42-ACE3-E3B763BB896C}">
      <dsp:nvSpPr>
        <dsp:cNvPr id="0" name=""/>
        <dsp:cNvSpPr/>
      </dsp:nvSpPr>
      <dsp:spPr>
        <a:xfrm rot="17700000">
          <a:off x="307755" y="820821"/>
          <a:ext cx="1069643" cy="515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0" rIns="0" bIns="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1998</a:t>
          </a:r>
          <a:r>
            <a:rPr lang="en-US" sz="1050" kern="1200" dirty="0"/>
            <a:t> </a:t>
          </a:r>
          <a:r>
            <a:rPr lang="mr-IN" sz="1050" kern="1200" dirty="0"/>
            <a:t>–</a:t>
          </a:r>
          <a:r>
            <a:rPr lang="en-US" sz="1050" kern="1200" dirty="0"/>
            <a:t> CSO Consent Decree</a:t>
          </a:r>
        </a:p>
      </dsp:txBody>
      <dsp:txXfrm>
        <a:off x="307755" y="820821"/>
        <a:ext cx="1069643" cy="515485"/>
      </dsp:txXfrm>
    </dsp:sp>
    <dsp:sp modelId="{DDE0178E-2AF9-B246-B0EA-D2EEC35A8A18}">
      <dsp:nvSpPr>
        <dsp:cNvPr id="0" name=""/>
        <dsp:cNvSpPr/>
      </dsp:nvSpPr>
      <dsp:spPr>
        <a:xfrm>
          <a:off x="929839" y="1729182"/>
          <a:ext cx="446631" cy="446631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1A824A-6EA3-D343-BCF9-A3CD1C8CE0D3}">
      <dsp:nvSpPr>
        <dsp:cNvPr id="0" name=""/>
        <dsp:cNvSpPr/>
      </dsp:nvSpPr>
      <dsp:spPr>
        <a:xfrm rot="17700000">
          <a:off x="400865" y="2350823"/>
          <a:ext cx="925292" cy="446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7940" bIns="0" numCol="1" spcCol="1270" anchor="ctr" anchorCtr="0">
          <a:noAutofit/>
        </a:bodyPr>
        <a:lstStyle/>
        <a:p>
          <a:pPr marL="0" lvl="0" indent="0" algn="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2007</a:t>
          </a:r>
          <a:r>
            <a:rPr lang="en-US" sz="1050" kern="1200" dirty="0"/>
            <a:t> - Sewer Separation Completed</a:t>
          </a:r>
        </a:p>
      </dsp:txBody>
      <dsp:txXfrm>
        <a:off x="400865" y="2350823"/>
        <a:ext cx="925292" cy="446141"/>
      </dsp:txXfrm>
    </dsp:sp>
    <dsp:sp modelId="{1BA5063C-8499-4341-B5E9-A34D4508CFB9}">
      <dsp:nvSpPr>
        <dsp:cNvPr id="0" name=""/>
        <dsp:cNvSpPr/>
      </dsp:nvSpPr>
      <dsp:spPr>
        <a:xfrm rot="17700000">
          <a:off x="980153" y="1108032"/>
          <a:ext cx="925292" cy="446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C1EB99-8B53-8346-A032-45B751751C1C}">
      <dsp:nvSpPr>
        <dsp:cNvPr id="0" name=""/>
        <dsp:cNvSpPr/>
      </dsp:nvSpPr>
      <dsp:spPr>
        <a:xfrm>
          <a:off x="1441215" y="1729182"/>
          <a:ext cx="446631" cy="446631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DF4A35-7F54-D742-91CC-32AB11608D79}">
      <dsp:nvSpPr>
        <dsp:cNvPr id="0" name=""/>
        <dsp:cNvSpPr/>
      </dsp:nvSpPr>
      <dsp:spPr>
        <a:xfrm rot="17700000">
          <a:off x="912240" y="2350823"/>
          <a:ext cx="925292" cy="446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7940" bIns="0" numCol="1" spcCol="1270" anchor="ctr" anchorCtr="0">
          <a:noAutofit/>
        </a:bodyPr>
        <a:lstStyle/>
        <a:p>
          <a:pPr marL="0" lvl="0" indent="0" algn="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2008</a:t>
          </a:r>
          <a:r>
            <a:rPr lang="en-US" sz="1050" kern="1200" dirty="0"/>
            <a:t> - CSO CD </a:t>
          </a:r>
          <a:r>
            <a:rPr lang="en-US" sz="1050" kern="1200" dirty="0" err="1"/>
            <a:t>Reqs</a:t>
          </a:r>
          <a:r>
            <a:rPr lang="en-US" sz="1050" kern="1200" dirty="0"/>
            <a:t>. Met</a:t>
          </a:r>
        </a:p>
      </dsp:txBody>
      <dsp:txXfrm>
        <a:off x="912240" y="2350823"/>
        <a:ext cx="925292" cy="446141"/>
      </dsp:txXfrm>
    </dsp:sp>
    <dsp:sp modelId="{934C4B88-58F2-8A46-A1FB-98C1BADC6A14}">
      <dsp:nvSpPr>
        <dsp:cNvPr id="0" name=""/>
        <dsp:cNvSpPr/>
      </dsp:nvSpPr>
      <dsp:spPr>
        <a:xfrm rot="17700000">
          <a:off x="1491528" y="1108032"/>
          <a:ext cx="925292" cy="446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FE4ED0-CE0B-7F4C-9020-CE220EB3F8C2}">
      <dsp:nvSpPr>
        <dsp:cNvPr id="0" name=""/>
        <dsp:cNvSpPr/>
      </dsp:nvSpPr>
      <dsp:spPr>
        <a:xfrm>
          <a:off x="1952659" y="1522269"/>
          <a:ext cx="860457" cy="860457"/>
        </a:xfrm>
        <a:prstGeom prst="donut">
          <a:avLst>
            <a:gd name="adj" fmla="val 2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142F05-4E7D-EB49-8195-F8F42B4ED2FA}">
      <dsp:nvSpPr>
        <dsp:cNvPr id="0" name=""/>
        <dsp:cNvSpPr/>
      </dsp:nvSpPr>
      <dsp:spPr>
        <a:xfrm rot="17700000">
          <a:off x="2255845" y="820821"/>
          <a:ext cx="1069643" cy="515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0" rIns="0" bIns="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1999</a:t>
          </a:r>
          <a:r>
            <a:rPr lang="en-US" sz="1050" kern="1200" dirty="0"/>
            <a:t> - SSO Consent Decree</a:t>
          </a:r>
        </a:p>
      </dsp:txBody>
      <dsp:txXfrm>
        <a:off x="2255845" y="820821"/>
        <a:ext cx="1069643" cy="515485"/>
      </dsp:txXfrm>
    </dsp:sp>
    <dsp:sp modelId="{D9ADCD45-D749-134B-A3C2-CF94064C5979}">
      <dsp:nvSpPr>
        <dsp:cNvPr id="0" name=""/>
        <dsp:cNvSpPr/>
      </dsp:nvSpPr>
      <dsp:spPr>
        <a:xfrm>
          <a:off x="2877929" y="1729182"/>
          <a:ext cx="446631" cy="446631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2E7714-EA1F-5B4B-896F-033F5B4D2537}">
      <dsp:nvSpPr>
        <dsp:cNvPr id="0" name=""/>
        <dsp:cNvSpPr/>
      </dsp:nvSpPr>
      <dsp:spPr>
        <a:xfrm rot="17700000">
          <a:off x="2348955" y="2350823"/>
          <a:ext cx="925292" cy="446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7940" bIns="0" numCol="1" spcCol="1270" anchor="ctr" anchorCtr="0">
          <a:noAutofit/>
        </a:bodyPr>
        <a:lstStyle/>
        <a:p>
          <a:pPr marL="0" lvl="0" indent="0" algn="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2003 </a:t>
          </a:r>
          <a:r>
            <a:rPr lang="en-US" sz="1050" kern="1200" dirty="0"/>
            <a:t>- Nancy Creek Tunnel Project Added</a:t>
          </a:r>
        </a:p>
      </dsp:txBody>
      <dsp:txXfrm>
        <a:off x="2348955" y="2350823"/>
        <a:ext cx="925292" cy="446141"/>
      </dsp:txXfrm>
    </dsp:sp>
    <dsp:sp modelId="{1D1C6A9F-2478-6B45-8FE7-C7B1184629D4}">
      <dsp:nvSpPr>
        <dsp:cNvPr id="0" name=""/>
        <dsp:cNvSpPr/>
      </dsp:nvSpPr>
      <dsp:spPr>
        <a:xfrm rot="17700000">
          <a:off x="2928243" y="1108032"/>
          <a:ext cx="925292" cy="446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E4DA7F-3B5E-9B42-8FDD-C367C8D72250}">
      <dsp:nvSpPr>
        <dsp:cNvPr id="0" name=""/>
        <dsp:cNvSpPr/>
      </dsp:nvSpPr>
      <dsp:spPr>
        <a:xfrm>
          <a:off x="3389374" y="1522269"/>
          <a:ext cx="860457" cy="860457"/>
        </a:xfrm>
        <a:prstGeom prst="donut">
          <a:avLst>
            <a:gd name="adj" fmla="val 2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43A0E-49A2-3A49-92F6-AE1F8B6699DB}">
      <dsp:nvSpPr>
        <dsp:cNvPr id="0" name=""/>
        <dsp:cNvSpPr/>
      </dsp:nvSpPr>
      <dsp:spPr>
        <a:xfrm rot="17700000">
          <a:off x="3692560" y="820821"/>
          <a:ext cx="1069643" cy="515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0" rIns="0" bIns="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2009</a:t>
          </a:r>
          <a:r>
            <a:rPr lang="en-US" sz="1050" kern="1200" dirty="0"/>
            <a:t> -</a:t>
          </a:r>
          <a:r>
            <a:rPr lang="en-US" sz="1050" b="1" kern="1200" dirty="0"/>
            <a:t>100-500yr </a:t>
          </a:r>
          <a:r>
            <a:rPr lang="en-US" sz="1050" kern="1200" dirty="0"/>
            <a:t>Storm - Flooding</a:t>
          </a:r>
        </a:p>
      </dsp:txBody>
      <dsp:txXfrm>
        <a:off x="3692560" y="820821"/>
        <a:ext cx="1069643" cy="515485"/>
      </dsp:txXfrm>
    </dsp:sp>
    <dsp:sp modelId="{4E652448-9952-704E-AFE0-2DF906895D27}">
      <dsp:nvSpPr>
        <dsp:cNvPr id="0" name=""/>
        <dsp:cNvSpPr/>
      </dsp:nvSpPr>
      <dsp:spPr>
        <a:xfrm>
          <a:off x="4314643" y="1729182"/>
          <a:ext cx="446631" cy="446631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56F720-911E-0D4D-A960-6792E6BB86FF}">
      <dsp:nvSpPr>
        <dsp:cNvPr id="0" name=""/>
        <dsp:cNvSpPr/>
      </dsp:nvSpPr>
      <dsp:spPr>
        <a:xfrm rot="17700000">
          <a:off x="3873249" y="2390625"/>
          <a:ext cx="925292" cy="446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7940" bIns="0" numCol="1" spcCol="1270" anchor="ctr" anchorCtr="0">
          <a:noAutofit/>
        </a:bodyPr>
        <a:lstStyle/>
        <a:p>
          <a:pPr marL="0" lvl="0" indent="0" algn="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2012</a:t>
          </a:r>
          <a:r>
            <a:rPr lang="en-US" sz="1050" kern="1200" dirty="0"/>
            <a:t> - Time Extension to 2027</a:t>
          </a:r>
        </a:p>
      </dsp:txBody>
      <dsp:txXfrm>
        <a:off x="3873249" y="2390625"/>
        <a:ext cx="925292" cy="446141"/>
      </dsp:txXfrm>
    </dsp:sp>
    <dsp:sp modelId="{DE9F9AA8-B8D9-904E-8517-AF7654E92160}">
      <dsp:nvSpPr>
        <dsp:cNvPr id="0" name=""/>
        <dsp:cNvSpPr/>
      </dsp:nvSpPr>
      <dsp:spPr>
        <a:xfrm rot="17700000">
          <a:off x="4364957" y="1108032"/>
          <a:ext cx="925292" cy="446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AE7F5D-418C-E640-BD25-C7976CE99075}">
      <dsp:nvSpPr>
        <dsp:cNvPr id="0" name=""/>
        <dsp:cNvSpPr/>
      </dsp:nvSpPr>
      <dsp:spPr>
        <a:xfrm>
          <a:off x="4826088" y="1522269"/>
          <a:ext cx="860457" cy="860457"/>
        </a:xfrm>
        <a:prstGeom prst="donut">
          <a:avLst>
            <a:gd name="adj" fmla="val 2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AC4141-049E-064F-8CF1-1E353451F0C8}">
      <dsp:nvSpPr>
        <dsp:cNvPr id="0" name=""/>
        <dsp:cNvSpPr/>
      </dsp:nvSpPr>
      <dsp:spPr>
        <a:xfrm rot="17700000">
          <a:off x="5129274" y="820821"/>
          <a:ext cx="1069643" cy="515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0" rIns="0" bIns="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2012</a:t>
          </a:r>
          <a:r>
            <a:rPr lang="en-US" sz="1050" kern="1200" dirty="0"/>
            <a:t> </a:t>
          </a:r>
          <a:r>
            <a:rPr lang="mr-IN" sz="1050" kern="1200" dirty="0"/>
            <a:t>–</a:t>
          </a:r>
          <a:r>
            <a:rPr lang="en-US" sz="1050" kern="1200" dirty="0"/>
            <a:t> </a:t>
          </a:r>
          <a:r>
            <a:rPr lang="en-US" sz="1050" b="1" kern="1200" dirty="0"/>
            <a:t>Green Infrastructure Strategic Action Plan</a:t>
          </a:r>
          <a:r>
            <a:rPr lang="en-US" sz="1050" kern="1200" dirty="0"/>
            <a:t> Developed</a:t>
          </a:r>
        </a:p>
      </dsp:txBody>
      <dsp:txXfrm>
        <a:off x="5129274" y="820821"/>
        <a:ext cx="1069643" cy="515485"/>
      </dsp:txXfrm>
    </dsp:sp>
    <dsp:sp modelId="{9ABF66FA-6250-0947-861E-A6D180DEB8C6}">
      <dsp:nvSpPr>
        <dsp:cNvPr id="0" name=""/>
        <dsp:cNvSpPr/>
      </dsp:nvSpPr>
      <dsp:spPr>
        <a:xfrm>
          <a:off x="5751427" y="1522269"/>
          <a:ext cx="860457" cy="860457"/>
        </a:xfrm>
        <a:prstGeom prst="donut">
          <a:avLst>
            <a:gd name="adj" fmla="val 2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8890D4-C4FF-C543-993C-AF63F60F41E9}">
      <dsp:nvSpPr>
        <dsp:cNvPr id="0" name=""/>
        <dsp:cNvSpPr/>
      </dsp:nvSpPr>
      <dsp:spPr>
        <a:xfrm rot="17700000">
          <a:off x="6054613" y="820821"/>
          <a:ext cx="1069643" cy="515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0" rIns="0" bIns="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2013</a:t>
          </a:r>
          <a:r>
            <a:rPr lang="en-US" sz="1050" kern="1200" dirty="0"/>
            <a:t> - Post Development </a:t>
          </a:r>
          <a:r>
            <a:rPr lang="en-US" sz="1050" kern="1200" dirty="0" err="1"/>
            <a:t>Stormwater</a:t>
          </a:r>
          <a:r>
            <a:rPr lang="en-US" sz="1050" kern="1200" dirty="0"/>
            <a:t> Ordinance</a:t>
          </a:r>
        </a:p>
      </dsp:txBody>
      <dsp:txXfrm>
        <a:off x="6054613" y="820821"/>
        <a:ext cx="1069643" cy="515485"/>
      </dsp:txXfrm>
    </dsp:sp>
    <dsp:sp modelId="{3199EE5C-7128-E442-9D9B-92A4EB15E0E7}">
      <dsp:nvSpPr>
        <dsp:cNvPr id="0" name=""/>
        <dsp:cNvSpPr/>
      </dsp:nvSpPr>
      <dsp:spPr>
        <a:xfrm>
          <a:off x="6676765" y="1522269"/>
          <a:ext cx="860457" cy="860457"/>
        </a:xfrm>
        <a:prstGeom prst="donut">
          <a:avLst>
            <a:gd name="adj" fmla="val 2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6B3078-D95A-324F-B32F-BA1ED8A81B4E}">
      <dsp:nvSpPr>
        <dsp:cNvPr id="0" name=""/>
        <dsp:cNvSpPr/>
      </dsp:nvSpPr>
      <dsp:spPr>
        <a:xfrm rot="17700000">
          <a:off x="6979951" y="820821"/>
          <a:ext cx="1069643" cy="515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0" rIns="0" bIns="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2014</a:t>
          </a:r>
          <a:r>
            <a:rPr lang="en-US" sz="1050" kern="1200" dirty="0"/>
            <a:t> - Phase I MS4 Permit</a:t>
          </a:r>
        </a:p>
      </dsp:txBody>
      <dsp:txXfrm>
        <a:off x="6979951" y="820821"/>
        <a:ext cx="1069643" cy="515485"/>
      </dsp:txXfrm>
    </dsp:sp>
    <dsp:sp modelId="{3DA7232C-9294-CC42-8BE6-64206C197EC7}">
      <dsp:nvSpPr>
        <dsp:cNvPr id="0" name=""/>
        <dsp:cNvSpPr/>
      </dsp:nvSpPr>
      <dsp:spPr>
        <a:xfrm>
          <a:off x="7602104" y="1522269"/>
          <a:ext cx="860457" cy="860457"/>
        </a:xfrm>
        <a:prstGeom prst="donut">
          <a:avLst>
            <a:gd name="adj" fmla="val 2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679810-50A5-1644-8C1A-E5CCBA76CBCB}">
      <dsp:nvSpPr>
        <dsp:cNvPr id="0" name=""/>
        <dsp:cNvSpPr/>
      </dsp:nvSpPr>
      <dsp:spPr>
        <a:xfrm rot="17700000">
          <a:off x="7905290" y="820821"/>
          <a:ext cx="1069643" cy="515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0" rIns="0" bIns="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2015</a:t>
          </a:r>
          <a:r>
            <a:rPr lang="en-US" sz="1050" kern="1200" dirty="0"/>
            <a:t> </a:t>
          </a:r>
          <a:r>
            <a:rPr lang="mr-IN" sz="1050" kern="1200" dirty="0"/>
            <a:t>–</a:t>
          </a:r>
          <a:r>
            <a:rPr lang="en-US" sz="1050" kern="1200" dirty="0"/>
            <a:t> 100yr Storm Flooding</a:t>
          </a:r>
        </a:p>
      </dsp:txBody>
      <dsp:txXfrm>
        <a:off x="7905290" y="820821"/>
        <a:ext cx="1069643" cy="5154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DF0D48-B923-4C43-BDEA-3BBFF86A9E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56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4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1" y="205978"/>
            <a:ext cx="7065697" cy="66717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00" y="1056329"/>
            <a:ext cx="8229600" cy="373684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/>
          <p:nvPr/>
        </p:nvSpPr>
        <p:spPr>
          <a:xfrm>
            <a:off x="457200" y="931912"/>
            <a:ext cx="8308258" cy="1"/>
          </a:xfrm>
          <a:prstGeom prst="line">
            <a:avLst/>
          </a:prstGeom>
          <a:ln w="38100" cap="rnd">
            <a:solidFill>
              <a:srgbClr val="005C82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5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358378"/>
            <a:ext cx="1158158" cy="3638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513" y="1597890"/>
            <a:ext cx="7772977" cy="1102028"/>
          </a:xfrm>
        </p:spPr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024" y="2914230"/>
            <a:ext cx="6401955" cy="1315291"/>
          </a:xfrm>
        </p:spPr>
        <p:txBody>
          <a:bodyPr/>
          <a:lstStyle>
            <a:lvl1pPr marL="0" indent="0" algn="ctr">
              <a:buNone/>
              <a:defRPr/>
            </a:lvl1pPr>
            <a:lvl2pPr marL="307718" indent="0" algn="ctr">
              <a:buNone/>
              <a:defRPr/>
            </a:lvl2pPr>
            <a:lvl3pPr marL="615437" indent="0" algn="ctr">
              <a:buNone/>
              <a:defRPr/>
            </a:lvl3pPr>
            <a:lvl4pPr marL="923156" indent="0" algn="ctr">
              <a:buNone/>
              <a:defRPr/>
            </a:lvl4pPr>
            <a:lvl5pPr marL="1230874" indent="0" algn="ctr">
              <a:buNone/>
              <a:defRPr/>
            </a:lvl5pPr>
            <a:lvl6pPr marL="1538592" indent="0" algn="ctr">
              <a:buNone/>
              <a:defRPr/>
            </a:lvl6pPr>
            <a:lvl7pPr marL="1846311" indent="0" algn="ctr">
              <a:buNone/>
              <a:defRPr/>
            </a:lvl7pPr>
            <a:lvl8pPr marL="2154029" indent="0" algn="ctr">
              <a:buNone/>
              <a:defRPr/>
            </a:lvl8pPr>
            <a:lvl9pPr marL="2461748" indent="0" algn="ctr">
              <a:buNone/>
              <a:defRPr/>
            </a:lvl9pPr>
          </a:lstStyle>
          <a:p>
            <a:r>
              <a:rPr lang="fr-CA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2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06400" y="4829597"/>
            <a:ext cx="1797050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/>
            </a:lvl1pPr>
          </a:lstStyle>
          <a:p>
            <a:r>
              <a:t>5/12/2017</a:t>
            </a:r>
          </a:p>
        </p:txBody>
      </p:sp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8525508" y="4823247"/>
            <a:ext cx="258984" cy="2565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1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image1.jpeg" descr="16-9 On Screen Art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hf hdr="0" ftr="0" dt="0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5C82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5C82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5C82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5C82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5C82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5C82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5C82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5C82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5C82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xfrm>
            <a:off x="8602930" y="4823247"/>
            <a:ext cx="181562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35" name="Shape 35"/>
          <p:cNvSpPr/>
          <p:nvPr/>
        </p:nvSpPr>
        <p:spPr>
          <a:xfrm>
            <a:off x="1377950" y="2006356"/>
            <a:ext cx="7766050" cy="1136894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 fontScale="62500" lnSpcReduction="20000"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tabLst>
                <a:tab pos="2057400" algn="l"/>
              </a:tabLst>
              <a:defRPr sz="2000">
                <a:solidFill>
                  <a:srgbClr val="FFFFFF"/>
                </a:solidFill>
              </a:defRPr>
            </a:pPr>
            <a:r>
              <a:rPr lang="en-US" sz="4400" dirty="0"/>
              <a:t>Westside Summit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tabLst>
                <a:tab pos="2057400" algn="l"/>
              </a:tabLst>
              <a:defRPr sz="2000">
                <a:solidFill>
                  <a:srgbClr val="FFFFFF"/>
                </a:solidFill>
              </a:defRPr>
            </a:pPr>
            <a:r>
              <a:rPr lang="en-US" sz="4400" i="1" dirty="0">
                <a:solidFill>
                  <a:schemeClr val="bg1"/>
                </a:solidFill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</a:effectLst>
              </a:rPr>
              <a:t>Watershed Management in Proctor Creek</a:t>
            </a:r>
            <a:endParaRPr lang="en-US" sz="4400" dirty="0">
              <a:effectLst>
                <a:glow rad="101600">
                  <a:schemeClr val="bg1">
                    <a:lumMod val="75000"/>
                    <a:alpha val="60000"/>
                  </a:schemeClr>
                </a:glow>
              </a:effectLst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  <a:tabLst>
                <a:tab pos="2057400" algn="l"/>
              </a:tabLst>
              <a:defRPr sz="2000">
                <a:solidFill>
                  <a:srgbClr val="FFFFFF"/>
                </a:solidFill>
              </a:defRPr>
            </a:pPr>
            <a:r>
              <a:rPr lang="en-US" dirty="0"/>
              <a:t>September 1, 2017</a:t>
            </a:r>
            <a:endParaRPr dirty="0"/>
          </a:p>
        </p:txBody>
      </p:sp>
      <p:sp>
        <p:nvSpPr>
          <p:cNvPr id="37" name="Shape 37"/>
          <p:cNvSpPr/>
          <p:nvPr/>
        </p:nvSpPr>
        <p:spPr>
          <a:xfrm>
            <a:off x="6913033" y="4386746"/>
            <a:ext cx="2138756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000" b="1">
                <a:solidFill>
                  <a:srgbClr val="FFFFFF"/>
                </a:solidFill>
              </a:defRPr>
            </a:pPr>
            <a:r>
              <a:t>CITY OF ATLANTA</a:t>
            </a:r>
          </a:p>
          <a:p>
            <a:pPr algn="ctr">
              <a:defRPr sz="1000" b="1">
                <a:solidFill>
                  <a:srgbClr val="FFFFFF"/>
                </a:solidFill>
              </a:defRPr>
            </a:pPr>
            <a:r>
              <a:t>Kasim Reed, Mayor</a:t>
            </a:r>
          </a:p>
          <a:p>
            <a:pPr algn="ctr">
              <a:defRPr sz="1000" b="1">
                <a:solidFill>
                  <a:srgbClr val="FFFFFF"/>
                </a:solidFill>
              </a:defRPr>
            </a:pPr>
            <a:r>
              <a:t>Kishia L. Powell, Commissioner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10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Infrastructure Task Force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" t="23467" r="5586" b="7029"/>
          <a:stretch/>
        </p:blipFill>
        <p:spPr>
          <a:xfrm>
            <a:off x="1124712" y="1033380"/>
            <a:ext cx="6601967" cy="41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1966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11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GI Drivers in Atlanta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3652647" y="2766342"/>
            <a:ext cx="1411550" cy="532660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" y="1013049"/>
            <a:ext cx="4489703" cy="40392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246" t="16127" r="19229" b="17908"/>
          <a:stretch/>
        </p:blipFill>
        <p:spPr>
          <a:xfrm rot="5400000">
            <a:off x="5753500" y="938332"/>
            <a:ext cx="2634905" cy="401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9406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12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Amended </a:t>
            </a:r>
            <a:r>
              <a:rPr lang="en-US" dirty="0" err="1"/>
              <a:t>Stormwater</a:t>
            </a:r>
            <a:r>
              <a:rPr lang="en-US" dirty="0"/>
              <a:t> Ordinance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t="23284" r="8609" b="9872"/>
          <a:stretch/>
        </p:blipFill>
        <p:spPr>
          <a:xfrm>
            <a:off x="1307592" y="1024128"/>
            <a:ext cx="6514943" cy="405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6785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6453958" cy="667172"/>
          </a:xfrm>
        </p:spPr>
        <p:txBody>
          <a:bodyPr>
            <a:noAutofit/>
          </a:bodyPr>
          <a:lstStyle/>
          <a:p>
            <a:r>
              <a:rPr lang="en-US" sz="2600" dirty="0"/>
              <a:t>Integrated Watershed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56329"/>
            <a:ext cx="5276089" cy="37368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i="1" dirty="0"/>
              <a:t>Protection and restoration, on a watershed basis, to improve water quality, ensure resilience and manage resources while addressing the challenges of growth and climate change </a:t>
            </a:r>
          </a:p>
          <a:p>
            <a:r>
              <a:rPr lang="en-US" sz="1400" dirty="0"/>
              <a:t>10 watersheds prioritized in 2012</a:t>
            </a:r>
          </a:p>
          <a:p>
            <a:r>
              <a:rPr lang="en-US" sz="1400" dirty="0"/>
              <a:t>Watershed Improvement Plan (WIPs) updates underway</a:t>
            </a:r>
          </a:p>
          <a:p>
            <a:r>
              <a:rPr lang="en-US" sz="1400" b="1" dirty="0"/>
              <a:t>332 Green Infrastructure and Stream Restoration </a:t>
            </a:r>
            <a:r>
              <a:rPr lang="en-US" sz="1400" dirty="0"/>
              <a:t>Projects Identified for first 3 Watersheds at a total cost of $167.4M</a:t>
            </a:r>
          </a:p>
          <a:p>
            <a:r>
              <a:rPr lang="en-US" sz="1400" dirty="0"/>
              <a:t>Maintain a program in alignment with the Metro District Water Resources Management Plan (June 2017)</a:t>
            </a:r>
          </a:p>
          <a:p>
            <a:r>
              <a:rPr lang="en-US" sz="1400" dirty="0"/>
              <a:t>Underpinned by our GI Strategy, WIPs, Clean Water Atlanta, Urban Waters Program and Water Supply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13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8576" r="3685" b="2056"/>
          <a:stretch/>
        </p:blipFill>
        <p:spPr>
          <a:xfrm>
            <a:off x="5657850" y="844131"/>
            <a:ext cx="3383280" cy="423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7389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Proctor Creek WIP &amp; PNA Vision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1" t="22756" r="9708" b="11466"/>
          <a:stretch/>
        </p:blipFill>
        <p:spPr>
          <a:xfrm>
            <a:off x="1058091" y="1005129"/>
            <a:ext cx="6464807" cy="413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7522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15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Proctor Creek Project Opportunities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" t="25422" r="5819" b="9333"/>
          <a:stretch/>
        </p:blipFill>
        <p:spPr>
          <a:xfrm>
            <a:off x="905256" y="1033272"/>
            <a:ext cx="7333488" cy="39182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69264" y="4636008"/>
            <a:ext cx="1106424" cy="315509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32320" y="4686341"/>
            <a:ext cx="1106424" cy="315509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8221797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16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MOST Funded Stormwater Projects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1056329"/>
            <a:ext cx="4343400" cy="373684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10% of MOST Revenue has been allocated to SW projects across the City</a:t>
            </a:r>
          </a:p>
          <a:p>
            <a:r>
              <a:rPr lang="en-US" dirty="0"/>
              <a:t>10 in Proctor Creek Watershed </a:t>
            </a:r>
            <a:r>
              <a:rPr lang="mr-IN" dirty="0"/>
              <a:t>–</a:t>
            </a:r>
            <a:r>
              <a:rPr lang="en-US" dirty="0"/>
              <a:t> 1 completed, 1 in design, 7 in 3</a:t>
            </a:r>
            <a:r>
              <a:rPr lang="en-US" baseline="30000" dirty="0"/>
              <a:t>rd</a:t>
            </a:r>
            <a:r>
              <a:rPr lang="en-US" dirty="0"/>
              <a:t> phase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6" t="34418" r="29577" b="6939"/>
          <a:stretch/>
        </p:blipFill>
        <p:spPr>
          <a:xfrm>
            <a:off x="4937761" y="1056329"/>
            <a:ext cx="3438143" cy="380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1659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17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Clean </a:t>
            </a:r>
            <a:r>
              <a:rPr lang="en-US" sz="2800"/>
              <a:t>Water Atlanta/Consent Decree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6" t="24000" r="7234" b="13778"/>
          <a:stretch/>
        </p:blipFill>
        <p:spPr>
          <a:xfrm>
            <a:off x="850392" y="1085772"/>
            <a:ext cx="7470648" cy="39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8109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5" t="22578" r="24406" b="10758"/>
          <a:stretch/>
        </p:blipFill>
        <p:spPr>
          <a:xfrm>
            <a:off x="3392425" y="-3993"/>
            <a:ext cx="5133084" cy="514749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18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482" y="187690"/>
            <a:ext cx="3367943" cy="667173"/>
          </a:xfrm>
        </p:spPr>
        <p:txBody>
          <a:bodyPr>
            <a:normAutofit fontScale="90000"/>
          </a:bodyPr>
          <a:lstStyle/>
          <a:p>
            <a:r>
              <a:rPr lang="en-US" sz="2800"/>
              <a:t>Upper Proctor </a:t>
            </a:r>
            <a:r>
              <a:rPr lang="en-US" sz="2800" dirty="0"/>
              <a:t>Creek</a:t>
            </a:r>
            <a:br>
              <a:rPr lang="en-US" sz="2800" dirty="0"/>
            </a:br>
            <a:r>
              <a:rPr lang="en-US" sz="2800" dirty="0"/>
              <a:t>Flooding Mitigation</a:t>
            </a:r>
          </a:p>
        </p:txBody>
      </p:sp>
    </p:spTree>
    <p:extLst>
      <p:ext uri="{BB962C8B-B14F-4D97-AF65-F5344CB8AC3E}">
        <p14:creationId xmlns:p14="http://schemas.microsoft.com/office/powerpoint/2010/main" val="168602826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19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Upper Proctor Creek Capacity Relief Ponds at Cook, Sr. Park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t="22993" r="5952" b="14074"/>
          <a:stretch/>
        </p:blipFill>
        <p:spPr>
          <a:xfrm>
            <a:off x="457200" y="957460"/>
            <a:ext cx="7470648" cy="413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7811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20278" y="287866"/>
            <a:ext cx="5645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Delivers</a:t>
            </a:r>
            <a:r>
              <a:rPr lang="en-US" dirty="0">
                <a:solidFill>
                  <a:schemeClr val="bg1"/>
                </a:solidFill>
              </a:rPr>
              <a:t> 98 MG of drinking water per day</a:t>
            </a:r>
          </a:p>
          <a:p>
            <a:r>
              <a:rPr lang="en-US" b="1" dirty="0">
                <a:solidFill>
                  <a:schemeClr val="accent6"/>
                </a:solidFill>
              </a:rPr>
              <a:t>Treats</a:t>
            </a:r>
            <a:r>
              <a:rPr lang="en-US" dirty="0">
                <a:solidFill>
                  <a:schemeClr val="bg1"/>
                </a:solidFill>
              </a:rPr>
              <a:t> 150 MG of wastewater per day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348448"/>
              </p:ext>
            </p:extLst>
          </p:nvPr>
        </p:nvGraphicFramePr>
        <p:xfrm>
          <a:off x="189782" y="3240245"/>
          <a:ext cx="8675922" cy="1529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91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1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19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WATER SYSTEM</a:t>
                      </a:r>
                      <a:endParaRPr lang="en-US" sz="1400" dirty="0"/>
                    </a:p>
                  </a:txBody>
                  <a:tcPr>
                    <a:solidFill>
                      <a:srgbClr val="00396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WASTEWATER SYSTEM</a:t>
                      </a:r>
                    </a:p>
                  </a:txBody>
                  <a:tcPr>
                    <a:solidFill>
                      <a:srgbClr val="0092BC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WATERSHED PROTECTION</a:t>
                      </a:r>
                    </a:p>
                  </a:txBody>
                  <a:tcPr>
                    <a:solidFill>
                      <a:srgbClr val="509433">
                        <a:alpha val="7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3,028 miles of pipeline</a:t>
                      </a:r>
                    </a:p>
                    <a:p>
                      <a:r>
                        <a:rPr lang="en-US" sz="1400" dirty="0"/>
                        <a:t>62,204 valves</a:t>
                      </a:r>
                    </a:p>
                    <a:p>
                      <a:r>
                        <a:rPr lang="en-US" sz="1400" dirty="0"/>
                        <a:t>24,385 fire hydrants</a:t>
                      </a:r>
                    </a:p>
                    <a:p>
                      <a:r>
                        <a:rPr lang="en-US" sz="1400" dirty="0"/>
                        <a:t>18 pump stations</a:t>
                      </a:r>
                    </a:p>
                    <a:p>
                      <a:r>
                        <a:rPr lang="en-US" sz="1400" dirty="0"/>
                        <a:t>3</a:t>
                      </a:r>
                      <a:r>
                        <a:rPr lang="en-US" sz="1400" baseline="0" dirty="0"/>
                        <a:t> water treatment plants</a:t>
                      </a:r>
                      <a:endParaRPr lang="en-US" sz="1400" dirty="0"/>
                    </a:p>
                  </a:txBody>
                  <a:tcPr>
                    <a:solidFill>
                      <a:srgbClr val="CBDCE7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1,900 miles of pipeline</a:t>
                      </a:r>
                    </a:p>
                    <a:p>
                      <a:r>
                        <a:rPr lang="en-US" sz="1400" dirty="0"/>
                        <a:t>47,327 manholes</a:t>
                      </a:r>
                    </a:p>
                    <a:p>
                      <a:r>
                        <a:rPr lang="en-US" sz="1400" dirty="0"/>
                        <a:t>22</a:t>
                      </a:r>
                      <a:r>
                        <a:rPr lang="en-US" sz="1400" baseline="0" dirty="0"/>
                        <a:t> pump stations</a:t>
                      </a:r>
                    </a:p>
                    <a:p>
                      <a:r>
                        <a:rPr lang="en-US" sz="1400" baseline="0" dirty="0"/>
                        <a:t>4 water reclamation centers</a:t>
                      </a:r>
                    </a:p>
                    <a:p>
                      <a:r>
                        <a:rPr lang="en-US" sz="1400" baseline="0" dirty="0"/>
                        <a:t>2 water quality control facilities</a:t>
                      </a:r>
                      <a:endParaRPr lang="en-US" sz="1400" dirty="0"/>
                    </a:p>
                  </a:txBody>
                  <a:tcPr>
                    <a:solidFill>
                      <a:srgbClr val="BFF1FF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603 miles</a:t>
                      </a:r>
                      <a:r>
                        <a:rPr lang="en-US" sz="1400" baseline="0" dirty="0"/>
                        <a:t> of pipe</a:t>
                      </a:r>
                    </a:p>
                    <a:p>
                      <a:r>
                        <a:rPr lang="en-US" sz="1400" baseline="0" dirty="0"/>
                        <a:t>47,351 inlets</a:t>
                      </a:r>
                    </a:p>
                    <a:p>
                      <a:r>
                        <a:rPr lang="en-US" sz="1400" baseline="0" dirty="0"/>
                        <a:t>2,349 culverts</a:t>
                      </a:r>
                    </a:p>
                    <a:p>
                      <a:r>
                        <a:rPr lang="en-US" sz="1400" baseline="0" dirty="0"/>
                        <a:t>6,175 outlets</a:t>
                      </a:r>
                    </a:p>
                    <a:p>
                      <a:r>
                        <a:rPr lang="en-US" sz="1400" baseline="0" dirty="0"/>
                        <a:t>10 drainage basins</a:t>
                      </a:r>
                      <a:endParaRPr lang="en-US" sz="1400" dirty="0"/>
                    </a:p>
                  </a:txBody>
                  <a:tcPr>
                    <a:solidFill>
                      <a:srgbClr val="E2F2DB">
                        <a:alpha val="7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Oval 13"/>
          <p:cNvSpPr/>
          <p:nvPr/>
        </p:nvSpPr>
        <p:spPr>
          <a:xfrm>
            <a:off x="5995247" y="1093890"/>
            <a:ext cx="1920240" cy="1920240"/>
          </a:xfrm>
          <a:prstGeom prst="ellipse">
            <a:avLst/>
          </a:prstGeom>
          <a:solidFill>
            <a:srgbClr val="005C82">
              <a:alpha val="74902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/>
              <a:t>$1.25B</a:t>
            </a:r>
          </a:p>
          <a:p>
            <a:pPr algn="ctr"/>
            <a:r>
              <a:rPr lang="en-US" sz="1400" dirty="0"/>
              <a:t>5-YR Capital Improvement Program</a:t>
            </a:r>
          </a:p>
        </p:txBody>
      </p:sp>
      <p:sp>
        <p:nvSpPr>
          <p:cNvPr id="18" name="Oval 17"/>
          <p:cNvSpPr/>
          <p:nvPr/>
        </p:nvSpPr>
        <p:spPr>
          <a:xfrm>
            <a:off x="3614416" y="1093890"/>
            <a:ext cx="1920240" cy="1920240"/>
          </a:xfrm>
          <a:prstGeom prst="ellipse">
            <a:avLst/>
          </a:prstGeom>
          <a:solidFill>
            <a:srgbClr val="005C82">
              <a:alpha val="74902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/>
              <a:t>$609M</a:t>
            </a:r>
          </a:p>
          <a:p>
            <a:pPr algn="ctr"/>
            <a:r>
              <a:rPr lang="en-US" sz="1400" dirty="0"/>
              <a:t>FY 2018 Operating Budget</a:t>
            </a:r>
          </a:p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233584" y="1093890"/>
            <a:ext cx="1920240" cy="1920240"/>
          </a:xfrm>
          <a:prstGeom prst="ellipse">
            <a:avLst/>
          </a:prstGeom>
          <a:solidFill>
            <a:srgbClr val="005C82">
              <a:alpha val="74902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/>
              <a:t>1.2M </a:t>
            </a:r>
            <a:r>
              <a:rPr lang="en-US" sz="1400" dirty="0"/>
              <a:t>Customers</a:t>
            </a:r>
          </a:p>
          <a:p>
            <a:pPr algn="ctr"/>
            <a:r>
              <a:rPr lang="en-US" sz="1400" dirty="0"/>
              <a:t>Served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</a:t>
            </a:fld>
            <a:endParaRPr lang="uk-U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60" y="155305"/>
            <a:ext cx="2476764" cy="7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3083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20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Boone Blvd Green Street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t="24356" r="4074" b="11467"/>
          <a:stretch/>
        </p:blipFill>
        <p:spPr>
          <a:xfrm>
            <a:off x="649224" y="1069848"/>
            <a:ext cx="7420055" cy="400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216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21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Boone Blvd Green Street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t="25067" r="5488" b="6811"/>
          <a:stretch/>
        </p:blipFill>
        <p:spPr>
          <a:xfrm>
            <a:off x="1362457" y="996696"/>
            <a:ext cx="6507522" cy="40830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69264" y="4750350"/>
            <a:ext cx="1106424" cy="315509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t="46045" r="6685" b="15200"/>
          <a:stretch/>
        </p:blipFill>
        <p:spPr>
          <a:xfrm>
            <a:off x="210312" y="3415834"/>
            <a:ext cx="4808674" cy="166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6756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22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Urban Waters Federal Partnership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22933" r="6685" b="10222"/>
          <a:stretch/>
        </p:blipFill>
        <p:spPr>
          <a:xfrm>
            <a:off x="713232" y="950976"/>
            <a:ext cx="7461504" cy="412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6497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23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Participants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25244" r="2976" b="13423"/>
          <a:stretch/>
        </p:blipFill>
        <p:spPr>
          <a:xfrm>
            <a:off x="923544" y="1106424"/>
            <a:ext cx="7161899" cy="381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8805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24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Mayor’s Commitment</a:t>
            </a:r>
          </a:p>
        </p:txBody>
      </p:sp>
      <p:pic>
        <p:nvPicPr>
          <p:cNvPr id="5" name="786F4A86-48D2-4213-A380-A1B13A79A74C" descr="786F4A86-48D2-4213-A380-A1B13A79A7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22362"/>
            <a:ext cx="5191523" cy="3471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24728" y="1505242"/>
            <a:ext cx="32186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enturyGothic" charset="0"/>
              </a:rPr>
              <a:t>“It is my goal for Atlanta to become one of the top tier sustainable cities in the nation.” </a:t>
            </a:r>
          </a:p>
          <a:p>
            <a:endParaRPr lang="en-US" sz="2400" dirty="0"/>
          </a:p>
          <a:p>
            <a:r>
              <a:rPr lang="en-US" sz="2400" dirty="0">
                <a:latin typeface="CenturyGothic" charset="0"/>
              </a:rPr>
              <a:t>-Mayor </a:t>
            </a:r>
            <a:r>
              <a:rPr lang="en-US" sz="2400" dirty="0" err="1">
                <a:latin typeface="CenturyGothic" charset="0"/>
              </a:rPr>
              <a:t>Kasim</a:t>
            </a:r>
            <a:r>
              <a:rPr lang="en-US" sz="2400" dirty="0">
                <a:latin typeface="CenturyGothic" charset="0"/>
              </a:rPr>
              <a:t> Reed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986789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" b="2769"/>
          <a:stretch/>
        </p:blipFill>
        <p:spPr bwMode="auto">
          <a:xfrm>
            <a:off x="509477" y="1604507"/>
            <a:ext cx="1847800" cy="13215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" t="-42" r="26125" b="-1669"/>
          <a:stretch/>
        </p:blipFill>
        <p:spPr>
          <a:xfrm>
            <a:off x="4524496" y="1746503"/>
            <a:ext cx="1847800" cy="1179575"/>
          </a:xfrm>
          <a:prstGeom prst="rect">
            <a:avLst/>
          </a:prstGeom>
          <a:ln>
            <a:solidFill>
              <a:srgbClr val="0F2551"/>
            </a:solidFill>
          </a:ln>
        </p:spPr>
      </p:pic>
      <p:sp>
        <p:nvSpPr>
          <p:cNvPr id="9" name="Rectangle 8"/>
          <p:cNvSpPr/>
          <p:nvPr/>
        </p:nvSpPr>
        <p:spPr bwMode="auto">
          <a:xfrm>
            <a:off x="489806" y="1144684"/>
            <a:ext cx="1867471" cy="459823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rgbClr val="0F255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ea typeface="ＭＳ Ｐゴシック" pitchFamily="32" charset="-128"/>
                <a:cs typeface="ＭＳ Ｐゴシック" pitchFamily="32" charset="-128"/>
              </a:rPr>
              <a:t>Water Supply Program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89401" y="3088620"/>
            <a:ext cx="1855753" cy="371969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0F255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ea typeface="ＭＳ Ｐゴシック" pitchFamily="32" charset="-128"/>
                <a:cs typeface="ＭＳ Ｐゴシック" pitchFamily="32" charset="-128"/>
              </a:rPr>
              <a:t>Clean Water Atlanta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4521220" y="1144684"/>
            <a:ext cx="1851076" cy="601820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0F255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 dirty="0">
                <a:solidFill>
                  <a:schemeClr val="bg1"/>
                </a:solidFill>
              </a:rPr>
              <a:t>Urban Waters Federal Partnership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for Proctor Creek</a:t>
            </a:r>
            <a:endParaRPr lang="en-US" sz="1200" dirty="0">
              <a:solidFill>
                <a:schemeClr val="bg1"/>
              </a:solidFill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357277" y="1148232"/>
            <a:ext cx="2077563" cy="177784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rgbClr val="0F255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z="900" dirty="0">
                <a:solidFill>
                  <a:srgbClr val="0F2551"/>
                </a:solidFill>
              </a:rPr>
              <a:t>Atlanta’s $350 million investment to address aging infrastructure and create a more sustainable water future. Boring a five-mile tunnel to repurpose an old rock quarry as a new raw water reservoir to hold 2.4 billion gallons; increasing the City’s water reserves from 3 to 30 days or more and protecting $100M a day in economic output.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345154" y="3087827"/>
            <a:ext cx="2089686" cy="148417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rgbClr val="0F255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128588" indent="-128588">
              <a:buFont typeface="Arial" charset="0"/>
              <a:buChar char="•"/>
            </a:pPr>
            <a:r>
              <a:rPr lang="en-US" sz="900" dirty="0">
                <a:solidFill>
                  <a:srgbClr val="0F2551"/>
                </a:solidFill>
              </a:rPr>
              <a:t>Atlanta’s Wastewater Consent Decree Program</a:t>
            </a:r>
          </a:p>
          <a:p>
            <a:pPr marL="128588" indent="-128588">
              <a:buFont typeface="Arial" charset="0"/>
              <a:buChar char="•"/>
            </a:pPr>
            <a:r>
              <a:rPr lang="en-US" sz="900" dirty="0">
                <a:solidFill>
                  <a:srgbClr val="0F2551"/>
                </a:solidFill>
              </a:rPr>
              <a:t>$2B in improvements since 1998</a:t>
            </a:r>
          </a:p>
          <a:p>
            <a:pPr marL="128588" indent="-128588">
              <a:buFont typeface="Arial" charset="0"/>
              <a:buChar char="•"/>
            </a:pPr>
            <a:r>
              <a:rPr lang="en-US" sz="900" dirty="0">
                <a:solidFill>
                  <a:srgbClr val="0F2551"/>
                </a:solidFill>
              </a:rPr>
              <a:t>Second CD extended until 2027</a:t>
            </a:r>
          </a:p>
          <a:p>
            <a:pPr marL="128588" indent="-128588">
              <a:buFont typeface="Arial" charset="0"/>
              <a:buChar char="•"/>
            </a:pPr>
            <a:r>
              <a:rPr lang="en-US" sz="900" dirty="0">
                <a:solidFill>
                  <a:srgbClr val="0F2551"/>
                </a:solidFill>
              </a:rPr>
              <a:t>Rehabilitation of 363 miles of collection system; 97% reduction in spill volume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6372296" y="1144684"/>
            <a:ext cx="2360224" cy="178139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rgbClr val="0F255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128588" indent="-128588">
              <a:buFont typeface="Arial" charset="0"/>
              <a:buChar char="•"/>
            </a:pPr>
            <a:r>
              <a:rPr lang="en-US" sz="900" dirty="0">
                <a:solidFill>
                  <a:srgbClr val="0F2551"/>
                </a:solidFill>
              </a:rPr>
              <a:t>Atlanta’s Proctor Creek Watershed one of 19 designated Urban Waters in the US</a:t>
            </a:r>
          </a:p>
          <a:p>
            <a:pPr marL="128588" indent="-128588">
              <a:buFont typeface="Arial" charset="0"/>
              <a:buChar char="•"/>
            </a:pPr>
            <a:r>
              <a:rPr lang="en-US" sz="900" dirty="0">
                <a:solidFill>
                  <a:srgbClr val="0F2551"/>
                </a:solidFill>
              </a:rPr>
              <a:t>Connecting 35 neighborhoods</a:t>
            </a:r>
          </a:p>
          <a:p>
            <a:pPr marL="128588" indent="-128588">
              <a:buFont typeface="Arial" charset="0"/>
              <a:buChar char="•"/>
            </a:pPr>
            <a:r>
              <a:rPr lang="en-US" sz="900" dirty="0">
                <a:solidFill>
                  <a:srgbClr val="0F2551"/>
                </a:solidFill>
              </a:rPr>
              <a:t>Over $100M investment needed to restore watershed and improve water quality</a:t>
            </a:r>
          </a:p>
          <a:p>
            <a:pPr marL="128588" indent="-128588">
              <a:buFont typeface="Arial" charset="0"/>
              <a:buChar char="•"/>
            </a:pPr>
            <a:r>
              <a:rPr lang="en-US" sz="900" dirty="0">
                <a:solidFill>
                  <a:srgbClr val="0F2551"/>
                </a:solidFill>
              </a:rPr>
              <a:t>Opportunity to introduce innovative financing approach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89" y="3460589"/>
            <a:ext cx="1839566" cy="1111411"/>
          </a:xfrm>
          <a:prstGeom prst="rect">
            <a:avLst/>
          </a:prstGeom>
          <a:ln>
            <a:solidFill>
              <a:srgbClr val="042C5C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Major Programs and Initiatives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16276" y="3107703"/>
            <a:ext cx="1853687" cy="454724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rgbClr val="0F255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ea typeface="ＭＳ Ｐゴシック" pitchFamily="32" charset="-128"/>
                <a:cs typeface="ＭＳ Ｐゴシック" pitchFamily="32" charset="-128"/>
              </a:rPr>
              <a:t>Green Infrastructure Strategic Action Plan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6369962" y="3107703"/>
            <a:ext cx="2362557" cy="146429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rgbClr val="0F255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128588" indent="-128588">
              <a:buFont typeface="Arial" charset="0"/>
              <a:buChar char="•"/>
            </a:pPr>
            <a:r>
              <a:rPr lang="en-GB" sz="900" dirty="0">
                <a:solidFill>
                  <a:srgbClr val="042C5C"/>
                </a:solidFill>
              </a:rPr>
              <a:t>Action Plan developed in 2012</a:t>
            </a:r>
          </a:p>
          <a:p>
            <a:pPr marL="128588" indent="-128588">
              <a:buFont typeface="Arial" charset="0"/>
              <a:buChar char="•"/>
            </a:pPr>
            <a:r>
              <a:rPr lang="en-GB" sz="900" dirty="0">
                <a:solidFill>
                  <a:srgbClr val="042C5C"/>
                </a:solidFill>
              </a:rPr>
              <a:t>GI Task Force leverages multiple stakeholders</a:t>
            </a:r>
          </a:p>
          <a:p>
            <a:pPr marL="128588" indent="-128588">
              <a:buFont typeface="Arial" charset="0"/>
              <a:buChar char="•"/>
            </a:pPr>
            <a:r>
              <a:rPr lang="en-GB" sz="900" dirty="0">
                <a:solidFill>
                  <a:srgbClr val="042C5C"/>
                </a:solidFill>
              </a:rPr>
              <a:t>Highlighted Atlanta as leader in GI Implementation</a:t>
            </a:r>
          </a:p>
          <a:p>
            <a:pPr marL="128588" indent="-128588">
              <a:buFont typeface="Arial" charset="0"/>
              <a:buChar char="•"/>
            </a:pPr>
            <a:r>
              <a:rPr lang="en-GB" sz="900" dirty="0">
                <a:solidFill>
                  <a:srgbClr val="042C5C"/>
                </a:solidFill>
              </a:rPr>
              <a:t>Four action areas including sustainable funding and policy development</a:t>
            </a: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201" r="1565" b="1723"/>
          <a:stretch/>
        </p:blipFill>
        <p:spPr bwMode="auto">
          <a:xfrm>
            <a:off x="4516276" y="3562427"/>
            <a:ext cx="1853687" cy="1009573"/>
          </a:xfrm>
          <a:prstGeom prst="rect">
            <a:avLst/>
          </a:prstGeom>
          <a:ln w="9525">
            <a:solidFill>
              <a:srgbClr val="042C5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850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Resilient Cities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56329"/>
            <a:ext cx="8325293" cy="3845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Resilient systems withstand, respond to, and adapt more readily to shocks and stresses to emerge stronger after tough times, and live better in good times.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199" y="2062717"/>
            <a:ext cx="4869713" cy="3022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City of Atlanta is a partner in the Rockefeller Foundation’s 100 Resilient Cities initiative</a:t>
            </a:r>
          </a:p>
          <a:p>
            <a:r>
              <a:rPr lang="en-US" sz="1600" dirty="0"/>
              <a:t>Identified shocks and stresses</a:t>
            </a:r>
          </a:p>
          <a:p>
            <a:pPr lvl="1"/>
            <a:r>
              <a:rPr lang="en-US" sz="1600" dirty="0"/>
              <a:t>Aging infrastructure/Infrastructure failure</a:t>
            </a:r>
          </a:p>
          <a:p>
            <a:pPr lvl="1"/>
            <a:r>
              <a:rPr lang="en-US" sz="1600" dirty="0"/>
              <a:t>Cyber attack</a:t>
            </a:r>
          </a:p>
          <a:p>
            <a:pPr lvl="1"/>
            <a:r>
              <a:rPr lang="en-US" sz="1600" dirty="0"/>
              <a:t>Drought</a:t>
            </a:r>
          </a:p>
          <a:p>
            <a:pPr lvl="1"/>
            <a:r>
              <a:rPr lang="en-US" sz="1600" dirty="0"/>
              <a:t>Economic inequality</a:t>
            </a:r>
          </a:p>
          <a:p>
            <a:pPr lvl="1"/>
            <a:r>
              <a:rPr lang="en-US" sz="1600" dirty="0"/>
              <a:t>Rainfall flooding</a:t>
            </a:r>
          </a:p>
          <a:p>
            <a:pPr lvl="1"/>
            <a:r>
              <a:rPr lang="en-US" sz="1600" dirty="0"/>
              <a:t>Terrorist attack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768" y="2690037"/>
            <a:ext cx="4142232" cy="195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6900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DWM Resiliency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6329"/>
            <a:ext cx="5794744" cy="3736842"/>
          </a:xfrm>
        </p:spPr>
        <p:txBody>
          <a:bodyPr>
            <a:noAutofit/>
          </a:bodyPr>
          <a:lstStyle/>
          <a:p>
            <a:r>
              <a:rPr lang="en-US" sz="1100" b="1" dirty="0"/>
              <a:t>Aging infrastructure/Infrastructure failure</a:t>
            </a:r>
          </a:p>
          <a:p>
            <a:pPr lvl="1"/>
            <a:r>
              <a:rPr lang="en-US" sz="1100" dirty="0"/>
              <a:t>$1.25B CIP </a:t>
            </a:r>
            <a:r>
              <a:rPr lang="mr-IN" sz="1100" dirty="0"/>
              <a:t>–</a:t>
            </a:r>
            <a:r>
              <a:rPr lang="en-US" sz="1100" dirty="0"/>
              <a:t> Focused on Clean Water Atlanta, Distribution system and Water/Wastewater Facilities</a:t>
            </a:r>
          </a:p>
          <a:p>
            <a:r>
              <a:rPr lang="en-US" sz="1100" b="1" dirty="0"/>
              <a:t>Drought</a:t>
            </a:r>
          </a:p>
          <a:p>
            <a:pPr lvl="1"/>
            <a:r>
              <a:rPr lang="en-US" sz="1100" dirty="0"/>
              <a:t>Water Supply Program</a:t>
            </a:r>
          </a:p>
          <a:p>
            <a:r>
              <a:rPr lang="en-US" sz="1100" b="1" dirty="0"/>
              <a:t>Rainfall flooding</a:t>
            </a:r>
          </a:p>
          <a:p>
            <a:pPr lvl="1"/>
            <a:r>
              <a:rPr lang="en-US" sz="1100" dirty="0"/>
              <a:t>Climate Change Resiliency/Flooding Mitigation</a:t>
            </a:r>
          </a:p>
          <a:p>
            <a:pPr lvl="1"/>
            <a:r>
              <a:rPr lang="en-US" sz="1100" dirty="0"/>
              <a:t>GI Strategic Action Plan</a:t>
            </a:r>
          </a:p>
          <a:p>
            <a:pPr lvl="1"/>
            <a:r>
              <a:rPr lang="en-US" sz="1100" dirty="0"/>
              <a:t>Integrated Planning</a:t>
            </a:r>
          </a:p>
          <a:p>
            <a:r>
              <a:rPr lang="en-US" sz="1100" b="1" dirty="0"/>
              <a:t>Cyber attack</a:t>
            </a:r>
          </a:p>
          <a:p>
            <a:pPr lvl="1"/>
            <a:r>
              <a:rPr lang="en-US" sz="1100" dirty="0"/>
              <a:t>SMART H2O and Information Management Infrastructure Upgrades</a:t>
            </a:r>
          </a:p>
          <a:p>
            <a:r>
              <a:rPr lang="en-US" sz="1100" b="1" dirty="0"/>
              <a:t>Terrorist attack</a:t>
            </a:r>
          </a:p>
          <a:p>
            <a:pPr lvl="1"/>
            <a:r>
              <a:rPr lang="en-US" sz="1100" dirty="0"/>
              <a:t>Security Upgrades at Critical Facilities</a:t>
            </a:r>
          </a:p>
          <a:p>
            <a:r>
              <a:rPr lang="en-US" sz="1100" b="1" dirty="0"/>
              <a:t>Economic inequality</a:t>
            </a:r>
          </a:p>
          <a:p>
            <a:pPr lvl="1"/>
            <a:r>
              <a:rPr lang="en-US" sz="1100" dirty="0"/>
              <a:t>Improvements to our Care and Conserve Program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944" y="1056329"/>
            <a:ext cx="2158409" cy="383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947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6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Stormwater</a:t>
            </a:r>
            <a:r>
              <a:rPr lang="en-US" dirty="0"/>
              <a:t> Challenges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1" b="12223"/>
          <a:stretch/>
        </p:blipFill>
        <p:spPr>
          <a:xfrm>
            <a:off x="256926" y="1065316"/>
            <a:ext cx="8527566" cy="38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4550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7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Highly Urbanized Environment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35844" r="15065" b="21212"/>
          <a:stretch/>
        </p:blipFill>
        <p:spPr>
          <a:xfrm>
            <a:off x="457200" y="1161287"/>
            <a:ext cx="7693067" cy="366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8567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8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Challenges in Urban Watersheds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7" t="23467" r="9020" b="14489"/>
          <a:stretch/>
        </p:blipFill>
        <p:spPr>
          <a:xfrm>
            <a:off x="1216152" y="1060704"/>
            <a:ext cx="6537959" cy="384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778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History of Wet Weather Focus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96952550"/>
              </p:ext>
            </p:extLst>
          </p:nvPr>
        </p:nvGraphicFramePr>
        <p:xfrm>
          <a:off x="177554" y="1031358"/>
          <a:ext cx="8904302" cy="3572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414705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016 DWM Powerpoint Template">
  <a:themeElements>
    <a:clrScheme name="2016 DWM Powerpoint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5B49C"/>
      </a:accent1>
      <a:accent2>
        <a:srgbClr val="008374"/>
      </a:accent2>
      <a:accent3>
        <a:srgbClr val="93B6BB"/>
      </a:accent3>
      <a:accent4>
        <a:srgbClr val="0092BC"/>
      </a:accent4>
      <a:accent5>
        <a:srgbClr val="FFD100"/>
      </a:accent5>
      <a:accent6>
        <a:srgbClr val="00396F"/>
      </a:accent6>
      <a:hlink>
        <a:srgbClr val="0000FF"/>
      </a:hlink>
      <a:folHlink>
        <a:srgbClr val="FF00FF"/>
      </a:folHlink>
    </a:clrScheme>
    <a:fontScheme name="2016 DWM Powerpoint Templat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2016 DWM Powerpoint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16 DWM Powerpoint Template">
  <a:themeElements>
    <a:clrScheme name="2016 DWM Powerpoint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5B49C"/>
      </a:accent1>
      <a:accent2>
        <a:srgbClr val="008374"/>
      </a:accent2>
      <a:accent3>
        <a:srgbClr val="93B6BB"/>
      </a:accent3>
      <a:accent4>
        <a:srgbClr val="0092BC"/>
      </a:accent4>
      <a:accent5>
        <a:srgbClr val="FFD100"/>
      </a:accent5>
      <a:accent6>
        <a:srgbClr val="00396F"/>
      </a:accent6>
      <a:hlink>
        <a:srgbClr val="0000FF"/>
      </a:hlink>
      <a:folHlink>
        <a:srgbClr val="FF00FF"/>
      </a:folHlink>
    </a:clrScheme>
    <a:fontScheme name="2016 DWM Powerpoint Templat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2016 DWM Powerpoint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2015</TotalTime>
  <Words>729</Words>
  <Application>Microsoft Office PowerPoint</Application>
  <PresentationFormat>On-screen Show (16:9)</PresentationFormat>
  <Paragraphs>138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ＭＳ Ｐゴシック</vt:lpstr>
      <vt:lpstr>Arial</vt:lpstr>
      <vt:lpstr>Calibri</vt:lpstr>
      <vt:lpstr>Century Gothic</vt:lpstr>
      <vt:lpstr>CenturyGothic</vt:lpstr>
      <vt:lpstr>Helvetica</vt:lpstr>
      <vt:lpstr>2016 DWM Powerpoint Template</vt:lpstr>
      <vt:lpstr>PowerPoint Presentation</vt:lpstr>
      <vt:lpstr>PowerPoint Presentation</vt:lpstr>
      <vt:lpstr>Major Programs and Initiatives</vt:lpstr>
      <vt:lpstr>100 Resilient Cities</vt:lpstr>
      <vt:lpstr>DWM Resiliency Response</vt:lpstr>
      <vt:lpstr>Stormwater Challenges</vt:lpstr>
      <vt:lpstr>Highly Urbanized Environment</vt:lpstr>
      <vt:lpstr>Challenges in Urban Watersheds</vt:lpstr>
      <vt:lpstr>History of Wet Weather Focus</vt:lpstr>
      <vt:lpstr>Green Infrastructure Task Force</vt:lpstr>
      <vt:lpstr>Current GI Drivers in Atlanta</vt:lpstr>
      <vt:lpstr>Amended Stormwater Ordinance</vt:lpstr>
      <vt:lpstr>Integrated Watershed Management</vt:lpstr>
      <vt:lpstr>Proctor Creek WIP &amp; PNA Vision</vt:lpstr>
      <vt:lpstr>Proctor Creek Project Opportunities</vt:lpstr>
      <vt:lpstr>MOST Funded Stormwater Projects</vt:lpstr>
      <vt:lpstr>Clean Water Atlanta/Consent Decree</vt:lpstr>
      <vt:lpstr>Upper Proctor Creek Flooding Mitigation</vt:lpstr>
      <vt:lpstr>Upper Proctor Creek Capacity Relief Ponds at Cook, Sr. Park</vt:lpstr>
      <vt:lpstr>Boone Blvd Green Street</vt:lpstr>
      <vt:lpstr>Boone Blvd Green Street</vt:lpstr>
      <vt:lpstr>Urban Waters Federal Partnership</vt:lpstr>
      <vt:lpstr>Community Participants</vt:lpstr>
      <vt:lpstr>Mayor’s Commitment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Hailee Bastien</cp:lastModifiedBy>
  <cp:revision>53</cp:revision>
  <dcterms:modified xsi:type="dcterms:W3CDTF">2017-09-01T14:22:42Z</dcterms:modified>
</cp:coreProperties>
</file>