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91" r:id="rId2"/>
    <p:sldId id="337" r:id="rId3"/>
    <p:sldId id="338" r:id="rId4"/>
    <p:sldId id="316" r:id="rId5"/>
    <p:sldId id="305" r:id="rId6"/>
    <p:sldId id="319" r:id="rId7"/>
    <p:sldId id="329" r:id="rId8"/>
    <p:sldId id="298" r:id="rId9"/>
    <p:sldId id="309" r:id="rId10"/>
    <p:sldId id="302" r:id="rId11"/>
    <p:sldId id="326" r:id="rId12"/>
    <p:sldId id="267" r:id="rId13"/>
    <p:sldId id="320" r:id="rId14"/>
    <p:sldId id="327" r:id="rId15"/>
    <p:sldId id="328" r:id="rId16"/>
    <p:sldId id="339" r:id="rId17"/>
    <p:sldId id="330" r:id="rId18"/>
    <p:sldId id="331" r:id="rId19"/>
    <p:sldId id="332" r:id="rId20"/>
    <p:sldId id="341" r:id="rId21"/>
    <p:sldId id="342" r:id="rId22"/>
    <p:sldId id="344" r:id="rId23"/>
    <p:sldId id="333" r:id="rId24"/>
    <p:sldId id="334" r:id="rId25"/>
    <p:sldId id="340" r:id="rId26"/>
    <p:sldId id="335" r:id="rId27"/>
    <p:sldId id="325" r:id="rId28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464"/>
    <a:srgbClr val="00A652"/>
    <a:srgbClr val="0000FF"/>
    <a:srgbClr val="3333FF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74" autoAdjust="0"/>
    <p:restoredTop sz="94682" autoAdjust="0"/>
  </p:normalViewPr>
  <p:slideViewPr>
    <p:cSldViewPr snapToGrid="0">
      <p:cViewPr varScale="1">
        <p:scale>
          <a:sx n="86" d="100"/>
          <a:sy n="86" d="100"/>
        </p:scale>
        <p:origin x="16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harmainemitchell\Dropbox\%20APS\Hollis\WFF%20Summit%20Collateral\CCRPI_graph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1"/>
        <c:ser>
          <c:idx val="0"/>
          <c:order val="0"/>
          <c:spPr>
            <a:ln w="41275"/>
          </c:spPr>
          <c:marker>
            <c:symbol val="circle"/>
            <c:size val="5"/>
            <c:spPr>
              <a:solidFill>
                <a:srgbClr val="FF0000"/>
              </a:solidFill>
              <a:ln>
                <a:noFill/>
              </a:ln>
            </c:spPr>
          </c:marker>
          <c:dPt>
            <c:idx val="0"/>
            <c:marker>
              <c:symbol val="circle"/>
              <c:size val="6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412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F9-478A-8741-93E80869FB47}"/>
              </c:ext>
            </c:extLst>
          </c:dPt>
          <c:dPt>
            <c:idx val="1"/>
            <c:marker>
              <c:symbol val="circle"/>
              <c:size val="6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41275" cap="rnd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2AF9-478A-8741-93E80869FB47}"/>
              </c:ext>
            </c:extLst>
          </c:dPt>
          <c:dPt>
            <c:idx val="2"/>
            <c:marker>
              <c:symbol val="circle"/>
              <c:size val="6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41275" cap="rnd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2AF9-478A-8741-93E80869FB47}"/>
              </c:ext>
            </c:extLst>
          </c:dPt>
          <c:dPt>
            <c:idx val="3"/>
            <c:marker>
              <c:symbol val="circle"/>
              <c:size val="6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41275" cap="rnd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2AF9-478A-8741-93E80869FB47}"/>
              </c:ext>
            </c:extLst>
          </c:dPt>
          <c:dPt>
            <c:idx val="4"/>
            <c:marker>
              <c:symbol val="circle"/>
              <c:size val="7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41275" cap="rnd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2AF9-478A-8741-93E80869FB47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rgbClr val="FF0000"/>
                </a:solidFill>
                <a:ln w="31750">
                  <a:noFill/>
                </a:ln>
                <a:effectLst/>
              </c:spPr>
            </c:marker>
            <c:bubble3D val="0"/>
            <c:spPr>
              <a:ln w="41275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2AF9-478A-8741-93E80869FB47}"/>
              </c:ext>
            </c:extLst>
          </c:dPt>
          <c:cat>
            <c:numRef>
              <c:f>Sheet1!$A$1:$A$5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Sheet1!$B$1:$B$5</c:f>
              <c:numCache>
                <c:formatCode>General</c:formatCode>
                <c:ptCount val="5"/>
                <c:pt idx="0">
                  <c:v>39</c:v>
                </c:pt>
                <c:pt idx="1">
                  <c:v>42</c:v>
                </c:pt>
                <c:pt idx="2">
                  <c:v>45.2</c:v>
                </c:pt>
                <c:pt idx="3">
                  <c:v>44.7</c:v>
                </c:pt>
                <c:pt idx="4">
                  <c:v>39.700000000000003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2AF9-478A-8741-93E80869FB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557486912"/>
        <c:axId val="-557485136"/>
      </c:lineChart>
      <c:catAx>
        <c:axId val="-5574869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557485136"/>
        <c:crosses val="autoZero"/>
        <c:auto val="1"/>
        <c:lblAlgn val="ctr"/>
        <c:lblOffset val="100"/>
        <c:noMultiLvlLbl val="0"/>
      </c:catAx>
      <c:valAx>
        <c:axId val="-557485136"/>
        <c:scaling>
          <c:orientation val="minMax"/>
          <c:max val="60"/>
          <c:min val="35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557486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0.45773</cdr:x>
      <cdr:y>0.47725</cdr:y>
    </cdr:from>
    <cdr:to>
      <cdr:x>0.56742</cdr:x>
      <cdr:y>0.57823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85767" y="1309194"/>
          <a:ext cx="49984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 anchor="ctr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>
              <a:latin typeface="Arial" charset="0"/>
              <a:ea typeface="Arial" charset="0"/>
              <a:cs typeface="Arial" charset="0"/>
            </a:rPr>
            <a:t>45.2</a:t>
          </a:r>
        </a:p>
      </cdr:txBody>
    </cdr:sp>
  </cdr:relSizeAnchor>
  <cdr:relSizeAnchor xmlns:cdr="http://schemas.openxmlformats.org/drawingml/2006/chartDrawing">
    <cdr:from>
      <cdr:x>0.65945</cdr:x>
      <cdr:y>0.48907</cdr:y>
    </cdr:from>
    <cdr:to>
      <cdr:x>0.76915</cdr:x>
      <cdr:y>0.59005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04966" y="1341620"/>
          <a:ext cx="49984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 anchor="ctr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>
              <a:latin typeface="Arial" charset="0"/>
              <a:ea typeface="Arial" charset="0"/>
              <a:cs typeface="Arial" charset="0"/>
            </a:rPr>
            <a:t>44.7</a:t>
          </a:r>
        </a:p>
      </cdr:txBody>
    </cdr:sp>
  </cdr:relSizeAnchor>
  <cdr:relSizeAnchor xmlns:cdr="http://schemas.openxmlformats.org/drawingml/2006/chartDrawing">
    <cdr:from>
      <cdr:x>0.83164</cdr:x>
      <cdr:y>0.66352</cdr:y>
    </cdr:from>
    <cdr:to>
      <cdr:x>0.94133</cdr:x>
      <cdr:y>0.7645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789571" y="1820166"/>
          <a:ext cx="49984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 anchor="ctr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>
              <a:latin typeface="Arial" charset="0"/>
              <a:ea typeface="Arial" charset="0"/>
              <a:cs typeface="Arial" charset="0"/>
            </a:rPr>
            <a:t>39.7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73CF3-F96F-9641-916B-13AEFEF6AAC7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C63F1-5317-7346-98A0-EEFB1C85F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6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575B3-6940-4C5C-A069-4D0F2AE381F2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505325"/>
            <a:ext cx="5661025" cy="36877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8AD0C-D82F-4860-BD53-8536A9AE1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61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Presentation with two-three students </a:t>
            </a:r>
          </a:p>
          <a:p>
            <a:r>
              <a:rPr lang="en-US" dirty="0"/>
              <a:t>Students</a:t>
            </a:r>
            <a:r>
              <a:rPr lang="en-US" baseline="0" dirty="0"/>
              <a:t> will speak on “What’s special about Hollis?”  “One thing I want you to know about my school.”  “What is your service to my school?”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8AD0C-D82F-4860-BD53-8536A9AE19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14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8AD0C-D82F-4860-BD53-8536A9AE19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9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048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Graduate of Booker T. Washington (Class of 1971)</a:t>
            </a:r>
          </a:p>
          <a:p>
            <a:r>
              <a:rPr lang="en-US" dirty="0"/>
              <a:t>Dartmouth College and University of Virginia School of Law</a:t>
            </a:r>
          </a:p>
          <a:p>
            <a:r>
              <a:rPr lang="en-US" dirty="0"/>
              <a:t>Associate Chief Counsel for the Jimmy Carter Administration</a:t>
            </a:r>
          </a:p>
          <a:p>
            <a:r>
              <a:rPr lang="en-US" dirty="0"/>
              <a:t>A founding trustee of Clark Atlanta University </a:t>
            </a:r>
          </a:p>
          <a:p>
            <a:r>
              <a:rPr lang="en-US"/>
              <a:t>Entrepreneur of the 1</a:t>
            </a:r>
            <a:r>
              <a:rPr lang="en-US" baseline="30000"/>
              <a:t>st</a:t>
            </a:r>
            <a:r>
              <a:rPr lang="en-US"/>
              <a:t> African American owned and operated commercial airline- Air Atlanta</a:t>
            </a:r>
          </a:p>
          <a:p>
            <a:endParaRPr lang="en-US"/>
          </a:p>
          <a:p>
            <a:r>
              <a:rPr lang="en-US" dirty="0"/>
              <a:t>1 Who is Michael R. Hollis 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58DE-10C6-43D9-843D-882A0FD58F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96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Turn &amp; Talk </a:t>
            </a:r>
          </a:p>
          <a:p>
            <a:r>
              <a:rPr lang="en-US" dirty="0"/>
              <a:t>What do you think is</a:t>
            </a:r>
            <a:r>
              <a:rPr lang="en-US" baseline="0" dirty="0"/>
              <a:t> critical component to support student growth?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8AD0C-D82F-4860-BD53-8536A9AE19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50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8AD0C-D82F-4860-BD53-8536A9AE19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Flexibilities and Autonomies that allow Hollis to be able to choose it’s own school reform model and curriculum, manage the budget creatively and create unique positions.  </a:t>
            </a:r>
          </a:p>
          <a:p>
            <a:r>
              <a:rPr lang="en-US" dirty="0"/>
              <a:t>Talk specifically about our EL Education Program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8AD0C-D82F-4860-BD53-8536A9AE19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64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else makes Hollis unique – a</a:t>
            </a:r>
            <a:r>
              <a:rPr lang="en-US" baseline="0" dirty="0"/>
              <a:t> </a:t>
            </a:r>
            <a:r>
              <a:rPr lang="en-US" baseline="0" dirty="0" err="1"/>
              <a:t>unwaivering</a:t>
            </a:r>
            <a:r>
              <a:rPr lang="en-US" baseline="0" dirty="0"/>
              <a:t> focus and attention to CREW and Culture.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8AD0C-D82F-4860-BD53-8536A9AE19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81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we create</a:t>
            </a:r>
            <a:r>
              <a:rPr lang="en-US" baseline="0" dirty="0"/>
              <a:t> belonging?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8AD0C-D82F-4860-BD53-8536A9AE19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62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</a:t>
            </a:r>
            <a:r>
              <a:rPr lang="en-US" baseline="0" dirty="0"/>
              <a:t> will quiz the audience.  Who knows the missing Habit of Hollis.  Provide a T-shirt and share the importance of Collaboration on a daily basis.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8AD0C-D82F-4860-BD53-8536A9AE19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43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</a:t>
            </a:r>
            <a:r>
              <a:rPr lang="en-US" baseline="0" dirty="0"/>
              <a:t> believe that culture is beyond just the classroom and extends into the community.  We believe Hollis is an will be a community driven school.  Introduce GO Team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8AD0C-D82F-4860-BD53-8536A9AE19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49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4D7B-BC56-403E-919D-A970C3BCA505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286A-D63B-4D71-AD2C-1DB81614DB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76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4D7B-BC56-403E-919D-A970C3BCA505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286A-D63B-4D71-AD2C-1DB81614DB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6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4D7B-BC56-403E-919D-A970C3BCA505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286A-D63B-4D71-AD2C-1DB81614DB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72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4D7B-BC56-403E-919D-A970C3BCA505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286A-D63B-4D71-AD2C-1DB81614DB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20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4D7B-BC56-403E-919D-A970C3BCA505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286A-D63B-4D71-AD2C-1DB81614DB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08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4D7B-BC56-403E-919D-A970C3BCA505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286A-D63B-4D71-AD2C-1DB81614DB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16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4D7B-BC56-403E-919D-A970C3BCA505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286A-D63B-4D71-AD2C-1DB81614DB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45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4D7B-BC56-403E-919D-A970C3BCA505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286A-D63B-4D71-AD2C-1DB81614DB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53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4D7B-BC56-403E-919D-A970C3BCA505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286A-D63B-4D71-AD2C-1DB81614DB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2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4D7B-BC56-403E-919D-A970C3BCA505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286A-D63B-4D71-AD2C-1DB81614DB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05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4D7B-BC56-403E-919D-A970C3BCA505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286A-D63B-4D71-AD2C-1DB81614DB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40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F4D7B-BC56-403E-919D-A970C3BCA505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E286A-D63B-4D71-AD2C-1DB81614DB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21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3.jpg"/><Relationship Id="rId9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7285" y="348122"/>
            <a:ext cx="7617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1B1464"/>
                </a:solidFill>
                <a:latin typeface="Arial" charset="0"/>
                <a:ea typeface="Arial" charset="0"/>
                <a:cs typeface="Arial" charset="0"/>
              </a:rPr>
              <a:t>Voices of Hollis Students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7090" y="5846142"/>
            <a:ext cx="10737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1B1464"/>
                </a:solidFill>
                <a:latin typeface="Arial" charset="0"/>
                <a:ea typeface="Arial" charset="0"/>
                <a:cs typeface="Arial" charset="0"/>
              </a:rPr>
              <a:t>PK-8 EL Education/STEM Academy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1488" y="1254941"/>
            <a:ext cx="5489025" cy="4348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332" y="2417907"/>
            <a:ext cx="2094408" cy="20221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261" y="2417907"/>
            <a:ext cx="2094408" cy="202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7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19" y="620713"/>
            <a:ext cx="4692127" cy="2164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2172" y="620713"/>
            <a:ext cx="6130727" cy="2471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14" y="3793622"/>
            <a:ext cx="6314136" cy="25294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550" y="3276600"/>
            <a:ext cx="4743450" cy="338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8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26" y="194827"/>
            <a:ext cx="11996749" cy="4502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00" y="3352800"/>
            <a:ext cx="4953000" cy="330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7480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317" y="4159763"/>
            <a:ext cx="2117124" cy="2557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4430" y="2016448"/>
            <a:ext cx="2240692" cy="2594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8443" y="1953267"/>
            <a:ext cx="2194444" cy="25619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28017" y="686487"/>
            <a:ext cx="11335966" cy="8379692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pperplate Gothic Bold" panose="020E0705020206020404" pitchFamily="34" charset="0"/>
              </a:rPr>
              <a:t>Hollis Innovation Academy 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pperplate Gothic Bold" panose="020E07050202060204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5132" y="1044558"/>
            <a:ext cx="2261737" cy="24054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5777" y="4231844"/>
            <a:ext cx="2081679" cy="241368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835348" y="3999209"/>
            <a:ext cx="652130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b="1" dirty="0">
                <a:latin typeface="Arial" charset="0"/>
                <a:ea typeface="Arial" charset="0"/>
                <a:cs typeface="Arial" charset="0"/>
              </a:rPr>
              <a:t>CREW HOUSES </a:t>
            </a:r>
          </a:p>
        </p:txBody>
      </p:sp>
    </p:spTree>
    <p:extLst>
      <p:ext uri="{BB962C8B-B14F-4D97-AF65-F5344CB8AC3E}">
        <p14:creationId xmlns:p14="http://schemas.microsoft.com/office/powerpoint/2010/main" val="102242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1B1464"/>
                </a:solidFill>
                <a:latin typeface="Arial" charset="0"/>
                <a:ea typeface="Arial" charset="0"/>
                <a:cs typeface="Arial" charset="0"/>
              </a:rPr>
              <a:t>6 Habits of Hollis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850" y="1519238"/>
            <a:ext cx="6351270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 _____________</a:t>
            </a:r>
          </a:p>
          <a:p>
            <a:pPr marL="514350" indent="-514350">
              <a:buAutoNum type="arabicPeriod"/>
            </a:pP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Communication</a:t>
            </a:r>
          </a:p>
          <a:p>
            <a:pPr marL="514350" indent="-514350">
              <a:buAutoNum type="arabicPeriod"/>
            </a:pP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______________</a:t>
            </a:r>
          </a:p>
          <a:p>
            <a:pPr marL="514350" indent="-514350">
              <a:buAutoNum type="arabicPeriod"/>
            </a:pP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______________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Self-Discipline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______________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sz="4400" dirty="0">
              <a:latin typeface="Arial" charset="0"/>
              <a:ea typeface="Arial" charset="0"/>
              <a:cs typeface="Arial" charset="0"/>
            </a:endParaRPr>
          </a:p>
          <a:p>
            <a:pPr marL="514350" indent="-514350">
              <a:buAutoNum type="arabicPeriod"/>
            </a:pPr>
            <a:endParaRPr lang="en-US" sz="4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650" y="1519238"/>
            <a:ext cx="6141509" cy="460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9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09" y="234630"/>
            <a:ext cx="7847691" cy="63887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0579" y="3477894"/>
            <a:ext cx="3077885" cy="3077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0579" y="234630"/>
            <a:ext cx="3077885" cy="3126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1948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761" y="1385727"/>
            <a:ext cx="5143500" cy="51577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620" y="1385283"/>
            <a:ext cx="4810818" cy="51585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4377" y="130629"/>
            <a:ext cx="7537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A652"/>
                </a:solidFill>
                <a:latin typeface="Arial" charset="0"/>
                <a:ea typeface="Arial" charset="0"/>
                <a:cs typeface="Arial" charset="0"/>
              </a:rPr>
              <a:t>Parents &amp; Community</a:t>
            </a:r>
          </a:p>
        </p:txBody>
      </p:sp>
    </p:spTree>
    <p:extLst>
      <p:ext uri="{BB962C8B-B14F-4D97-AF65-F5344CB8AC3E}">
        <p14:creationId xmlns:p14="http://schemas.microsoft.com/office/powerpoint/2010/main" val="14451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955" y="365125"/>
            <a:ext cx="11641541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1B1464"/>
                </a:solidFill>
                <a:latin typeface="Arial" charset="0"/>
                <a:ea typeface="Arial" charset="0"/>
                <a:cs typeface="Arial" charset="0"/>
              </a:rPr>
              <a:t>Robust Curriculum, Instructional Best Practices &amp; Professional Development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36" y="2552536"/>
            <a:ext cx="2596961" cy="3511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2728" y="2552536"/>
            <a:ext cx="2620456" cy="3511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580" y="2552536"/>
            <a:ext cx="2633964" cy="351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1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1108794"/>
              </p:ext>
            </p:extLst>
          </p:nvPr>
        </p:nvGraphicFramePr>
        <p:xfrm>
          <a:off x="304800" y="222068"/>
          <a:ext cx="11582400" cy="6413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28341">
                <a:tc gridSpan="6"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Lower School PK</a:t>
                      </a:r>
                      <a:r>
                        <a:rPr lang="en-US" sz="3600" b="1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- 4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33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Modules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KDG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lang="en-US" sz="3000" b="1" baseline="300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lang="en-US" sz="3000" b="1" baseline="300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nd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r>
                        <a:rPr lang="en-US" sz="3000" b="1" baseline="300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rd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r>
                        <a:rPr lang="en-US" sz="3000" b="1" baseline="300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339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Toys &amp; Play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Tools &amp; Work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Schools &amp; Communities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Overcoming Challenges Near and Far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Poetry,</a:t>
                      </a:r>
                      <a:r>
                        <a:rPr lang="en-US" sz="2100" b="1" baseline="0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Poets &amp; Becoming Writers</a:t>
                      </a:r>
                      <a:endParaRPr lang="en-US" sz="2100" b="1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339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Weather Wonders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Sun,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Moon &amp; Stars </a:t>
                      </a:r>
                      <a:endParaRPr lang="en-US" sz="21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Fossils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Tell of Earth’s Changes</a:t>
                      </a:r>
                      <a:endParaRPr lang="en-US" sz="21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Adaptations &amp; the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Wide World of Frogs</a:t>
                      </a:r>
                      <a:endParaRPr lang="en-US" sz="21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Animal Defense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Mechanisms </a:t>
                      </a:r>
                      <a:endParaRPr lang="en-US" sz="21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339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Trees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are Alive</a:t>
                      </a:r>
                      <a:endParaRPr lang="en-US" sz="21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Birds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Amazing Bodies</a:t>
                      </a:r>
                      <a:endParaRPr lang="en-US" sz="21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The Secret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World of Pollination</a:t>
                      </a:r>
                      <a:endParaRPr lang="en-US" sz="21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Exploring Literacy Classics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American Revolution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696" y="254726"/>
            <a:ext cx="78403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4037388"/>
              </p:ext>
            </p:extLst>
          </p:nvPr>
        </p:nvGraphicFramePr>
        <p:xfrm>
          <a:off x="537755" y="122355"/>
          <a:ext cx="11116490" cy="6613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3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3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3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32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32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1695">
                <a:tc gridSpan="5"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Upper School 5 - 8</a:t>
                      </a: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5488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Modules</a:t>
                      </a: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</a:t>
                      </a:r>
                      <a:r>
                        <a:rPr lang="en-US" sz="3000" b="1" baseline="300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  <a:r>
                        <a:rPr lang="en-US" sz="3000" b="1" baseline="300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7</a:t>
                      </a:r>
                      <a:r>
                        <a:rPr lang="en-US" sz="3000" b="1" baseline="300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</a:p>
                    <a:p>
                      <a:pPr algn="ctr"/>
                      <a:r>
                        <a:rPr lang="en-US" sz="3000" b="1" baseline="300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(2018-2019)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</a:t>
                      </a:r>
                      <a:r>
                        <a:rPr lang="en-US" sz="3000" b="1" baseline="300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baseline="300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(2019-2020)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349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Human Rights</a:t>
                      </a: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Myths: Not Just</a:t>
                      </a:r>
                      <a:r>
                        <a:rPr lang="en-US" sz="2100" b="1" baseline="0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Long Ago</a:t>
                      </a:r>
                      <a:endParaRPr lang="en-US" sz="2100" b="1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Journeys &amp; Survival</a:t>
                      </a: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Finding Home: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Refugees</a:t>
                      </a:r>
                      <a:endParaRPr lang="en-US" sz="21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6992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Biodiversity in the Rainforest </a:t>
                      </a: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Rules to Live By</a:t>
                      </a: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Working Conditions: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Then &amp; Now</a:t>
                      </a:r>
                      <a:endParaRPr lang="en-US" sz="21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Taking a Stand</a:t>
                      </a: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338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Athletes: Leaders of Social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Change </a:t>
                      </a:r>
                      <a:endParaRPr lang="en-US" sz="21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Sustaining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the Oceans</a:t>
                      </a:r>
                      <a:endParaRPr lang="en-US" sz="21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Slavery- The People Could Fly</a:t>
                      </a: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The Civil Rights Movement and the Little Rock Nine</a:t>
                      </a: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0888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Screen Time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and the Developing Brain</a:t>
                      </a:r>
                      <a:endParaRPr lang="en-US" sz="21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Sustainability of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the US Food Supply Chain</a:t>
                      </a:r>
                      <a:endParaRPr lang="en-US" sz="21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4438" marR="84438" marT="42219" marB="422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8" y="127432"/>
            <a:ext cx="78403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0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98" y="890181"/>
            <a:ext cx="5362460" cy="789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998" y="3139235"/>
            <a:ext cx="10980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charset="0"/>
                <a:ea typeface="Arial" charset="0"/>
                <a:cs typeface="Arial" charset="0"/>
              </a:rPr>
              <a:t>Summer Bridge Program for rising 6</a:t>
            </a:r>
            <a:r>
              <a:rPr lang="en-US" sz="3600" baseline="30000" dirty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 grade students</a:t>
            </a:r>
          </a:p>
          <a:p>
            <a:pPr algn="ctr"/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      Myths: Not Just Long Ago &amp; Coding Project </a:t>
            </a: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217" y="835439"/>
            <a:ext cx="5672328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5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0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Shape 84"/>
          <p:cNvGraphicFramePr/>
          <p:nvPr>
            <p:extLst>
              <p:ext uri="{D42A27DB-BD31-4B8C-83A1-F6EECF244321}">
                <p14:modId xmlns:p14="http://schemas.microsoft.com/office/powerpoint/2010/main" val="628622291"/>
              </p:ext>
            </p:extLst>
          </p:nvPr>
        </p:nvGraphicFramePr>
        <p:xfrm>
          <a:off x="420754" y="1190302"/>
          <a:ext cx="11350493" cy="53797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61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1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2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4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707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800" b="1" u="none" strike="noStrike" cap="none" dirty="0">
                        <a:solidFill>
                          <a:schemeClr val="dk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Kindergarten</a:t>
                      </a:r>
                      <a:r>
                        <a:rPr lang="en-US" sz="1800" b="1" u="none" strike="noStrike" cap="none" baseline="0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- 2</a:t>
                      </a:r>
                      <a:r>
                        <a:rPr lang="en-US" sz="1800" b="1" u="none" strike="noStrike" cap="none" baseline="30000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nd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r>
                        <a:rPr lang="en-US" sz="1800" b="1" u="none" strike="noStrike" cap="none" baseline="30000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rd</a:t>
                      </a: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– 4</a:t>
                      </a:r>
                      <a:r>
                        <a:rPr lang="en-US" sz="1800" b="1" u="none" strike="noStrike" cap="none" baseline="30000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</a:t>
                      </a:r>
                      <a:r>
                        <a:rPr lang="en-US" sz="1800" b="1" u="none" strike="noStrike" cap="none" baseline="30000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– 6</a:t>
                      </a:r>
                      <a:r>
                        <a:rPr lang="en-US" sz="1800" b="1" u="none" strike="noStrike" cap="none" baseline="30000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7</a:t>
                      </a:r>
                      <a:r>
                        <a:rPr lang="en-US" sz="1800" b="1" u="none" strike="noStrike" cap="none" baseline="30000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&amp; 8</a:t>
                      </a:r>
                      <a:r>
                        <a:rPr lang="en-US" sz="1800" b="1" u="none" strike="noStrike" cap="none" baseline="30000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1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Program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Fundamentals in Coding-</a:t>
                      </a:r>
                      <a:r>
                        <a:rPr lang="en-US" sz="1700" b="1" dirty="0" err="1">
                          <a:latin typeface="Arial" charset="0"/>
                          <a:ea typeface="Arial" charset="0"/>
                          <a:cs typeface="Arial" charset="0"/>
                        </a:rPr>
                        <a:t>Code.org</a:t>
                      </a:r>
                      <a:endParaRPr lang="en-US" sz="17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457200" marR="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Scratch Jr.</a:t>
                      </a:r>
                    </a:p>
                    <a:p>
                      <a:pPr marL="457200" marR="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Message From Me</a:t>
                      </a:r>
                    </a:p>
                    <a:p>
                      <a:pPr marL="457200" marR="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Basic </a:t>
                      </a: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Computer Skills/Programming</a:t>
                      </a:r>
                    </a:p>
                    <a:p>
                      <a:pPr marL="457200" marR="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Level 1 &amp; Level 2 Maker Tools</a:t>
                      </a:r>
                    </a:p>
                    <a:p>
                      <a:pPr marL="457200" marR="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Introductory Principles</a:t>
                      </a: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in</a:t>
                      </a: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Engineering and Design</a:t>
                      </a:r>
                    </a:p>
                    <a:p>
                      <a:pPr marL="457200" marR="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Design and Design Makerspace Projects</a:t>
                      </a:r>
                    </a:p>
                    <a:p>
                      <a:pPr marL="457200" marR="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Finch Robotics</a:t>
                      </a:r>
                    </a:p>
                    <a:p>
                      <a:pPr marL="457200" marR="0" lvl="0" indent="-317500" rtl="0">
                        <a:spcBef>
                          <a:spcPts val="0"/>
                        </a:spcBef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GA Tech Hollis Innovators Support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Humming</a:t>
                      </a: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b</a:t>
                      </a: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ird </a:t>
                      </a: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 Robot</a:t>
                      </a:r>
                    </a:p>
                    <a:p>
                      <a:pPr marL="457200" marR="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CS-First - Scratch</a:t>
                      </a:r>
                    </a:p>
                    <a:p>
                      <a:pPr marL="457200" marR="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Fundamentals in Coding - Code.org</a:t>
                      </a:r>
                    </a:p>
                    <a:p>
                      <a:pPr marL="457200" marR="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3-D Design</a:t>
                      </a:r>
                    </a:p>
                    <a:p>
                      <a:pPr marL="457200" marR="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App Development &amp; Design</a:t>
                      </a:r>
                    </a:p>
                    <a:p>
                      <a:pPr marL="457200" marR="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Level 1-3 Maker Tools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GA Tech Hollis Innovators Support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Hummingbird </a:t>
                      </a:r>
                    </a:p>
                    <a:p>
                      <a:pPr marL="457200" marR="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Arduino</a:t>
                      </a:r>
                    </a:p>
                    <a:p>
                      <a:pPr marL="457200" marR="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sz="1700" b="1" dirty="0" err="1">
                          <a:latin typeface="Arial" charset="0"/>
                          <a:ea typeface="Arial" charset="0"/>
                          <a:cs typeface="Arial" charset="0"/>
                        </a:rPr>
                        <a:t>Makey</a:t>
                      </a: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700" b="1" dirty="0" err="1">
                          <a:latin typeface="Arial" charset="0"/>
                          <a:ea typeface="Arial" charset="0"/>
                          <a:cs typeface="Arial" charset="0"/>
                        </a:rPr>
                        <a:t>Makey</a:t>
                      </a:r>
                      <a:endParaRPr lang="en-US" sz="17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457200" marR="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Code.org</a:t>
                      </a: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/</a:t>
                      </a: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Computer S</a:t>
                      </a: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cience Discoveries</a:t>
                      </a:r>
                    </a:p>
                    <a:p>
                      <a:pPr marL="457200" marR="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GA Tech Engineering </a:t>
                      </a:r>
                    </a:p>
                    <a:p>
                      <a:pPr marL="457200" marR="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App Development &amp; Design </a:t>
                      </a:r>
                    </a:p>
                    <a:p>
                      <a:pPr marL="457200" marR="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Robotics </a:t>
                      </a:r>
                    </a:p>
                    <a:p>
                      <a:pPr marL="457200" marR="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3-D Design w/</a:t>
                      </a:r>
                      <a:r>
                        <a:rPr lang="en-US" sz="1700" b="1" dirty="0" err="1">
                          <a:latin typeface="Arial" charset="0"/>
                          <a:ea typeface="Arial" charset="0"/>
                          <a:cs typeface="Arial" charset="0"/>
                        </a:rPr>
                        <a:t>TinkerCAD</a:t>
                      </a: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 and </a:t>
                      </a:r>
                      <a:r>
                        <a:rPr lang="en-US" sz="1700" b="1" dirty="0" err="1">
                          <a:latin typeface="Arial" charset="0"/>
                          <a:ea typeface="Arial" charset="0"/>
                          <a:cs typeface="Arial" charset="0"/>
                        </a:rPr>
                        <a:t>ONShape</a:t>
                      </a:r>
                      <a:endParaRPr lang="en-US" sz="17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457200" marR="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Level 1-4 Maker Tools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GA Tech Hollis Innovators Support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Arduino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Code.org/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Computer Science Discoveries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GA Tech Engineering 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App Development &amp; Design 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Robotics 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3-D Design w/</a:t>
                      </a:r>
                      <a:r>
                        <a:rPr lang="en-US" sz="1700" b="1" dirty="0" err="1">
                          <a:latin typeface="Arial" charset="0"/>
                          <a:ea typeface="Arial" charset="0"/>
                          <a:cs typeface="Arial" charset="0"/>
                        </a:rPr>
                        <a:t>TinkerCAD</a:t>
                      </a: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 and </a:t>
                      </a:r>
                      <a:r>
                        <a:rPr lang="en-US" sz="1700" b="1" dirty="0" err="1">
                          <a:latin typeface="Arial" charset="0"/>
                          <a:ea typeface="Arial" charset="0"/>
                          <a:cs typeface="Arial" charset="0"/>
                        </a:rPr>
                        <a:t>ONShape</a:t>
                      </a:r>
                      <a:endParaRPr lang="en-US" sz="17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457200" lvl="0" indent="-31750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Level 1-4 Maker Tools</a:t>
                      </a:r>
                    </a:p>
                    <a:p>
                      <a:pPr marL="457200" lvl="0" indent="-317500" rtl="0">
                        <a:spcBef>
                          <a:spcPts val="0"/>
                        </a:spcBef>
                        <a:buSzPts val="1400"/>
                        <a:buChar char="●"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GA Tech Hollis Innovators Support</a:t>
                      </a:r>
                      <a:endParaRPr sz="1700" b="1" u="none" strike="noStrike" cap="none" dirty="0">
                        <a:solidFill>
                          <a:schemeClr val="dk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" name="Shape 85"/>
          <p:cNvSpPr txBox="1"/>
          <p:nvPr/>
        </p:nvSpPr>
        <p:spPr>
          <a:xfrm>
            <a:off x="1346200" y="186264"/>
            <a:ext cx="9499600" cy="7958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79400" algn="ctr" rtl="0"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i="0" u="none" strike="noStrike" cap="none" dirty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STEM Program </a:t>
            </a:r>
            <a:r>
              <a:rPr lang="en-US" sz="3000" b="1" i="0" u="none" strike="noStrike" cap="none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@ Hollis - Innovation for Change</a:t>
            </a:r>
            <a:endParaRPr lang="en-US" sz="3000" b="1" dirty="0">
              <a:solidFill>
                <a:schemeClr val="dk1"/>
              </a:solidFill>
              <a:latin typeface="Arial" charset="0"/>
              <a:ea typeface="Arial" charset="0"/>
              <a:cs typeface="Arial" charset="0"/>
              <a:sym typeface="Calibri"/>
            </a:endParaRPr>
          </a:p>
          <a:p>
            <a:pPr marL="0" marR="0" lvl="0" indent="-279400" algn="ctr" rtl="0"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i="0" u="none" strike="noStrike" cap="none" dirty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Computer Science &amp; Engineering Fields Focused  </a:t>
            </a:r>
          </a:p>
        </p:txBody>
      </p:sp>
    </p:spTree>
    <p:extLst>
      <p:ext uri="{BB962C8B-B14F-4D97-AF65-F5344CB8AC3E}">
        <p14:creationId xmlns:p14="http://schemas.microsoft.com/office/powerpoint/2010/main" val="15483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237816"/>
              </p:ext>
            </p:extLst>
          </p:nvPr>
        </p:nvGraphicFramePr>
        <p:xfrm>
          <a:off x="420754" y="2088107"/>
          <a:ext cx="11350493" cy="28535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53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4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4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707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132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lang="en-US" sz="1700" b="1" u="none" strike="noStrike" cap="none" dirty="0">
                        <a:solidFill>
                          <a:schemeClr val="dk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Kindergarten – 2</a:t>
                      </a:r>
                      <a:r>
                        <a:rPr lang="en-US" sz="1700" b="1" baseline="30000" dirty="0">
                          <a:latin typeface="Arial" charset="0"/>
                          <a:ea typeface="Arial" charset="0"/>
                          <a:cs typeface="Arial" charset="0"/>
                        </a:rPr>
                        <a:t>nd</a:t>
                      </a: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r>
                        <a:rPr lang="en-US" sz="1700" b="1" baseline="30000" dirty="0">
                          <a:latin typeface="Arial" charset="0"/>
                          <a:ea typeface="Arial" charset="0"/>
                          <a:cs typeface="Arial" charset="0"/>
                        </a:rPr>
                        <a:t>rd</a:t>
                      </a: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 –</a:t>
                      </a:r>
                      <a:r>
                        <a:rPr lang="en-US" sz="1700" b="1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8</a:t>
                      </a:r>
                      <a:r>
                        <a:rPr lang="en-US" sz="1700" b="1" baseline="30000" dirty="0"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lang="en-US" sz="1700" b="1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 </a:t>
                      </a:r>
                      <a:endParaRPr sz="17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784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Extra Curricular &amp; Clubs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Dash &amp; Dots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700" b="1" dirty="0" err="1">
                          <a:latin typeface="Arial" charset="0"/>
                          <a:ea typeface="Arial" charset="0"/>
                          <a:cs typeface="Arial" charset="0"/>
                        </a:rPr>
                        <a:t>KinderCODERS</a:t>
                      </a: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Hollis </a:t>
                      </a: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Mini</a:t>
                      </a: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-</a:t>
                      </a: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Hackers</a:t>
                      </a:r>
                      <a:r>
                        <a:rPr lang="en-US" sz="1700" b="1" u="none" strike="noStrike" cap="none" baseline="0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Jr. First Lego League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Makers-Monday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Hollis Garden Club/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Cooking Matters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Game Changers </a:t>
                      </a: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Coding Club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700" b="1" u="none" strike="noStrike" cap="none" dirty="0" err="1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iBots</a:t>
                      </a: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Robotics Team First</a:t>
                      </a:r>
                      <a:r>
                        <a:rPr lang="en-US" sz="1700" b="1" u="none" strike="noStrike" cap="none" baseline="0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Lego League</a:t>
                      </a:r>
                      <a:endParaRPr lang="en-US" sz="1700" b="1" u="none" strike="noStrike" cap="none" dirty="0">
                        <a:solidFill>
                          <a:schemeClr val="dk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700" b="1" u="none" strike="noStrike" cap="none" dirty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Hollis Hackers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Georgia Tech </a:t>
                      </a:r>
                      <a:r>
                        <a:rPr lang="en-US" sz="1700" b="1" dirty="0" err="1">
                          <a:latin typeface="Arial" charset="0"/>
                          <a:ea typeface="Arial" charset="0"/>
                          <a:cs typeface="Arial" charset="0"/>
                        </a:rPr>
                        <a:t>Inventure</a:t>
                      </a: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 Squad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Hollis Garden Club/Cooking Matters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APS Technology Fair Team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700" b="1" dirty="0" err="1">
                          <a:latin typeface="Arial" charset="0"/>
                          <a:ea typeface="Arial" charset="0"/>
                          <a:cs typeface="Arial" charset="0"/>
                        </a:rPr>
                        <a:t>Technovation</a:t>
                      </a:r>
                      <a:r>
                        <a:rPr lang="en-US" sz="1700" b="1" dirty="0">
                          <a:latin typeface="Arial" charset="0"/>
                          <a:ea typeface="Arial" charset="0"/>
                          <a:cs typeface="Arial" charset="0"/>
                        </a:rPr>
                        <a:t> - App Development Team</a:t>
                      </a:r>
                      <a:endParaRPr sz="17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Shape 85"/>
          <p:cNvSpPr txBox="1"/>
          <p:nvPr/>
        </p:nvSpPr>
        <p:spPr>
          <a:xfrm>
            <a:off x="1346199" y="524931"/>
            <a:ext cx="9499600" cy="7958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79400" algn="ctr" rtl="0"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i="0" u="none" strike="noStrike" cap="none" dirty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STEM Program </a:t>
            </a:r>
            <a:r>
              <a:rPr lang="en-US" sz="3000" b="1" i="0" u="none" strike="noStrike" cap="none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@ Hollis - Innovation for Change</a:t>
            </a:r>
            <a:endParaRPr lang="en-US" sz="3000" b="1" dirty="0">
              <a:solidFill>
                <a:schemeClr val="dk1"/>
              </a:solidFill>
              <a:latin typeface="Arial" charset="0"/>
              <a:ea typeface="Arial" charset="0"/>
              <a:cs typeface="Arial" charset="0"/>
              <a:sym typeface="Calibri"/>
            </a:endParaRPr>
          </a:p>
          <a:p>
            <a:pPr marL="0" marR="0" lvl="0" indent="-279400" algn="ctr" rtl="0"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i="0" u="none" strike="noStrike" cap="none" dirty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Computer Science &amp; Engineering Fields Focused  </a:t>
            </a:r>
          </a:p>
        </p:txBody>
      </p:sp>
    </p:spTree>
    <p:extLst>
      <p:ext uri="{BB962C8B-B14F-4D97-AF65-F5344CB8AC3E}">
        <p14:creationId xmlns:p14="http://schemas.microsoft.com/office/powerpoint/2010/main" val="391396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503" y="1954740"/>
            <a:ext cx="4955822" cy="371686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78859"/>
            <a:ext cx="10515600" cy="904875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b="1" dirty="0">
                <a:solidFill>
                  <a:srgbClr val="1B1464"/>
                </a:solidFill>
                <a:latin typeface="Arial" charset="0"/>
                <a:ea typeface="Arial" charset="0"/>
                <a:cs typeface="Arial" charset="0"/>
              </a:rPr>
              <a:t>Game Changers Coding Club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309785" y="1083734"/>
            <a:ext cx="5670547" cy="5573949"/>
            <a:chOff x="6096000" y="1066801"/>
            <a:chExt cx="5839882" cy="57403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231900"/>
              <a:ext cx="5670550" cy="55753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5999" y="1066801"/>
              <a:ext cx="3299883" cy="1008643"/>
            </a:xfrm>
            <a:prstGeom prst="rect">
              <a:avLst/>
            </a:prstGeom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335112" y="3329410"/>
            <a:ext cx="5286755" cy="12429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rgbClr val="1B1464"/>
                </a:solidFill>
                <a:latin typeface="Arial" charset="0"/>
                <a:ea typeface="Arial" charset="0"/>
                <a:cs typeface="Arial" charset="0"/>
              </a:rPr>
              <a:t>Students use </a:t>
            </a:r>
            <a:r>
              <a:rPr lang="en-US" sz="3000" b="1" dirty="0" err="1">
                <a:solidFill>
                  <a:srgbClr val="1B1464"/>
                </a:solidFill>
                <a:latin typeface="Arial" charset="0"/>
                <a:ea typeface="Arial" charset="0"/>
                <a:cs typeface="Arial" charset="0"/>
              </a:rPr>
              <a:t>EarSketch</a:t>
            </a:r>
            <a:r>
              <a:rPr lang="en-US" sz="3000" b="1" dirty="0">
                <a:solidFill>
                  <a:srgbClr val="1B1464"/>
                </a:solidFill>
                <a:latin typeface="Arial" charset="0"/>
                <a:ea typeface="Arial" charset="0"/>
                <a:cs typeface="Arial" charset="0"/>
              </a:rPr>
              <a:t>, a coding application, to create music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7" y="1975000"/>
            <a:ext cx="5911896" cy="36763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6" y="2184781"/>
            <a:ext cx="5908717" cy="34009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7" y="2106183"/>
            <a:ext cx="5913759" cy="3413981"/>
          </a:xfrm>
          <a:prstGeom prst="rect">
            <a:avLst/>
          </a:prstGeom>
        </p:spPr>
      </p:pic>
      <p:pic>
        <p:nvPicPr>
          <p:cNvPr id="17" name="T. Barfield migo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83014" y="51678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2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35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8055" y="2869288"/>
            <a:ext cx="558728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4 Innovators-in-Residence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Animatronic Puppeteer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Civil Engineer &amp; Woodworker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Aerospace Engineer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Computer Scientist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384" y="235750"/>
            <a:ext cx="6913527" cy="10959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7617" y="1695928"/>
            <a:ext cx="5290589" cy="46765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391" y="1714002"/>
            <a:ext cx="4025034" cy="4749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53522" y="2381886"/>
            <a:ext cx="4758773" cy="3569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277639" y="2142397"/>
            <a:ext cx="4846320" cy="38756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187" y="1522540"/>
            <a:ext cx="2823443" cy="50232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0501" y="2031068"/>
            <a:ext cx="5884817" cy="39232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0502" y="2072572"/>
            <a:ext cx="5884817" cy="39232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508" y="2027991"/>
            <a:ext cx="3009281" cy="401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2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1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6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7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3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757" y="315430"/>
            <a:ext cx="8240486" cy="6145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1B1464"/>
                </a:solidFill>
                <a:latin typeface="Arial" charset="0"/>
                <a:ea typeface="Arial" charset="0"/>
                <a:cs typeface="Arial" charset="0"/>
              </a:rPr>
              <a:t>The Arts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054" y="1338292"/>
            <a:ext cx="9071893" cy="5102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340" y="1188060"/>
            <a:ext cx="4135320" cy="5356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687" y="1188060"/>
            <a:ext cx="3672626" cy="540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7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1.04167E-6 -4.44444E-6 L -0.35312 -0.0013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-18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 3.7037E-7 L 0.13216 -0.0032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055" y="81713"/>
            <a:ext cx="10807890" cy="901492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b="1" dirty="0">
                <a:solidFill>
                  <a:srgbClr val="1B1464"/>
                </a:solidFill>
                <a:latin typeface="Arial" charset="0"/>
                <a:ea typeface="Arial" charset="0"/>
                <a:cs typeface="Arial" charset="0"/>
              </a:rPr>
              <a:t>Extended Learning Opportunities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148665" y="1066799"/>
            <a:ext cx="3899089" cy="1907725"/>
            <a:chOff x="4148665" y="999067"/>
            <a:chExt cx="3899089" cy="1907725"/>
          </a:xfrm>
        </p:grpSpPr>
        <p:sp>
          <p:nvSpPr>
            <p:cNvPr id="11" name="Rounded Rectangle 10"/>
            <p:cNvSpPr/>
            <p:nvPr/>
          </p:nvSpPr>
          <p:spPr>
            <a:xfrm>
              <a:off x="4148665" y="999067"/>
              <a:ext cx="3899089" cy="1440478"/>
            </a:xfrm>
            <a:prstGeom prst="roundRect">
              <a:avLst/>
            </a:prstGeom>
            <a:solidFill>
              <a:srgbClr val="1B146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48665" y="1188025"/>
              <a:ext cx="3899088" cy="732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Summer P.E.A.K.S.</a:t>
              </a:r>
            </a:p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@ Georgia Tech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358120" y="2138499"/>
              <a:ext cx="3480178" cy="768293"/>
            </a:xfrm>
            <a:prstGeom prst="roundRect">
              <a:avLst/>
            </a:prstGeom>
            <a:solidFill>
              <a:srgbClr val="00A65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66176" y="2317653"/>
              <a:ext cx="3464067" cy="39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Rising 3</a:t>
              </a:r>
              <a:r>
                <a:rPr lang="en-US" sz="2000" b="1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rd</a:t>
              </a:r>
              <a:r>
                <a:rPr lang="en-US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mr-IN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–</a:t>
              </a:r>
              <a:r>
                <a:rPr lang="en-US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5</a:t>
              </a:r>
              <a:r>
                <a:rPr lang="en-US" sz="2000" b="1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th</a:t>
              </a:r>
              <a:r>
                <a:rPr lang="en-US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Graders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021975" y="2573855"/>
            <a:ext cx="3899089" cy="1907725"/>
            <a:chOff x="8021975" y="2506123"/>
            <a:chExt cx="3899089" cy="1907725"/>
          </a:xfrm>
        </p:grpSpPr>
        <p:sp>
          <p:nvSpPr>
            <p:cNvPr id="18" name="Rounded Rectangle 17"/>
            <p:cNvSpPr/>
            <p:nvPr/>
          </p:nvSpPr>
          <p:spPr>
            <a:xfrm>
              <a:off x="8021975" y="2506123"/>
              <a:ext cx="3899089" cy="1440478"/>
            </a:xfrm>
            <a:prstGeom prst="roundRect">
              <a:avLst/>
            </a:prstGeom>
            <a:solidFill>
              <a:srgbClr val="1B146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21975" y="2695081"/>
              <a:ext cx="3899088" cy="732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Summer Bridge</a:t>
              </a:r>
            </a:p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@ Georgia Tech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8231430" y="3645555"/>
              <a:ext cx="3480178" cy="768293"/>
            </a:xfrm>
            <a:prstGeom prst="roundRect">
              <a:avLst/>
            </a:prstGeom>
            <a:solidFill>
              <a:srgbClr val="00A65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39486" y="3824709"/>
              <a:ext cx="3464067" cy="380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Rising 6</a:t>
              </a:r>
              <a:r>
                <a:rPr lang="en-US" sz="2000" b="1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th</a:t>
              </a:r>
              <a:r>
                <a:rPr lang="en-US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Graders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502642" y="4674586"/>
            <a:ext cx="3899089" cy="1907725"/>
            <a:chOff x="1434909" y="4313721"/>
            <a:chExt cx="4097867" cy="2004982"/>
          </a:xfrm>
        </p:grpSpPr>
        <p:sp>
          <p:nvSpPr>
            <p:cNvPr id="23" name="Rounded Rectangle 22"/>
            <p:cNvSpPr/>
            <p:nvPr/>
          </p:nvSpPr>
          <p:spPr>
            <a:xfrm>
              <a:off x="1434909" y="4313721"/>
              <a:ext cx="4097867" cy="1513914"/>
            </a:xfrm>
            <a:prstGeom prst="roundRect">
              <a:avLst/>
            </a:prstGeom>
            <a:solidFill>
              <a:srgbClr val="1B146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34909" y="4702891"/>
              <a:ext cx="409786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Breakthrough Atlanta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655042" y="5511242"/>
              <a:ext cx="3657600" cy="807461"/>
            </a:xfrm>
            <a:prstGeom prst="roundRect">
              <a:avLst/>
            </a:prstGeom>
            <a:solidFill>
              <a:srgbClr val="00A65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663509" y="5699529"/>
              <a:ext cx="3640667" cy="415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Rising 7</a:t>
              </a:r>
              <a:r>
                <a:rPr lang="en-US" sz="2000" b="1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th</a:t>
              </a:r>
              <a:r>
                <a:rPr lang="en-US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&amp; 8</a:t>
              </a:r>
              <a:r>
                <a:rPr lang="en-US" sz="2000" b="1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th</a:t>
              </a:r>
              <a:r>
                <a:rPr lang="en-US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Graders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531842" y="4674586"/>
            <a:ext cx="3899089" cy="1907725"/>
            <a:chOff x="6464109" y="4394801"/>
            <a:chExt cx="4097867" cy="2004982"/>
          </a:xfrm>
        </p:grpSpPr>
        <p:sp>
          <p:nvSpPr>
            <p:cNvPr id="30" name="Rounded Rectangle 29"/>
            <p:cNvSpPr/>
            <p:nvPr/>
          </p:nvSpPr>
          <p:spPr>
            <a:xfrm>
              <a:off x="6464109" y="4394801"/>
              <a:ext cx="4097867" cy="1513914"/>
            </a:xfrm>
            <a:prstGeom prst="roundRect">
              <a:avLst/>
            </a:prstGeom>
            <a:solidFill>
              <a:srgbClr val="1B146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64109" y="4817839"/>
              <a:ext cx="409786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High Flyer Tutorial Program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6684242" y="5592322"/>
              <a:ext cx="3657600" cy="807461"/>
            </a:xfrm>
            <a:prstGeom prst="roundRect">
              <a:avLst/>
            </a:prstGeom>
            <a:solidFill>
              <a:srgbClr val="00A65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692709" y="5645144"/>
              <a:ext cx="36406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  <a:r>
                <a:rPr lang="en-US" sz="2000" b="1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nd</a:t>
              </a:r>
              <a:r>
                <a:rPr lang="en-US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mr-IN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–</a:t>
              </a:r>
              <a:r>
                <a:rPr lang="en-US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6</a:t>
              </a:r>
              <a:r>
                <a:rPr lang="en-US" sz="2000" b="1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th</a:t>
              </a:r>
              <a:r>
                <a:rPr lang="en-US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Graders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(2:45 </a:t>
              </a:r>
              <a:r>
                <a:rPr lang="mr-IN" sz="1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–</a:t>
              </a:r>
              <a:r>
                <a:rPr lang="en-US" sz="1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5:00 PM)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70933" y="2573855"/>
            <a:ext cx="3899089" cy="1907725"/>
            <a:chOff x="270933" y="2506123"/>
            <a:chExt cx="3899089" cy="1907725"/>
          </a:xfrm>
        </p:grpSpPr>
        <p:sp>
          <p:nvSpPr>
            <p:cNvPr id="4" name="Rounded Rectangle 3"/>
            <p:cNvSpPr/>
            <p:nvPr/>
          </p:nvSpPr>
          <p:spPr>
            <a:xfrm>
              <a:off x="270933" y="2506123"/>
              <a:ext cx="3899089" cy="1440478"/>
            </a:xfrm>
            <a:prstGeom prst="roundRect">
              <a:avLst/>
            </a:prstGeom>
            <a:solidFill>
              <a:srgbClr val="1B146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0933" y="2712014"/>
              <a:ext cx="3899088" cy="732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Horizons Summer Program</a:t>
              </a:r>
            </a:p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@ Georgia Tech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80388" y="3645555"/>
              <a:ext cx="3480178" cy="768293"/>
            </a:xfrm>
            <a:prstGeom prst="roundRect">
              <a:avLst/>
            </a:prstGeom>
            <a:solidFill>
              <a:srgbClr val="00A65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8444" y="3824709"/>
              <a:ext cx="3464067" cy="39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Rising 1</a:t>
              </a:r>
              <a:r>
                <a:rPr lang="en-US" sz="2000" b="1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st</a:t>
              </a:r>
              <a:r>
                <a:rPr lang="en-US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Graders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323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752" y="2859178"/>
            <a:ext cx="10944497" cy="11396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1B1464"/>
                </a:solidFill>
                <a:latin typeface="Arial" charset="0"/>
                <a:ea typeface="Arial" charset="0"/>
                <a:cs typeface="Arial" charset="0"/>
              </a:rPr>
              <a:t>Hollis could not get here without the robust support of our partners.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577" y="165859"/>
            <a:ext cx="5982845" cy="652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4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9300" y="171450"/>
            <a:ext cx="8077200" cy="618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6847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5274"/>
            <a:ext cx="10515600" cy="854668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b="1" dirty="0">
                <a:solidFill>
                  <a:srgbClr val="1B1464"/>
                </a:solidFill>
                <a:latin typeface="Arial" charset="0"/>
                <a:ea typeface="Arial" charset="0"/>
                <a:cs typeface="Arial" charset="0"/>
              </a:rPr>
              <a:t>Who is Michael R. Hollis?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194" y="1366127"/>
            <a:ext cx="8836674" cy="35632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Graduate of Booker T. Washington (Class of 1971)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Dartmouth College and University of Virginia School of Law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Associate Chief Counsel for the Jimmy Carter Administration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 founding trustee of Clark Atlanta University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Entrepreneur of the 1</a:t>
            </a:r>
            <a:r>
              <a:rPr lang="en-US" sz="2400" baseline="30000" dirty="0"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African American owned and operated commercial airline- Air Atlanta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6924" y="4929378"/>
            <a:ext cx="78254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0"/>
                <a:gradFill>
                  <a:gsLst>
                    <a:gs pos="21000">
                      <a:srgbClr val="1B1464"/>
                    </a:gs>
                    <a:gs pos="88000">
                      <a:srgbClr val="1B1464">
                        <a:alpha val="31000"/>
                      </a:srgbClr>
                    </a:gs>
                  </a:gsLst>
                  <a:lin ang="5400000"/>
                </a:gradFill>
                <a:latin typeface="Arial" charset="0"/>
                <a:ea typeface="Arial" charset="0"/>
                <a:cs typeface="Arial" charset="0"/>
              </a:rPr>
              <a:t>Communication             Collaboration</a:t>
            </a:r>
          </a:p>
          <a:p>
            <a:r>
              <a:rPr lang="en-US" sz="3200" b="1" dirty="0">
                <a:ln w="0"/>
                <a:gradFill>
                  <a:gsLst>
                    <a:gs pos="21000">
                      <a:srgbClr val="1B1464"/>
                    </a:gs>
                    <a:gs pos="88000">
                      <a:srgbClr val="1B1464">
                        <a:alpha val="31000"/>
                      </a:srgbClr>
                    </a:gs>
                  </a:gsLst>
                  <a:lin ang="5400000"/>
                </a:gradFill>
                <a:latin typeface="Arial" charset="0"/>
                <a:ea typeface="Arial" charset="0"/>
                <a:cs typeface="Arial" charset="0"/>
              </a:rPr>
              <a:t>Creativity                        Empathy</a:t>
            </a:r>
          </a:p>
          <a:p>
            <a:r>
              <a:rPr lang="en-US" sz="3200" b="1" dirty="0">
                <a:ln w="0"/>
                <a:gradFill>
                  <a:gsLst>
                    <a:gs pos="21000">
                      <a:srgbClr val="1B1464"/>
                    </a:gs>
                    <a:gs pos="88000">
                      <a:srgbClr val="1B1464">
                        <a:alpha val="31000"/>
                      </a:srgbClr>
                    </a:gs>
                  </a:gsLst>
                  <a:lin ang="5400000"/>
                </a:gradFill>
                <a:latin typeface="Arial" charset="0"/>
                <a:ea typeface="Arial" charset="0"/>
                <a:cs typeface="Arial" charset="0"/>
              </a:rPr>
              <a:t>Perseverance			Self- Discipline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868" y="1366127"/>
            <a:ext cx="2645979" cy="4074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7979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4" y="234557"/>
            <a:ext cx="11268572" cy="732094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1B1464"/>
                </a:solidFill>
                <a:latin typeface="Arial" charset="0"/>
                <a:ea typeface="Arial" charset="0"/>
                <a:cs typeface="Arial" charset="0"/>
              </a:rPr>
              <a:t>Hollis Innovation Academy Story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671530"/>
              </p:ext>
            </p:extLst>
          </p:nvPr>
        </p:nvGraphicFramePr>
        <p:xfrm>
          <a:off x="4584808" y="1184684"/>
          <a:ext cx="3022383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0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73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CCRPI Score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73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73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73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45.2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73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44.7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73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39.7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00066" y="6412673"/>
            <a:ext cx="6591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Arial" charset="0"/>
                <a:ea typeface="Arial" charset="0"/>
                <a:cs typeface="Arial" charset="0"/>
              </a:rPr>
              <a:t>Bethune Elementary School 2012-2016 CCRPI Data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02" y="1851524"/>
            <a:ext cx="1861079" cy="20161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1714" y="4079866"/>
            <a:ext cx="2789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Bethune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Elementary School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Closed May 2016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17830" y="4074055"/>
            <a:ext cx="2712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M.R. Hollis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Innovation Academy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Opened August 2016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519" y="1851524"/>
            <a:ext cx="1861079" cy="201616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817620" y="3246698"/>
            <a:ext cx="4556760" cy="2897142"/>
            <a:chOff x="3817620" y="3246698"/>
            <a:chExt cx="4556760" cy="2897142"/>
          </a:xfrm>
        </p:grpSpPr>
        <p:grpSp>
          <p:nvGrpSpPr>
            <p:cNvPr id="27" name="Group 26"/>
            <p:cNvGrpSpPr/>
            <p:nvPr/>
          </p:nvGrpSpPr>
          <p:grpSpPr>
            <a:xfrm>
              <a:off x="3817620" y="3246698"/>
              <a:ext cx="4556760" cy="2897142"/>
              <a:chOff x="3817620" y="3168320"/>
              <a:chExt cx="4556760" cy="2897142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4336613" y="5788463"/>
                <a:ext cx="3519283" cy="276999"/>
                <a:chOff x="3970853" y="6011370"/>
                <a:chExt cx="3519283" cy="276999"/>
              </a:xfrm>
            </p:grpSpPr>
            <p:sp>
              <p:nvSpPr>
                <p:cNvPr id="33" name="TextBox 32"/>
                <p:cNvSpPr txBox="1"/>
                <p:nvPr/>
              </p:nvSpPr>
              <p:spPr>
                <a:xfrm>
                  <a:off x="3970853" y="6011370"/>
                  <a:ext cx="613955" cy="27699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" charset="0"/>
                      <a:ea typeface="Arial" charset="0"/>
                      <a:cs typeface="Arial" charset="0"/>
                    </a:rPr>
                    <a:t>2012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4697185" y="6011370"/>
                  <a:ext cx="613955" cy="27699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" charset="0"/>
                      <a:ea typeface="Arial" charset="0"/>
                      <a:cs typeface="Arial" charset="0"/>
                    </a:rPr>
                    <a:t>2013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423517" y="6011370"/>
                  <a:ext cx="613955" cy="27699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" charset="0"/>
                      <a:ea typeface="Arial" charset="0"/>
                      <a:cs typeface="Arial" charset="0"/>
                    </a:rPr>
                    <a:t>2014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6149849" y="6011370"/>
                  <a:ext cx="613955" cy="27699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" charset="0"/>
                      <a:ea typeface="Arial" charset="0"/>
                      <a:cs typeface="Arial" charset="0"/>
                    </a:rPr>
                    <a:t>2015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6876181" y="6011370"/>
                  <a:ext cx="613955" cy="27699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" charset="0"/>
                      <a:ea typeface="Arial" charset="0"/>
                      <a:cs typeface="Arial" charset="0"/>
                    </a:rPr>
                    <a:t>2016</a:t>
                  </a:r>
                </a:p>
              </p:txBody>
            </p:sp>
          </p:grpSp>
          <p:graphicFrame>
            <p:nvGraphicFramePr>
              <p:cNvPr id="32" name="Chart 31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70058744"/>
                  </p:ext>
                </p:extLst>
              </p:nvPr>
            </p:nvGraphicFramePr>
            <p:xfrm>
              <a:off x="3817620" y="3168320"/>
              <a:ext cx="455676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</p:grpSp>
        <p:grpSp>
          <p:nvGrpSpPr>
            <p:cNvPr id="28" name="Group 27"/>
            <p:cNvGrpSpPr/>
            <p:nvPr/>
          </p:nvGrpSpPr>
          <p:grpSpPr>
            <a:xfrm>
              <a:off x="4297424" y="4851304"/>
              <a:ext cx="1274713" cy="553998"/>
              <a:chOff x="4297424" y="4851304"/>
              <a:chExt cx="1274713" cy="553998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102134" y="4851304"/>
                <a:ext cx="470003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b="1" dirty="0">
                    <a:latin typeface="Arial" charset="0"/>
                    <a:ea typeface="Arial" charset="0"/>
                    <a:cs typeface="Arial" charset="0"/>
                  </a:rPr>
                  <a:t>42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297424" y="5128303"/>
                <a:ext cx="470003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b="1" dirty="0">
                    <a:latin typeface="Arial" charset="0"/>
                    <a:ea typeface="Arial" charset="0"/>
                    <a:cs typeface="Arial" charset="0"/>
                  </a:rPr>
                  <a:t>39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77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83088" y="137219"/>
            <a:ext cx="10225825" cy="6583563"/>
            <a:chOff x="983088" y="137219"/>
            <a:chExt cx="10225825" cy="65835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088" y="137219"/>
              <a:ext cx="10225825" cy="65835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11000" endPos="28000" dist="5000" dir="5400000" sy="-100000" algn="bl" rotWithShape="0"/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6716013" y="3454400"/>
              <a:ext cx="6531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39.7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126421" y="2955836"/>
              <a:ext cx="6531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58.6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68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61" y="156134"/>
            <a:ext cx="5779148" cy="63995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7809" y="-285750"/>
            <a:ext cx="6394191" cy="664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ahoma" panose="020B0604030504040204" pitchFamily="34" charset="0"/>
              </a:rPr>
              <a:t>The 10 schools that achieved the highest improvements are</a:t>
            </a:r>
          </a:p>
          <a:p>
            <a:r>
              <a:rPr lang="en-US" sz="28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</a:p>
          <a:p>
            <a:r>
              <a:rPr lang="en-US" sz="2800" dirty="0">
                <a:solidFill>
                  <a:srgbClr val="000000"/>
                </a:solidFill>
                <a:latin typeface="Tahoma" panose="020B0604030504040204" pitchFamily="34" charset="0"/>
              </a:rPr>
              <a:t>Crim High School (23.9 points), Centennial Academy (21.6), Thomasville Heights Elementary (19.5),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  <a:t>Hollis Innovation Academy (18.9), </a:t>
            </a:r>
            <a:r>
              <a:rPr lang="en-US" sz="2800" dirty="0">
                <a:solidFill>
                  <a:srgbClr val="000000"/>
                </a:solidFill>
                <a:latin typeface="Tahoma" panose="020B0604030504040204" pitchFamily="34" charset="0"/>
              </a:rPr>
              <a:t>Beecher Hills Elementary (17.9), Charles Drew Junior/Senior Academy (17.4), </a:t>
            </a:r>
          </a:p>
          <a:p>
            <a:r>
              <a:rPr lang="en-US" sz="2800" dirty="0">
                <a:solidFill>
                  <a:srgbClr val="000000"/>
                </a:solidFill>
                <a:latin typeface="Tahoma" panose="020B0604030504040204" pitchFamily="34" charset="0"/>
              </a:rPr>
              <a:t>Hutchinson Elementary (15.4), Washington High (14.9), </a:t>
            </a:r>
          </a:p>
          <a:p>
            <a:r>
              <a:rPr lang="en-US" sz="2800" dirty="0">
                <a:solidFill>
                  <a:srgbClr val="000000"/>
                </a:solidFill>
                <a:latin typeface="Tahoma" panose="020B0604030504040204" pitchFamily="34" charset="0"/>
              </a:rPr>
              <a:t>Douglass High (14.2) and </a:t>
            </a:r>
          </a:p>
          <a:p>
            <a:r>
              <a:rPr lang="en-US" sz="2800" dirty="0">
                <a:solidFill>
                  <a:srgbClr val="000000"/>
                </a:solidFill>
                <a:latin typeface="Tahoma" panose="020B0604030504040204" pitchFamily="34" charset="0"/>
              </a:rPr>
              <a:t>Towns Elementary (13). </a:t>
            </a:r>
            <a:endParaRPr lang="en-US" sz="2800" dirty="0"/>
          </a:p>
        </p:txBody>
      </p:sp>
      <p:sp>
        <p:nvSpPr>
          <p:cNvPr id="2" name="Oval 1"/>
          <p:cNvSpPr/>
          <p:nvPr/>
        </p:nvSpPr>
        <p:spPr>
          <a:xfrm>
            <a:off x="-133349" y="1028700"/>
            <a:ext cx="6229350" cy="55245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9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5790" y="4524831"/>
            <a:ext cx="109804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1B1464"/>
                </a:solidFill>
                <a:latin typeface="Arial" charset="0"/>
                <a:ea typeface="Arial" charset="0"/>
                <a:cs typeface="Arial" charset="0"/>
              </a:rPr>
              <a:t>“The answer lies within the school </a:t>
            </a:r>
            <a:r>
              <a:rPr lang="en-US" sz="2800" b="1" dirty="0">
                <a:solidFill>
                  <a:srgbClr val="00A652"/>
                </a:solidFill>
                <a:latin typeface="Arial" charset="0"/>
                <a:ea typeface="Arial" charset="0"/>
                <a:cs typeface="Arial" charset="0"/>
              </a:rPr>
              <a:t>culture</a:t>
            </a:r>
            <a:r>
              <a:rPr lang="en-US" sz="2800" dirty="0">
                <a:solidFill>
                  <a:srgbClr val="1B1464"/>
                </a:solidFill>
                <a:latin typeface="Arial" charset="0"/>
                <a:ea typeface="Arial" charset="0"/>
                <a:cs typeface="Arial" charset="0"/>
              </a:rPr>
              <a:t>—principals need to create a positive school culture that promotes learning and engagement for students and adults.</a:t>
            </a:r>
          </a:p>
          <a:p>
            <a:pPr algn="ctr"/>
            <a:r>
              <a:rPr lang="en-US" sz="2800" dirty="0">
                <a:solidFill>
                  <a:srgbClr val="1B1464"/>
                </a:solidFill>
                <a:latin typeface="Arial" charset="0"/>
                <a:ea typeface="Arial" charset="0"/>
                <a:cs typeface="Arial" charset="0"/>
              </a:rPr>
              <a:t>Yes, all the other roles and responsibilities of a school principal are important. But a positive school culture is imperative.” </a:t>
            </a:r>
          </a:p>
        </p:txBody>
      </p:sp>
      <p:sp>
        <p:nvSpPr>
          <p:cNvPr id="3" name="Oval 2"/>
          <p:cNvSpPr/>
          <p:nvPr/>
        </p:nvSpPr>
        <p:spPr>
          <a:xfrm>
            <a:off x="815340" y="43995"/>
            <a:ext cx="4480560" cy="4480560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556" y="1140726"/>
            <a:ext cx="4358127" cy="2783492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Students with </a:t>
            </a:r>
            <a:r>
              <a:rPr lang="en-US" sz="2800" b="1" dirty="0">
                <a:solidFill>
                  <a:srgbClr val="00A652"/>
                </a:solidFill>
                <a:latin typeface="Arial" charset="0"/>
                <a:ea typeface="Arial" charset="0"/>
                <a:cs typeface="Arial" charset="0"/>
              </a:rPr>
              <a:t>involved parents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or other caregivers earn higher grades and test scores, have better social skills, and show improved behavior. </a:t>
            </a:r>
          </a:p>
        </p:txBody>
      </p:sp>
      <p:sp>
        <p:nvSpPr>
          <p:cNvPr id="6" name="Oval 5"/>
          <p:cNvSpPr/>
          <p:nvPr/>
        </p:nvSpPr>
        <p:spPr>
          <a:xfrm>
            <a:off x="7078980" y="43995"/>
            <a:ext cx="4480560" cy="4480560"/>
          </a:xfrm>
          <a:prstGeom prst="ellipse">
            <a:avLst/>
          </a:prstGeom>
          <a:solidFill>
            <a:srgbClr val="1B14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233896" y="1167933"/>
            <a:ext cx="4170727" cy="24494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Research shows that </a:t>
            </a:r>
            <a:r>
              <a:rPr lang="en-US" sz="2800" b="1" dirty="0">
                <a:solidFill>
                  <a:srgbClr val="00A652"/>
                </a:solidFill>
                <a:latin typeface="Arial" charset="0"/>
                <a:ea typeface="Arial" charset="0"/>
                <a:cs typeface="Arial" charset="0"/>
              </a:rPr>
              <a:t>effective teachers 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are one of the most important factors contributing to student achievement.</a:t>
            </a:r>
          </a:p>
        </p:txBody>
      </p:sp>
    </p:spTree>
    <p:extLst>
      <p:ext uri="{BB962C8B-B14F-4D97-AF65-F5344CB8AC3E}">
        <p14:creationId xmlns:p14="http://schemas.microsoft.com/office/powerpoint/2010/main" val="121389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2" grpId="0"/>
      <p:bldP spid="6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8241" y="2449056"/>
            <a:ext cx="5112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000" dirty="0"/>
            </a:b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927" y="810547"/>
            <a:ext cx="3197508" cy="21277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5045" y="2938343"/>
            <a:ext cx="4135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charset="0"/>
                <a:ea typeface="Arial" charset="0"/>
                <a:cs typeface="Arial" charset="0"/>
              </a:rPr>
              <a:t>Research driven and pedagogically sound practices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344" y="808665"/>
            <a:ext cx="4476750" cy="10191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01076" y="2449056"/>
            <a:ext cx="413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/>
          </a:p>
        </p:txBody>
      </p:sp>
      <p:grpSp>
        <p:nvGrpSpPr>
          <p:cNvPr id="2" name="Group 1"/>
          <p:cNvGrpSpPr/>
          <p:nvPr/>
        </p:nvGrpSpPr>
        <p:grpSpPr>
          <a:xfrm>
            <a:off x="2877281" y="5555245"/>
            <a:ext cx="6437438" cy="874838"/>
            <a:chOff x="2814365" y="5748797"/>
            <a:chExt cx="6437438" cy="87483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14365" y="5776641"/>
              <a:ext cx="5562600" cy="81915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76965" y="5748797"/>
              <a:ext cx="874838" cy="874838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7076344" y="2046622"/>
            <a:ext cx="4476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charset="0"/>
                <a:ea typeface="Arial" charset="0"/>
                <a:cs typeface="Arial" charset="0"/>
              </a:rPr>
              <a:t>Challenge you to do more than what you think possible &amp; Success is when your entire CREW achieves</a:t>
            </a:r>
          </a:p>
        </p:txBody>
      </p:sp>
      <p:sp>
        <p:nvSpPr>
          <p:cNvPr id="23" name="Plus 22"/>
          <p:cNvSpPr/>
          <p:nvPr/>
        </p:nvSpPr>
        <p:spPr>
          <a:xfrm>
            <a:off x="5183048" y="2046622"/>
            <a:ext cx="1306432" cy="1228279"/>
          </a:xfrm>
          <a:prstGeom prst="mathPlu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9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691" y="405234"/>
            <a:ext cx="11102618" cy="82252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charset="0"/>
                <a:ea typeface="Arial" charset="0"/>
                <a:cs typeface="Arial" charset="0"/>
              </a:rPr>
              <a:t>A Focus on Culture &amp; CREW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979" y="1891248"/>
            <a:ext cx="7072571" cy="372850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39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Culture &amp; CREW</a:t>
            </a:r>
            <a:endParaRPr lang="en-US" sz="39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3900" dirty="0">
                <a:latin typeface="Arial" charset="0"/>
                <a:ea typeface="Arial" charset="0"/>
                <a:cs typeface="Arial" charset="0"/>
              </a:rPr>
              <a:t>We work hard to create an environment where </a:t>
            </a:r>
            <a:r>
              <a:rPr lang="en-US" sz="3900" b="1" i="1" dirty="0">
                <a:latin typeface="Arial" charset="0"/>
                <a:ea typeface="Arial" charset="0"/>
                <a:cs typeface="Arial" charset="0"/>
              </a:rPr>
              <a:t>children and staff</a:t>
            </a:r>
            <a:r>
              <a:rPr lang="en-US" sz="3900" dirty="0">
                <a:latin typeface="Arial" charset="0"/>
                <a:ea typeface="Arial" charset="0"/>
                <a:cs typeface="Arial" charset="0"/>
              </a:rPr>
              <a:t> feel safe to learn and have a sense of  belonging.  </a:t>
            </a:r>
          </a:p>
          <a:p>
            <a:pPr marL="0" indent="0" algn="ctr">
              <a:buNone/>
            </a:pPr>
            <a:endParaRPr lang="en-US" sz="3900" b="1" i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en-US" sz="3900" b="1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"We are CREW not Passengers!"</a:t>
            </a:r>
            <a:r>
              <a:rPr lang="en-US" sz="39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marL="0" indent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5529" y="1891248"/>
            <a:ext cx="3941780" cy="3721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659" y="5618195"/>
            <a:ext cx="2921210" cy="6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3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15232</TotalTime>
  <Words>1103</Words>
  <Application>Microsoft Office PowerPoint</Application>
  <PresentationFormat>Widescreen</PresentationFormat>
  <Paragraphs>239</Paragraphs>
  <Slides>27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Copperplate Gothic Bold</vt:lpstr>
      <vt:lpstr>Tahoma</vt:lpstr>
      <vt:lpstr>Office Theme</vt:lpstr>
      <vt:lpstr>PowerPoint Presentation</vt:lpstr>
      <vt:lpstr>PowerPoint Presentation</vt:lpstr>
      <vt:lpstr>Who is Michael R. Hollis? </vt:lpstr>
      <vt:lpstr>Hollis Innovation Academy Story</vt:lpstr>
      <vt:lpstr>PowerPoint Presentation</vt:lpstr>
      <vt:lpstr>PowerPoint Presentation</vt:lpstr>
      <vt:lpstr>Students with involved parents or other caregivers earn higher grades and test scores, have better social skills, and show improved behavior. </vt:lpstr>
      <vt:lpstr>PowerPoint Presentation</vt:lpstr>
      <vt:lpstr>A Focus on Culture &amp; CREW </vt:lpstr>
      <vt:lpstr>PowerPoint Presentation</vt:lpstr>
      <vt:lpstr>PowerPoint Presentation</vt:lpstr>
      <vt:lpstr>PowerPoint Presentation</vt:lpstr>
      <vt:lpstr>6 Habits of Hollis</vt:lpstr>
      <vt:lpstr>PowerPoint Presentation</vt:lpstr>
      <vt:lpstr>PowerPoint Presentation</vt:lpstr>
      <vt:lpstr>Robust Curriculum, Instructional Best Practices &amp; Professional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 Changers Coding Club</vt:lpstr>
      <vt:lpstr>PowerPoint Presentation</vt:lpstr>
      <vt:lpstr>The Arts</vt:lpstr>
      <vt:lpstr>Extended Learning Opportunities</vt:lpstr>
      <vt:lpstr>PowerPoint Presentation</vt:lpstr>
      <vt:lpstr>PowerPoint Presentation</vt:lpstr>
    </vt:vector>
  </TitlesOfParts>
  <Company>Atlanta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Hollis Innovation Academy</dc:title>
  <dc:creator>Jack, Diamond</dc:creator>
  <cp:lastModifiedBy>Hailee Bastien</cp:lastModifiedBy>
  <cp:revision>247</cp:revision>
  <cp:lastPrinted>2016-05-27T15:41:13Z</cp:lastPrinted>
  <dcterms:created xsi:type="dcterms:W3CDTF">2016-05-24T22:46:19Z</dcterms:created>
  <dcterms:modified xsi:type="dcterms:W3CDTF">2017-12-01T15:26:01Z</dcterms:modified>
</cp:coreProperties>
</file>