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67" r:id="rId2"/>
    <p:sldMasterId id="2147483791" r:id="rId3"/>
    <p:sldMasterId id="2147483802" r:id="rId4"/>
  </p:sldMasterIdLst>
  <p:notesMasterIdLst>
    <p:notesMasterId r:id="rId18"/>
  </p:notesMasterIdLst>
  <p:handoutMasterIdLst>
    <p:handoutMasterId r:id="rId19"/>
  </p:handoutMasterIdLst>
  <p:sldIdLst>
    <p:sldId id="433" r:id="rId5"/>
    <p:sldId id="442" r:id="rId6"/>
    <p:sldId id="557" r:id="rId7"/>
    <p:sldId id="558" r:id="rId8"/>
    <p:sldId id="559" r:id="rId9"/>
    <p:sldId id="560" r:id="rId10"/>
    <p:sldId id="561" r:id="rId11"/>
    <p:sldId id="562" r:id="rId12"/>
    <p:sldId id="563" r:id="rId13"/>
    <p:sldId id="564" r:id="rId14"/>
    <p:sldId id="565" r:id="rId15"/>
    <p:sldId id="554" r:id="rId16"/>
    <p:sldId id="479"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595959"/>
    <a:srgbClr val="424142"/>
    <a:srgbClr val="FBD511"/>
    <a:srgbClr val="27ACE3"/>
    <a:srgbClr val="F47160"/>
    <a:srgbClr val="48C0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5280" autoAdjust="0"/>
  </p:normalViewPr>
  <p:slideViewPr>
    <p:cSldViewPr snapToGrid="0" snapToObjects="1">
      <p:cViewPr varScale="1">
        <p:scale>
          <a:sx n="40" d="100"/>
          <a:sy n="40" d="100"/>
        </p:scale>
        <p:origin x="99" y="861"/>
      </p:cViewPr>
      <p:guideLst>
        <p:guide orient="horz" pos="2184"/>
        <p:guide pos="384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B02E684-2346-FB4A-92F0-8DE0C9822F7D}" type="datetimeFigureOut">
              <a:rPr lang="en-US" smtClean="0"/>
              <a:t>1/11/2018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E62BEB-3E68-1747-834E-E2C1561F4591}" type="slidenum">
              <a:rPr lang="en-US" smtClean="0"/>
              <a:t>‹#›</a:t>
            </a:fld>
            <a:endParaRPr lang="en-US"/>
          </a:p>
        </p:txBody>
      </p:sp>
    </p:spTree>
    <p:extLst>
      <p:ext uri="{BB962C8B-B14F-4D97-AF65-F5344CB8AC3E}">
        <p14:creationId xmlns:p14="http://schemas.microsoft.com/office/powerpoint/2010/main" val="1645031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6C4E4C7-DF82-5D47-BBB4-AFCF14C8C166}" type="datetimeFigureOut">
              <a:rPr lang="en-US" smtClean="0"/>
              <a:t>1/11/2018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7A5755-FEEF-0B44-9C40-B93C8A9C65DB}" type="slidenum">
              <a:rPr lang="en-US" smtClean="0"/>
              <a:t>‹#›</a:t>
            </a:fld>
            <a:endParaRPr lang="en-US"/>
          </a:p>
        </p:txBody>
      </p:sp>
    </p:spTree>
    <p:extLst>
      <p:ext uri="{BB962C8B-B14F-4D97-AF65-F5344CB8AC3E}">
        <p14:creationId xmlns:p14="http://schemas.microsoft.com/office/powerpoint/2010/main" val="122044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Messaging is</a:t>
            </a:r>
            <a:r>
              <a:rPr lang="en-US" baseline="0" dirty="0"/>
              <a:t> a mix</a:t>
            </a:r>
          </a:p>
          <a:p>
            <a:endParaRPr lang="en-US" baseline="0" dirty="0"/>
          </a:p>
          <a:p>
            <a:r>
              <a:rPr lang="en-US" baseline="0" dirty="0"/>
              <a:t>Commitment – From the top down inspiration and defining culture. </a:t>
            </a:r>
          </a:p>
          <a:p>
            <a:endParaRPr lang="en-US" baseline="0" dirty="0"/>
          </a:p>
          <a:p>
            <a:r>
              <a:rPr lang="en-US" baseline="0" dirty="0"/>
              <a:t>How employees are dispositioned to respond to messaging. </a:t>
            </a:r>
            <a:endParaRPr lang="en-US" dirty="0"/>
          </a:p>
          <a:p>
            <a:endParaRPr lang="en-US" dirty="0"/>
          </a:p>
          <a:p>
            <a:r>
              <a:rPr lang="en-US" dirty="0"/>
              <a:t>Perceptions – Is my company right. Is</a:t>
            </a:r>
            <a:r>
              <a:rPr lang="en-US" baseline="0" dirty="0"/>
              <a:t> my company going the right direction? Do they justify and communicate why we’re going that direction, does it make sense?</a:t>
            </a:r>
          </a:p>
          <a:p>
            <a:endParaRPr lang="en-US" dirty="0"/>
          </a:p>
          <a:p>
            <a:r>
              <a:rPr lang="en-US" dirty="0"/>
              <a:t>Attitudes – Do I agree with my company?</a:t>
            </a:r>
            <a:r>
              <a:rPr lang="en-US" baseline="0" dirty="0"/>
              <a:t> </a:t>
            </a:r>
            <a:r>
              <a:rPr lang="en-US" dirty="0"/>
              <a:t>Agreement</a:t>
            </a:r>
            <a:r>
              <a:rPr lang="en-US" baseline="0" dirty="0"/>
              <a:t> with the company’s position and direction</a:t>
            </a:r>
          </a:p>
          <a:p>
            <a:endParaRPr lang="en-US" baseline="0" dirty="0"/>
          </a:p>
          <a:p>
            <a:r>
              <a:rPr lang="en-US" baseline="0" dirty="0"/>
              <a:t>CAPABILITY – What employees do? Comes from the bottom up </a:t>
            </a:r>
            <a:endParaRPr lang="en-US" dirty="0"/>
          </a:p>
          <a:p>
            <a:endParaRPr lang="en-US" dirty="0"/>
          </a:p>
          <a:p>
            <a:r>
              <a:rPr lang="en-US" dirty="0"/>
              <a:t>Motivations</a:t>
            </a:r>
            <a:r>
              <a:rPr lang="en-US" baseline="0" dirty="0"/>
              <a:t> – Is this change good? Why is it good? What’s the incentive to change?</a:t>
            </a:r>
          </a:p>
          <a:p>
            <a:endParaRPr lang="en-US" baseline="0" dirty="0"/>
          </a:p>
          <a:p>
            <a:r>
              <a:rPr lang="en-US" baseline="0" dirty="0"/>
              <a:t>Behaviors -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ctr" defTabSz="366702" rtl="0" eaLnBrk="1" fontAlgn="auto" latinLnBrk="0" hangingPunct="0">
              <a:lnSpc>
                <a:spcPct val="100000"/>
              </a:lnSpc>
              <a:spcBef>
                <a:spcPts val="0"/>
              </a:spcBef>
              <a:spcAft>
                <a:spcPts val="0"/>
              </a:spcAft>
              <a:buClrTx/>
              <a:buSzTx/>
              <a:buFontTx/>
              <a:buNone/>
              <a:tabLst/>
              <a:defRPr/>
            </a:pPr>
            <a:fld id="{0D97303A-2EBF-6240-97C4-8DC6F7092637}" type="slidenum">
              <a:rPr kumimoji="0" lang="en-US" sz="2260" b="0" i="0" u="none" strike="noStrike" kern="0" cap="none" spc="0" normalizeH="0" baseline="0" noProof="0" smtClean="0">
                <a:ln>
                  <a:noFill/>
                </a:ln>
                <a:solidFill>
                  <a:prstClr val="black"/>
                </a:solidFill>
                <a:effectLst/>
                <a:uLnTx/>
                <a:uFillTx/>
                <a:latin typeface="Calibri" panose="020F0502020204030204"/>
                <a:ea typeface=""/>
                <a:cs typeface=""/>
                <a:sym typeface="Helvetica Light"/>
              </a:rPr>
              <a:pPr marL="0" marR="0" lvl="0" indent="0" algn="ctr" defTabSz="366702" rtl="0" eaLnBrk="1" fontAlgn="auto" latinLnBrk="0" hangingPunct="0">
                <a:lnSpc>
                  <a:spcPct val="100000"/>
                </a:lnSpc>
                <a:spcBef>
                  <a:spcPts val="0"/>
                </a:spcBef>
                <a:spcAft>
                  <a:spcPts val="0"/>
                </a:spcAft>
                <a:buClrTx/>
                <a:buSzTx/>
                <a:buFontTx/>
                <a:buNone/>
                <a:tabLst/>
                <a:defRPr/>
              </a:pPr>
              <a:t>4</a:t>
            </a:fld>
            <a:endParaRPr kumimoji="0" lang="en-US" sz="2260" b="0" i="0" u="none" strike="noStrike" kern="0" cap="none" spc="0" normalizeH="0" baseline="0" noProof="0">
              <a:ln>
                <a:noFill/>
              </a:ln>
              <a:solidFill>
                <a:prstClr val="black"/>
              </a:solidFill>
              <a:effectLst/>
              <a:uLnTx/>
              <a:uFillTx/>
              <a:latin typeface="Calibri" panose="020F0502020204030204"/>
              <a:ea typeface=""/>
              <a:cs typeface=""/>
              <a:sym typeface="Helvetica Light"/>
            </a:endParaRPr>
          </a:p>
        </p:txBody>
      </p:sp>
    </p:spTree>
    <p:extLst>
      <p:ext uri="{BB962C8B-B14F-4D97-AF65-F5344CB8AC3E}">
        <p14:creationId xmlns:p14="http://schemas.microsoft.com/office/powerpoint/2010/main" val="3037720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6936" y="2102132"/>
            <a:ext cx="12473284" cy="6236642"/>
          </a:xfrm>
          <a:prstGeom prst="rect">
            <a:avLst/>
          </a:prstGeom>
        </p:spPr>
      </p:pic>
      <p:sp>
        <p:nvSpPr>
          <p:cNvPr id="2" name="Title 1"/>
          <p:cNvSpPr>
            <a:spLocks noGrp="1"/>
          </p:cNvSpPr>
          <p:nvPr>
            <p:ph type="ctrTitle" hasCustomPrompt="1"/>
          </p:nvPr>
        </p:nvSpPr>
        <p:spPr>
          <a:xfrm>
            <a:off x="566530" y="4694201"/>
            <a:ext cx="9144000" cy="1052505"/>
          </a:xfrm>
        </p:spPr>
        <p:txBody>
          <a:bodyPr anchor="b"/>
          <a:lstStyle>
            <a:lvl1pPr algn="l">
              <a:defRPr sz="6000" b="1" i="0" baseline="0">
                <a:solidFill>
                  <a:srgbClr val="424142"/>
                </a:solidFill>
                <a:latin typeface="BrownStd" charset="0"/>
                <a:ea typeface="BrownStd" charset="0"/>
                <a:cs typeface="BrownStd" charset="0"/>
              </a:defRPr>
            </a:lvl1pPr>
          </a:lstStyle>
          <a:p>
            <a:r>
              <a:rPr lang="en-US" dirty="0"/>
              <a:t>PRESENTATION TITLE</a:t>
            </a:r>
          </a:p>
        </p:txBody>
      </p:sp>
      <p:sp>
        <p:nvSpPr>
          <p:cNvPr id="3" name="Subtitle 2"/>
          <p:cNvSpPr>
            <a:spLocks noGrp="1"/>
          </p:cNvSpPr>
          <p:nvPr>
            <p:ph type="subTitle" idx="1" hasCustomPrompt="1"/>
          </p:nvPr>
        </p:nvSpPr>
        <p:spPr>
          <a:xfrm>
            <a:off x="606286" y="5677133"/>
            <a:ext cx="9144000" cy="495066"/>
          </a:xfrm>
        </p:spPr>
        <p:txBody>
          <a:bodyPr/>
          <a:lstStyle>
            <a:lvl1pPr marL="0" indent="0" algn="l">
              <a:buNone/>
              <a:defRPr sz="2400" b="0" i="0" spc="300" baseline="0">
                <a:solidFill>
                  <a:srgbClr val="424142"/>
                </a:solidFill>
                <a:latin typeface="BrownStd Light" charset="0"/>
                <a:ea typeface="BrownStd Light" charset="0"/>
                <a:cs typeface="BrownStd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023" y="341246"/>
            <a:ext cx="2415866" cy="966346"/>
          </a:xfrm>
          <a:prstGeom prst="rect">
            <a:avLst/>
          </a:prstGeom>
        </p:spPr>
      </p:pic>
      <p:sp>
        <p:nvSpPr>
          <p:cNvPr id="15"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16" name="Straight Connector 15"/>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8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140348" y="-73850"/>
            <a:ext cx="12387468" cy="693439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131112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267673" y="-7062"/>
            <a:ext cx="12263622" cy="6865061"/>
          </a:xfrm>
          <a:prstGeom prst="rect">
            <a:avLst/>
          </a:prstGeom>
        </p:spPr>
      </p:pic>
      <p:sp>
        <p:nvSpPr>
          <p:cNvPr id="2" name="TextBox 1"/>
          <p:cNvSpPr txBox="1"/>
          <p:nvPr userDrawn="1"/>
        </p:nvSpPr>
        <p:spPr>
          <a:xfrm>
            <a:off x="11929730" y="6145619"/>
            <a:ext cx="914400" cy="914400"/>
          </a:xfrm>
          <a:prstGeom prst="rect">
            <a:avLst/>
          </a:prstGeom>
          <a:noFill/>
        </p:spPr>
        <p:txBody>
          <a:bodyPr wrap="none" numCol="2" spcCol="548640" rtlCol="0" anchor="b">
            <a:noAutofit/>
          </a:bodyPr>
          <a:lstStyle/>
          <a:p>
            <a:pPr>
              <a:lnSpc>
                <a:spcPts val="2480"/>
              </a:lnSpc>
            </a:pPr>
            <a:endParaRPr lang="en-US" sz="14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29479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cxnSp>
        <p:nvCxnSpPr>
          <p:cNvPr id="15" name="Straight Connector 14"/>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16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496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ull Quote Yellow">
    <p:bg>
      <p:bgPr>
        <a:solidFill>
          <a:srgbClr val="FBD511"/>
        </a:solidFill>
        <a:effectLst/>
      </p:bgPr>
    </p:bg>
    <p:spTree>
      <p:nvGrpSpPr>
        <p:cNvPr id="1" name=""/>
        <p:cNvGrpSpPr/>
        <p:nvPr/>
      </p:nvGrpSpPr>
      <p:grpSpPr>
        <a:xfrm>
          <a:off x="0" y="0"/>
          <a:ext cx="0" cy="0"/>
          <a:chOff x="0" y="0"/>
          <a:chExt cx="0" cy="0"/>
        </a:xfrm>
      </p:grpSpPr>
      <p:sp>
        <p:nvSpPr>
          <p:cNvPr id="5" name="Rectangle 4"/>
          <p:cNvSpPr/>
          <p:nvPr userDrawn="1"/>
        </p:nvSpPr>
        <p:spPr>
          <a:xfrm>
            <a:off x="1739461" y="1487386"/>
            <a:ext cx="5347140" cy="3323987"/>
          </a:xfrm>
          <a:prstGeom prst="rect">
            <a:avLst/>
          </a:prstGeom>
          <a:solidFill>
            <a:srgbClr val="424142">
              <a:alpha val="0"/>
            </a:srgbClr>
          </a:solidFill>
        </p:spPr>
        <p:txBody>
          <a:bodyPr wrap="square">
            <a:spAutoFit/>
          </a:bodyPr>
          <a:lstStyle/>
          <a:p>
            <a:pPr>
              <a:lnSpc>
                <a:spcPct val="150000"/>
              </a:lnSpc>
            </a:pPr>
            <a:r>
              <a:rPr lang="is-IS" sz="2800" b="1" dirty="0">
                <a:solidFill>
                  <a:srgbClr val="424142"/>
                </a:solidFill>
                <a:latin typeface="BrownStd" charset="0"/>
                <a:ea typeface="BrownStd" charset="0"/>
                <a:cs typeface="BrownStd" charset="0"/>
              </a:rPr>
              <a:t>…</a:t>
            </a:r>
            <a:r>
              <a:rPr lang="en-US" sz="2800" b="1" dirty="0">
                <a:solidFill>
                  <a:srgbClr val="424142"/>
                </a:solidFill>
                <a:latin typeface="BrownStd" charset="0"/>
                <a:ea typeface="BrownStd" charset="0"/>
                <a:cs typeface="BrownStd" charset="0"/>
              </a:rPr>
              <a:t>making the Westside </a:t>
            </a:r>
            <a:r>
              <a:rPr lang="en-US" sz="2800" b="1" dirty="0">
                <a:solidFill>
                  <a:prstClr val="white"/>
                </a:solidFill>
                <a:latin typeface="BrownStd" charset="0"/>
                <a:ea typeface="BrownStd" charset="0"/>
                <a:cs typeface="BrownStd" charset="0"/>
              </a:rPr>
              <a:t>healthy</a:t>
            </a:r>
            <a:r>
              <a:rPr lang="en-US" sz="2800" b="1" dirty="0">
                <a:solidFill>
                  <a:srgbClr val="424142"/>
                </a:solidFill>
                <a:latin typeface="BrownStd" charset="0"/>
                <a:ea typeface="BrownStd" charset="0"/>
                <a:cs typeface="BrownStd" charset="0"/>
              </a:rPr>
              <a:t> and </a:t>
            </a:r>
            <a:r>
              <a:rPr lang="en-US" sz="2800" b="1" dirty="0">
                <a:solidFill>
                  <a:prstClr val="white"/>
                </a:solidFill>
                <a:latin typeface="BrownStd" charset="0"/>
                <a:ea typeface="BrownStd" charset="0"/>
                <a:cs typeface="BrownStd" charset="0"/>
              </a:rPr>
              <a:t>strong</a:t>
            </a:r>
            <a:r>
              <a:rPr lang="en-US" sz="2800" b="1" dirty="0">
                <a:solidFill>
                  <a:srgbClr val="424142"/>
                </a:solidFill>
                <a:latin typeface="BrownStd" charset="0"/>
                <a:ea typeface="BrownStd" charset="0"/>
                <a:cs typeface="BrownStd" charset="0"/>
              </a:rPr>
              <a:t> again is vital to the long-term success and vitality of the area and all of Atlanta.</a:t>
            </a:r>
            <a:endParaRPr lang="en-US" sz="6000" b="1" dirty="0">
              <a:solidFill>
                <a:srgbClr val="424142"/>
              </a:solidFill>
              <a:latin typeface="BrownStd" charset="0"/>
              <a:ea typeface="BrownStd" charset="0"/>
              <a:cs typeface="BrownStd" charset="0"/>
            </a:endParaRPr>
          </a:p>
        </p:txBody>
      </p:sp>
      <p:sp>
        <p:nvSpPr>
          <p:cNvPr id="6" name="Rectangle 5"/>
          <p:cNvSpPr/>
          <p:nvPr userDrawn="1"/>
        </p:nvSpPr>
        <p:spPr>
          <a:xfrm>
            <a:off x="5846027" y="3512665"/>
            <a:ext cx="764953" cy="1731693"/>
          </a:xfrm>
          <a:prstGeom prst="rect">
            <a:avLst/>
          </a:prstGeom>
          <a:effectLst/>
        </p:spPr>
        <p:txBody>
          <a:bodyPr wrap="none">
            <a:spAutoFit/>
          </a:bodyPr>
          <a:lstStyle/>
          <a:p>
            <a:pPr>
              <a:lnSpc>
                <a:spcPct val="150000"/>
              </a:lnSpc>
            </a:pPr>
            <a:r>
              <a:rPr lang="en-US" sz="8000" b="1" dirty="0">
                <a:solidFill>
                  <a:prstClr val="white"/>
                </a:solidFill>
                <a:latin typeface="BrownStd" charset="0"/>
                <a:ea typeface="BrownStd" charset="0"/>
                <a:cs typeface="BrownStd" charset="0"/>
              </a:rPr>
              <a:t>”</a:t>
            </a:r>
          </a:p>
        </p:txBody>
      </p:sp>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8" name="Straight Connector 7"/>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237740" y="943637"/>
            <a:ext cx="764953" cy="1731693"/>
          </a:xfrm>
          <a:prstGeom prst="rect">
            <a:avLst/>
          </a:prstGeom>
          <a:effectLst/>
        </p:spPr>
        <p:txBody>
          <a:bodyPr wrap="none">
            <a:spAutoFit/>
          </a:bodyPr>
          <a:lstStyle/>
          <a:p>
            <a:pPr>
              <a:lnSpc>
                <a:spcPct val="150000"/>
              </a:lnSpc>
            </a:pPr>
            <a:r>
              <a:rPr lang="en-US" sz="8000" b="1" dirty="0">
                <a:solidFill>
                  <a:prstClr val="white"/>
                </a:solidFill>
                <a:latin typeface="BrownStd" charset="0"/>
                <a:ea typeface="BrownStd" charset="0"/>
                <a:cs typeface="BrownStd" charset="0"/>
              </a:rPr>
              <a:t>“</a:t>
            </a:r>
          </a:p>
        </p:txBody>
      </p:sp>
    </p:spTree>
    <p:extLst>
      <p:ext uri="{BB962C8B-B14F-4D97-AF65-F5344CB8AC3E}">
        <p14:creationId xmlns:p14="http://schemas.microsoft.com/office/powerpoint/2010/main" val="1953908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Pull Quote Yellow">
    <p:bg>
      <p:bgPr>
        <a:solidFill>
          <a:srgbClr val="424142"/>
        </a:solidFill>
        <a:effectLst/>
      </p:bgPr>
    </p:bg>
    <p:spTree>
      <p:nvGrpSpPr>
        <p:cNvPr id="1" name=""/>
        <p:cNvGrpSpPr/>
        <p:nvPr/>
      </p:nvGrpSpPr>
      <p:grpSpPr>
        <a:xfrm>
          <a:off x="0" y="0"/>
          <a:ext cx="0" cy="0"/>
          <a:chOff x="0" y="0"/>
          <a:chExt cx="0" cy="0"/>
        </a:xfrm>
      </p:grpSpPr>
      <p:sp>
        <p:nvSpPr>
          <p:cNvPr id="5" name="Rectangle 4"/>
          <p:cNvSpPr/>
          <p:nvPr userDrawn="1"/>
        </p:nvSpPr>
        <p:spPr>
          <a:xfrm>
            <a:off x="1826544" y="2358240"/>
            <a:ext cx="4128338" cy="2431435"/>
          </a:xfrm>
          <a:prstGeom prst="rect">
            <a:avLst/>
          </a:prstGeom>
          <a:solidFill>
            <a:srgbClr val="424142">
              <a:alpha val="0"/>
            </a:srgbClr>
          </a:solidFill>
        </p:spPr>
        <p:txBody>
          <a:bodyPr wrap="square">
            <a:spAutoFit/>
          </a:bodyPr>
          <a:lstStyle/>
          <a:p>
            <a:pPr>
              <a:lnSpc>
                <a:spcPct val="200000"/>
              </a:lnSpc>
            </a:pPr>
            <a:r>
              <a:rPr lang="en-US" dirty="0">
                <a:solidFill>
                  <a:prstClr val="white"/>
                </a:solidFill>
                <a:latin typeface="BrownStd Regular Alternate" charset="0"/>
                <a:ea typeface="BrownStd Regular Alternate" charset="0"/>
                <a:cs typeface="BrownStd Regular Alternate" charset="0"/>
              </a:rPr>
              <a:t>”</a:t>
            </a:r>
            <a:r>
              <a:rPr lang="is-IS" dirty="0">
                <a:solidFill>
                  <a:prstClr val="white"/>
                </a:solidFill>
                <a:latin typeface="BrownStd Regular Alternate" charset="0"/>
                <a:ea typeface="BrownStd Regular Alternate" charset="0"/>
                <a:cs typeface="BrownStd Regular Alternate" charset="0"/>
              </a:rPr>
              <a:t>…w</a:t>
            </a:r>
            <a:r>
              <a:rPr lang="en-US" dirty="0">
                <a:solidFill>
                  <a:prstClr val="white"/>
                </a:solidFill>
                <a:latin typeface="BrownStd Regular Alternate" charset="0"/>
                <a:ea typeface="BrownStd Regular Alternate" charset="0"/>
                <a:cs typeface="BrownStd Regular Alternate" charset="0"/>
              </a:rPr>
              <a:t>hen telling the WFF story, </a:t>
            </a:r>
            <a:br>
              <a:rPr lang="en-US" dirty="0">
                <a:solidFill>
                  <a:prstClr val="white"/>
                </a:solidFill>
                <a:latin typeface="BrownStd Regular Alternate" charset="0"/>
                <a:ea typeface="BrownStd Regular Alternate" charset="0"/>
                <a:cs typeface="BrownStd Regular Alternate" charset="0"/>
              </a:rPr>
            </a:br>
            <a:r>
              <a:rPr lang="en-US" dirty="0">
                <a:solidFill>
                  <a:prstClr val="white"/>
                </a:solidFill>
                <a:latin typeface="BrownStd Regular Alternate" charset="0"/>
                <a:ea typeface="BrownStd Regular Alternate" charset="0"/>
                <a:cs typeface="BrownStd Regular Alternate" charset="0"/>
              </a:rPr>
              <a:t>we need to paint a picture for the listener – get them to imagine </a:t>
            </a:r>
          </a:p>
          <a:p>
            <a:r>
              <a:rPr lang="en-US" sz="4400" dirty="0">
                <a:solidFill>
                  <a:srgbClr val="FBD511"/>
                </a:solidFill>
                <a:latin typeface="BrownStd Regular Alternate" charset="0"/>
                <a:ea typeface="BrownStd Regular Alternate" charset="0"/>
                <a:cs typeface="BrownStd Regular Alternate" charset="0"/>
              </a:rPr>
              <a:t>what can be.</a:t>
            </a:r>
            <a:r>
              <a:rPr lang="en-US" sz="4400" dirty="0">
                <a:solidFill>
                  <a:prstClr val="white"/>
                </a:solidFill>
                <a:latin typeface="BrownStd Regular Alternate" charset="0"/>
                <a:ea typeface="BrownStd Regular Alternate" charset="0"/>
                <a:cs typeface="BrownStd Regular Alternate" charset="0"/>
              </a:rPr>
              <a:t>”</a:t>
            </a:r>
            <a:endParaRPr lang="en-US" sz="4400" b="1" dirty="0">
              <a:solidFill>
                <a:prstClr val="white"/>
              </a:solidFill>
              <a:latin typeface="BrownStd Regular Alternate" charset="0"/>
              <a:ea typeface="BrownStd Regular Alternate" charset="0"/>
              <a:cs typeface="BrownStd Regular Alternate" charset="0"/>
            </a:endParaRPr>
          </a:p>
        </p:txBody>
      </p:sp>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4817" y="1395184"/>
            <a:ext cx="1160440" cy="548379"/>
          </a:xfrm>
          <a:prstGeom prst="rect">
            <a:avLst/>
          </a:prstGeom>
        </p:spPr>
      </p:pic>
    </p:spTree>
    <p:extLst>
      <p:ext uri="{BB962C8B-B14F-4D97-AF65-F5344CB8AC3E}">
        <p14:creationId xmlns:p14="http://schemas.microsoft.com/office/powerpoint/2010/main" val="1883149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Pull Quote Yellow">
    <p:bg>
      <p:bgPr>
        <a:solidFill>
          <a:srgbClr val="424142"/>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0117" y="5647679"/>
            <a:ext cx="1160440" cy="548379"/>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6985" y="2889504"/>
            <a:ext cx="7925591" cy="400831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439985" y="-30291"/>
            <a:ext cx="5449824" cy="2756210"/>
          </a:xfrm>
          <a:prstGeom prst="rect">
            <a:avLst/>
          </a:prstGeom>
        </p:spPr>
      </p:pic>
      <p:sp>
        <p:nvSpPr>
          <p:cNvPr id="11" name="Rectangle 10"/>
          <p:cNvSpPr/>
          <p:nvPr userDrawn="1"/>
        </p:nvSpPr>
        <p:spPr>
          <a:xfrm>
            <a:off x="1518851" y="2826386"/>
            <a:ext cx="9173285" cy="784317"/>
          </a:xfrm>
          <a:prstGeom prst="rect">
            <a:avLst/>
          </a:prstGeom>
        </p:spPr>
        <p:txBody>
          <a:bodyPr wrap="square">
            <a:spAutoFit/>
          </a:bodyPr>
          <a:lstStyle/>
          <a:p>
            <a:pPr>
              <a:lnSpc>
                <a:spcPts val="2800"/>
              </a:lnSpc>
            </a:pPr>
            <a:r>
              <a:rPr lang="en-US" sz="2000" dirty="0">
                <a:solidFill>
                  <a:prstClr val="white"/>
                </a:solidFill>
                <a:latin typeface="BrownStd" charset="0"/>
                <a:ea typeface="BrownStd" charset="0"/>
                <a:cs typeface="BrownStd" charset="0"/>
              </a:rPr>
              <a:t>“Whatever affects one directly, </a:t>
            </a:r>
            <a:r>
              <a:rPr lang="en-US" sz="2000" b="1" dirty="0">
                <a:solidFill>
                  <a:prstClr val="white"/>
                </a:solidFill>
                <a:latin typeface="BrownStd" charset="0"/>
                <a:ea typeface="BrownStd" charset="0"/>
                <a:cs typeface="BrownStd" charset="0"/>
              </a:rPr>
              <a:t>affects all indirectly. </a:t>
            </a:r>
          </a:p>
          <a:p>
            <a:pPr>
              <a:lnSpc>
                <a:spcPts val="2800"/>
              </a:lnSpc>
            </a:pPr>
            <a:r>
              <a:rPr lang="en-US" sz="2000" dirty="0">
                <a:solidFill>
                  <a:prstClr val="white"/>
                </a:solidFill>
                <a:latin typeface="BrownStd" charset="0"/>
                <a:ea typeface="BrownStd" charset="0"/>
                <a:cs typeface="BrownStd" charset="0"/>
              </a:rPr>
              <a:t>I can never be what I ought to be </a:t>
            </a:r>
          </a:p>
        </p:txBody>
      </p:sp>
      <p:sp>
        <p:nvSpPr>
          <p:cNvPr id="12" name="Rectangle 11"/>
          <p:cNvSpPr/>
          <p:nvPr userDrawn="1"/>
        </p:nvSpPr>
        <p:spPr>
          <a:xfrm>
            <a:off x="3228614" y="4930652"/>
            <a:ext cx="4012018" cy="307777"/>
          </a:xfrm>
          <a:prstGeom prst="rect">
            <a:avLst/>
          </a:prstGeom>
        </p:spPr>
        <p:txBody>
          <a:bodyPr wrap="square">
            <a:spAutoFit/>
          </a:bodyPr>
          <a:lstStyle/>
          <a:p>
            <a:pPr algn="r"/>
            <a:r>
              <a:rPr lang="en-US" sz="1400" i="1" dirty="0">
                <a:solidFill>
                  <a:prstClr val="white"/>
                </a:solidFill>
                <a:latin typeface="BrownStd" charset="0"/>
                <a:ea typeface="BrownStd" charset="0"/>
                <a:cs typeface="BrownStd" charset="0"/>
              </a:rPr>
              <a:t>Rev. Dr. Martin Luther King, Jr.</a:t>
            </a:r>
          </a:p>
        </p:txBody>
      </p:sp>
      <p:sp>
        <p:nvSpPr>
          <p:cNvPr id="3" name="Rectangle 2"/>
          <p:cNvSpPr/>
          <p:nvPr userDrawn="1"/>
        </p:nvSpPr>
        <p:spPr>
          <a:xfrm>
            <a:off x="1518851" y="4043857"/>
            <a:ext cx="6547043" cy="923330"/>
          </a:xfrm>
          <a:prstGeom prst="rect">
            <a:avLst/>
          </a:prstGeom>
        </p:spPr>
        <p:txBody>
          <a:bodyPr wrap="square">
            <a:spAutoFit/>
          </a:bodyPr>
          <a:lstStyle/>
          <a:p>
            <a:pPr>
              <a:defRPr/>
            </a:pPr>
            <a:r>
              <a:rPr lang="en-US" sz="5400" b="1" dirty="0">
                <a:solidFill>
                  <a:srgbClr val="FBD511"/>
                </a:solidFill>
                <a:latin typeface="BrownStd" charset="0"/>
                <a:ea typeface="BrownStd" charset="0"/>
                <a:cs typeface="BrownStd" charset="0"/>
              </a:rPr>
              <a:t>you</a:t>
            </a:r>
            <a:r>
              <a:rPr lang="en-US" sz="5400" dirty="0">
                <a:solidFill>
                  <a:prstClr val="white"/>
                </a:solidFill>
                <a:latin typeface="BrownStd" charset="0"/>
                <a:ea typeface="BrownStd" charset="0"/>
                <a:cs typeface="BrownStd" charset="0"/>
              </a:rPr>
              <a:t> </a:t>
            </a:r>
            <a:r>
              <a:rPr lang="en-US" sz="5400" b="1" dirty="0">
                <a:solidFill>
                  <a:srgbClr val="FBD511"/>
                </a:solidFill>
                <a:latin typeface="BrownStd" charset="0"/>
                <a:ea typeface="BrownStd" charset="0"/>
                <a:cs typeface="BrownStd" charset="0"/>
              </a:rPr>
              <a:t>ought to be.”</a:t>
            </a:r>
            <a:r>
              <a:rPr lang="en-US" sz="5400" dirty="0">
                <a:solidFill>
                  <a:prstClr val="white"/>
                </a:solidFill>
                <a:latin typeface="BrownStd" charset="0"/>
                <a:ea typeface="BrownStd" charset="0"/>
                <a:cs typeface="BrownStd" charset="0"/>
              </a:rPr>
              <a:t> </a:t>
            </a:r>
            <a:endParaRPr lang="en-US" sz="5400" dirty="0">
              <a:solidFill>
                <a:prstClr val="black"/>
              </a:solidFill>
            </a:endParaRPr>
          </a:p>
        </p:txBody>
      </p:sp>
      <p:sp>
        <p:nvSpPr>
          <p:cNvPr id="4" name="Rectangle 3"/>
          <p:cNvSpPr/>
          <p:nvPr userDrawn="1"/>
        </p:nvSpPr>
        <p:spPr>
          <a:xfrm>
            <a:off x="1518851" y="3732164"/>
            <a:ext cx="3419526" cy="523220"/>
          </a:xfrm>
          <a:prstGeom prst="rect">
            <a:avLst/>
          </a:prstGeom>
        </p:spPr>
        <p:txBody>
          <a:bodyPr wrap="none">
            <a:spAutoFit/>
          </a:bodyPr>
          <a:lstStyle/>
          <a:p>
            <a:r>
              <a:rPr lang="en-US" sz="2800" b="1" dirty="0">
                <a:solidFill>
                  <a:srgbClr val="FBD511"/>
                </a:solidFill>
                <a:latin typeface="BrownStd" charset="0"/>
                <a:ea typeface="BrownStd" charset="0"/>
                <a:cs typeface="BrownStd" charset="0"/>
              </a:rPr>
              <a:t>until you are what</a:t>
            </a:r>
            <a:endParaRPr lang="en-US" sz="2800" dirty="0">
              <a:solidFill>
                <a:prstClr val="white"/>
              </a:solidFill>
              <a:latin typeface="BrownStd" charset="0"/>
              <a:ea typeface="BrownStd" charset="0"/>
              <a:cs typeface="BrownStd" charset="0"/>
            </a:endParaRPr>
          </a:p>
        </p:txBody>
      </p:sp>
    </p:spTree>
    <p:extLst>
      <p:ext uri="{BB962C8B-B14F-4D97-AF65-F5344CB8AC3E}">
        <p14:creationId xmlns:p14="http://schemas.microsoft.com/office/powerpoint/2010/main" val="1273424107"/>
      </p:ext>
    </p:extLst>
  </p:cSld>
  <p:clrMapOvr>
    <a:masterClrMapping/>
  </p:clrMapOvr>
  <p:extLst mod="1">
    <p:ext uri="{DCECCB84-F9BA-43D5-87BE-67443E8EF086}">
      <p15:sldGuideLst xmlns:p15="http://schemas.microsoft.com/office/powerpoint/2012/main">
        <p15:guide id="1" orient="horz" pos="2160">
          <p15:clr>
            <a:srgbClr val="FBAE40"/>
          </p15:clr>
        </p15:guide>
        <p15:guide id="2"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Pull Quote Yellow">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83" y="6128646"/>
            <a:ext cx="1160440" cy="548379"/>
          </a:xfrm>
          <a:prstGeom prst="rect">
            <a:avLst/>
          </a:prstGeom>
        </p:spPr>
      </p:pic>
      <p:cxnSp>
        <p:nvCxnSpPr>
          <p:cNvPr id="11" name="Straight Connector 10"/>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465879700"/>
      </p:ext>
    </p:extLst>
  </p:cSld>
  <p:clrMapOvr>
    <a:masterClrMapping/>
  </p:clrMapOvr>
  <p:extLst mod="1">
    <p:ext uri="{DCECCB84-F9BA-43D5-87BE-67443E8EF086}">
      <p15:sldGuideLst xmlns:p15="http://schemas.microsoft.com/office/powerpoint/2012/main">
        <p15:guide id="1" orient="horz" pos="2160">
          <p15:clr>
            <a:srgbClr val="FBAE40"/>
          </p15:clr>
        </p15:guide>
        <p15:guide id="2" pos="42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Pull Quote Yellow">
    <p:bg>
      <p:bgPr>
        <a:solidFill>
          <a:srgbClr val="42414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6985" y="2889504"/>
            <a:ext cx="7925591" cy="4008312"/>
          </a:xfrm>
          <a:prstGeom prst="rect">
            <a:avLst/>
          </a:prstGeom>
        </p:spPr>
      </p:pic>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783" y="6128646"/>
            <a:ext cx="1160440" cy="54837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439985" y="-30291"/>
            <a:ext cx="5449824" cy="2756210"/>
          </a:xfrm>
          <a:prstGeom prst="rect">
            <a:avLst/>
          </a:prstGeom>
        </p:spPr>
      </p:pic>
      <p:cxnSp>
        <p:nvCxnSpPr>
          <p:cNvPr id="11" name="Straight Connector 10"/>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47985"/>
      </p:ext>
    </p:extLst>
  </p:cSld>
  <p:clrMapOvr>
    <a:masterClrMapping/>
  </p:clrMapOvr>
  <p:extLst mod="1">
    <p:ext uri="{DCECCB84-F9BA-43D5-87BE-67443E8EF086}">
      <p15:sldGuideLst xmlns:p15="http://schemas.microsoft.com/office/powerpoint/2012/main">
        <p15:guide id="1" orient="horz" pos="2160">
          <p15:clr>
            <a:srgbClr val="FBAE40"/>
          </p15:clr>
        </p15:guide>
        <p15:guide id="2" pos="42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_Pull Quote Yellow">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4736" y="0"/>
            <a:ext cx="13560246"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783" y="6128646"/>
            <a:ext cx="1160440" cy="54837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312761799"/>
      </p:ext>
    </p:extLst>
  </p:cSld>
  <p:clrMapOvr>
    <a:masterClrMapping/>
  </p:clrMapOvr>
  <p:extLst mod="1">
    <p:ext uri="{DCECCB84-F9BA-43D5-87BE-67443E8EF086}">
      <p15:sldGuideLst xmlns:p15="http://schemas.microsoft.com/office/powerpoint/2012/main">
        <p15:guide id="1" orient="horz" pos="2160">
          <p15:clr>
            <a:srgbClr val="FBAE40"/>
          </p15:clr>
        </p15:guide>
        <p15:guide id="2"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4241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7854" y="781396"/>
            <a:ext cx="3932237" cy="1600200"/>
          </a:xfrm>
        </p:spPr>
        <p:txBody>
          <a:bodyPr anchor="b">
            <a:normAutofit/>
          </a:bodyPr>
          <a:lstStyle>
            <a:lvl1pPr>
              <a:defRPr sz="3400" b="0" i="0">
                <a:solidFill>
                  <a:srgbClr val="FBD511"/>
                </a:solidFill>
                <a:latin typeface="BrownStd" charset="0"/>
                <a:ea typeface="BrownStd" charset="0"/>
                <a:cs typeface="BrownStd" charset="0"/>
              </a:defRPr>
            </a:lvl1pPr>
          </a:lstStyle>
          <a:p>
            <a:r>
              <a:rPr lang="en-US" dirty="0"/>
              <a:t>Photo Title</a:t>
            </a:r>
          </a:p>
        </p:txBody>
      </p:sp>
      <p:sp>
        <p:nvSpPr>
          <p:cNvPr id="3" name="Picture Placeholder 2"/>
          <p:cNvSpPr>
            <a:spLocks noGrp="1"/>
          </p:cNvSpPr>
          <p:nvPr>
            <p:ph type="pic" idx="1"/>
          </p:nvPr>
        </p:nvSpPr>
        <p:spPr>
          <a:xfrm>
            <a:off x="6093228" y="0"/>
            <a:ext cx="6098771" cy="6857999"/>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hasCustomPrompt="1"/>
          </p:nvPr>
        </p:nvSpPr>
        <p:spPr>
          <a:xfrm>
            <a:off x="947854" y="2381596"/>
            <a:ext cx="3932237" cy="362914"/>
          </a:xfrm>
        </p:spPr>
        <p:txBody>
          <a:bodyPr>
            <a:normAutofit/>
          </a:bodyPr>
          <a:lstStyle>
            <a:lvl1pPr marL="0" indent="0">
              <a:buNone/>
              <a:defRPr sz="1200" b="1" i="0">
                <a:solidFill>
                  <a:schemeClr val="bg1"/>
                </a:solidFill>
                <a:latin typeface="BrownStd" charset="0"/>
                <a:ea typeface="BrownStd" charset="0"/>
                <a:cs typeface="BrownStd"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SUBTITLE.</a:t>
            </a:r>
          </a:p>
        </p:txBody>
      </p:sp>
      <p:sp>
        <p:nvSpPr>
          <p:cNvPr id="8" name="Text Placeholder 3"/>
          <p:cNvSpPr>
            <a:spLocks noGrp="1"/>
          </p:cNvSpPr>
          <p:nvPr>
            <p:ph type="body" sz="half" idx="13" hasCustomPrompt="1"/>
          </p:nvPr>
        </p:nvSpPr>
        <p:spPr>
          <a:xfrm>
            <a:off x="947854" y="3029988"/>
            <a:ext cx="3932237" cy="1314722"/>
          </a:xfrm>
        </p:spPr>
        <p:txBody>
          <a:bodyPr>
            <a:normAutofit/>
          </a:bodyPr>
          <a:lstStyle>
            <a:lvl1pPr marL="0" indent="0">
              <a:lnSpc>
                <a:spcPct val="200000"/>
              </a:lnSpc>
              <a:buNone/>
              <a:defRPr sz="1100" b="1" i="0" baseline="0">
                <a:solidFill>
                  <a:schemeClr val="bg1"/>
                </a:solidFill>
                <a:latin typeface="Avenir Book" charset="0"/>
                <a:ea typeface="Avenir Book" charset="0"/>
                <a:cs typeface="Avenir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information about the photograph </a:t>
            </a:r>
            <a:br>
              <a:rPr lang="en-US" dirty="0"/>
            </a:br>
            <a:r>
              <a:rPr lang="en-US" dirty="0"/>
              <a:t>underneath the subtitle.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9469" y="5829301"/>
            <a:ext cx="4905834" cy="2318306"/>
          </a:xfrm>
          <a:prstGeom prst="rect">
            <a:avLst/>
          </a:prstGeom>
        </p:spPr>
      </p:pic>
      <p:sp>
        <p:nvSpPr>
          <p:cNvPr id="10"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11" name="Straight Connector 10"/>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35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Pull Quote Yellow">
    <p:bg>
      <p:bgPr>
        <a:solidFill>
          <a:srgbClr val="42414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4736" y="0"/>
            <a:ext cx="13560246"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783" y="6128646"/>
            <a:ext cx="1160440" cy="548379"/>
          </a:xfrm>
          <a:prstGeom prst="rect">
            <a:avLst/>
          </a:prstGeom>
        </p:spPr>
      </p:pic>
    </p:spTree>
    <p:extLst>
      <p:ext uri="{BB962C8B-B14F-4D97-AF65-F5344CB8AC3E}">
        <p14:creationId xmlns:p14="http://schemas.microsoft.com/office/powerpoint/2010/main" val="604168341"/>
      </p:ext>
    </p:extLst>
  </p:cSld>
  <p:clrMapOvr>
    <a:masterClrMapping/>
  </p:clrMapOvr>
  <p:extLst mod="1">
    <p:ext uri="{DCECCB84-F9BA-43D5-87BE-67443E8EF086}">
      <p15:sldGuideLst xmlns:p15="http://schemas.microsoft.com/office/powerpoint/2012/main">
        <p15:guide id="1" orient="horz" pos="2160">
          <p15:clr>
            <a:srgbClr val="FBAE40"/>
          </p15:clr>
        </p15:guide>
        <p15:guide id="2"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185E3E-B3C4-EC47-BC31-BBFF9DBB453E}" type="datetimeFigureOut">
              <a:rPr lang="en-US" smtClean="0">
                <a:solidFill>
                  <a:prstClr val="black"/>
                </a:solidFill>
              </a:rPr>
              <a:pPr/>
              <a:t>1/11/2018</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8" name="Straight Connector 7"/>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199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185E3E-B3C4-EC47-BC31-BBFF9DBB453E}" type="datetimeFigureOut">
              <a:rPr lang="en-US" smtClean="0">
                <a:solidFill>
                  <a:prstClr val="black"/>
                </a:solidFill>
              </a:rPr>
              <a:pPr/>
              <a:t>1/11/2018</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8"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50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185E3E-B3C4-EC47-BC31-BBFF9DBB453E}" type="datetimeFigureOut">
              <a:rPr lang="en-US" smtClean="0">
                <a:solidFill>
                  <a:prstClr val="black"/>
                </a:solidFill>
              </a:rPr>
              <a:pPr/>
              <a:t>1/11/2018</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8"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227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99288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3661490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4225928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3850177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3486559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4190916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a:effectLst/>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prstClr val="white"/>
                </a:solidFill>
              </a:rPr>
              <a:pPr/>
              <a:t>‹#›</a:t>
            </a:fld>
            <a:endParaRPr lang="en-US" dirty="0">
              <a:solidFill>
                <a:prstClr val="white"/>
              </a:solidFill>
            </a:endParaRPr>
          </a:p>
        </p:txBody>
      </p:sp>
      <p:cxnSp>
        <p:nvCxnSpPr>
          <p:cNvPr id="7" name="Straight Connector 6"/>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776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1598028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1173386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234032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3008163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1836790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6F4D7B-BC56-403E-919D-A970C3BCA505}"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E286A-D63B-4D71-AD2C-1DB81614DB77}" type="slidenum">
              <a:rPr lang="en-US" smtClean="0"/>
              <a:t>‹#›</a:t>
            </a:fld>
            <a:endParaRPr lang="en-US" dirty="0"/>
          </a:p>
        </p:txBody>
      </p:sp>
    </p:spTree>
    <p:extLst>
      <p:ext uri="{BB962C8B-B14F-4D97-AF65-F5344CB8AC3E}">
        <p14:creationId xmlns:p14="http://schemas.microsoft.com/office/powerpoint/2010/main" val="2713043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1190626" y="1151930"/>
            <a:ext cx="9810751" cy="2321719"/>
          </a:xfrm>
          <a:prstGeom prst="rect">
            <a:avLst/>
          </a:prstGeom>
        </p:spPr>
        <p:txBody>
          <a:bodyPr anchor="b"/>
          <a:lstStyle/>
          <a:p>
            <a:r>
              <a:t>Title Text</a:t>
            </a:r>
          </a:p>
        </p:txBody>
      </p:sp>
      <p:sp>
        <p:nvSpPr>
          <p:cNvPr id="12" name="Body Level One…"/>
          <p:cNvSpPr>
            <a:spLocks noGrp="1"/>
          </p:cNvSpPr>
          <p:nvPr>
            <p:ph type="body" sz="quarter" idx="1"/>
          </p:nvPr>
        </p:nvSpPr>
        <p:spPr>
          <a:xfrm>
            <a:off x="1190626" y="3536157"/>
            <a:ext cx="9810751" cy="794743"/>
          </a:xfrm>
          <a:prstGeom prst="rect">
            <a:avLst/>
          </a:prstGeom>
        </p:spPr>
        <p:txBody>
          <a:bodyPr anchor="t"/>
          <a:lstStyle>
            <a:lvl1pPr marL="0" indent="0" algn="ctr">
              <a:spcBef>
                <a:spcPts val="0"/>
              </a:spcBef>
              <a:buSzTx/>
              <a:buNone/>
              <a:defRPr sz="2249"/>
            </a:lvl1pPr>
            <a:lvl2pPr marL="0" indent="160717" algn="ctr">
              <a:spcBef>
                <a:spcPts val="0"/>
              </a:spcBef>
              <a:buSzTx/>
              <a:buNone/>
              <a:defRPr sz="2249"/>
            </a:lvl2pPr>
            <a:lvl3pPr marL="0" indent="321435" algn="ctr">
              <a:spcBef>
                <a:spcPts val="0"/>
              </a:spcBef>
              <a:buSzTx/>
              <a:buNone/>
              <a:defRPr sz="2249"/>
            </a:lvl3pPr>
            <a:lvl4pPr marL="0" indent="482151" algn="ctr">
              <a:spcBef>
                <a:spcPts val="0"/>
              </a:spcBef>
              <a:buSzTx/>
              <a:buNone/>
              <a:defRPr sz="2249"/>
            </a:lvl4pPr>
            <a:lvl5pPr marL="0" indent="642868" algn="ctr">
              <a:spcBef>
                <a:spcPts val="0"/>
              </a:spcBef>
              <a:buSzTx/>
              <a:buNone/>
              <a:defRPr sz="2249"/>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153049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1190626" y="2268142"/>
            <a:ext cx="9810751" cy="2321719"/>
          </a:xfrm>
          <a:prstGeom prst="rect">
            <a:avLst/>
          </a:prstGeom>
        </p:spPr>
        <p:txBody>
          <a:bodyPr/>
          <a:lstStyle/>
          <a:p>
            <a:r>
              <a:t>Title Text</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25771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8" y="446484"/>
            <a:ext cx="5000625" cy="5786437"/>
          </a:xfrm>
          <a:prstGeom prst="rect">
            <a:avLst/>
          </a:prstGeom>
        </p:spPr>
        <p:txBody>
          <a:bodyPr lIns="91439" tIns="45719" rIns="91439" bIns="45719" anchor="t">
            <a:noAutofit/>
          </a:bodyPr>
          <a:lstStyle/>
          <a:p>
            <a:endParaRPr/>
          </a:p>
        </p:txBody>
      </p:sp>
      <p:sp>
        <p:nvSpPr>
          <p:cNvPr id="39" name="Title Text"/>
          <p:cNvSpPr>
            <a:spLocks noGrp="1"/>
          </p:cNvSpPr>
          <p:nvPr>
            <p:ph type="title"/>
          </p:nvPr>
        </p:nvSpPr>
        <p:spPr>
          <a:xfrm>
            <a:off x="892969" y="446485"/>
            <a:ext cx="5000625" cy="2803921"/>
          </a:xfrm>
          <a:prstGeom prst="rect">
            <a:avLst/>
          </a:prstGeom>
        </p:spPr>
        <p:txBody>
          <a:bodyPr anchor="b"/>
          <a:lstStyle>
            <a:lvl1pPr>
              <a:defRPr sz="4219"/>
            </a:lvl1pPr>
          </a:lstStyle>
          <a:p>
            <a:r>
              <a:t>Title Text</a:t>
            </a:r>
          </a:p>
        </p:txBody>
      </p:sp>
      <p:sp>
        <p:nvSpPr>
          <p:cNvPr id="40" name="Body Level One…"/>
          <p:cNvSpPr>
            <a:spLocks noGrp="1"/>
          </p:cNvSpPr>
          <p:nvPr>
            <p:ph type="body" sz="quarter" idx="1"/>
          </p:nvPr>
        </p:nvSpPr>
        <p:spPr>
          <a:xfrm>
            <a:off x="892969" y="3348634"/>
            <a:ext cx="5000625" cy="2884289"/>
          </a:xfrm>
          <a:prstGeom prst="rect">
            <a:avLst/>
          </a:prstGeom>
        </p:spPr>
        <p:txBody>
          <a:bodyPr anchor="t"/>
          <a:lstStyle>
            <a:lvl1pPr marL="0" indent="0" algn="ctr">
              <a:spcBef>
                <a:spcPts val="0"/>
              </a:spcBef>
              <a:buSzTx/>
              <a:buNone/>
              <a:defRPr sz="2249"/>
            </a:lvl1pPr>
            <a:lvl2pPr marL="0" indent="160717" algn="ctr">
              <a:spcBef>
                <a:spcPts val="0"/>
              </a:spcBef>
              <a:buSzTx/>
              <a:buNone/>
              <a:defRPr sz="2249"/>
            </a:lvl2pPr>
            <a:lvl3pPr marL="0" indent="321435" algn="ctr">
              <a:spcBef>
                <a:spcPts val="0"/>
              </a:spcBef>
              <a:buSzTx/>
              <a:buNone/>
              <a:defRPr sz="2249"/>
            </a:lvl3pPr>
            <a:lvl4pPr marL="0" indent="482151" algn="ctr">
              <a:spcBef>
                <a:spcPts val="0"/>
              </a:spcBef>
              <a:buSzTx/>
              <a:buNone/>
              <a:defRPr sz="2249"/>
            </a:lvl4pPr>
            <a:lvl5pPr marL="0" indent="642868" algn="ctr">
              <a:spcBef>
                <a:spcPts val="0"/>
              </a:spcBef>
              <a:buSzTx/>
              <a:buNone/>
              <a:defRPr sz="2249"/>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24848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t>Title Text</a:t>
            </a: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332559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1</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
        <p:nvSpPr>
          <p:cNvPr id="16" name="TextBox 15"/>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Tree>
    <p:extLst>
      <p:ext uri="{BB962C8B-B14F-4D97-AF65-F5344CB8AC3E}">
        <p14:creationId xmlns:p14="http://schemas.microsoft.com/office/powerpoint/2010/main" val="4123969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t>Title Text</a:t>
            </a:r>
          </a:p>
        </p:txBody>
      </p:sp>
      <p:sp>
        <p:nvSpPr>
          <p:cNvPr id="57"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91659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8" y="1830587"/>
            <a:ext cx="5000625" cy="4420195"/>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half" idx="1"/>
          </p:nvPr>
        </p:nvSpPr>
        <p:spPr>
          <a:xfrm>
            <a:off x="892969" y="1830587"/>
            <a:ext cx="5000625" cy="4420195"/>
          </a:xfrm>
          <a:prstGeom prst="rect">
            <a:avLst/>
          </a:prstGeom>
        </p:spPr>
        <p:txBody>
          <a:bodyPr/>
          <a:lstStyle>
            <a:lvl1pPr marL="241075" indent="-241075">
              <a:spcBef>
                <a:spcPts val="2249"/>
              </a:spcBef>
              <a:defRPr sz="1968"/>
            </a:lvl1pPr>
            <a:lvl2pPr marL="482151" indent="-241075">
              <a:spcBef>
                <a:spcPts val="2249"/>
              </a:spcBef>
              <a:defRPr sz="1968"/>
            </a:lvl2pPr>
            <a:lvl3pPr marL="723227" indent="-241075">
              <a:spcBef>
                <a:spcPts val="2249"/>
              </a:spcBef>
              <a:defRPr sz="1968"/>
            </a:lvl3pPr>
            <a:lvl4pPr marL="964303" indent="-241075">
              <a:spcBef>
                <a:spcPts val="2249"/>
              </a:spcBef>
              <a:defRPr sz="1968"/>
            </a:lvl4pPr>
            <a:lvl5pPr marL="1205378" indent="-241075">
              <a:spcBef>
                <a:spcPts val="2249"/>
              </a:spcBef>
              <a:defRPr sz="1968"/>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35905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892970" y="892970"/>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986253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98408" y="3580804"/>
            <a:ext cx="5000625"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304237" y="625079"/>
            <a:ext cx="5000625"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625079"/>
            <a:ext cx="5000625" cy="5607844"/>
          </a:xfrm>
          <a:prstGeom prst="rect">
            <a:avLst/>
          </a:prstGeom>
        </p:spPr>
        <p:txBody>
          <a:bodyPr lIns="91439" tIns="45719" rIns="91439" bIns="45719" anchor="t">
            <a:noAutofit/>
          </a:bodyPr>
          <a:lstStyle/>
          <a:p>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856586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190626" y="4473774"/>
            <a:ext cx="9810751" cy="362343"/>
          </a:xfrm>
          <a:prstGeom prst="rect">
            <a:avLst/>
          </a:prstGeom>
        </p:spPr>
        <p:txBody>
          <a:bodyPr anchor="t">
            <a:spAutoFit/>
          </a:bodyPr>
          <a:lstStyle>
            <a:lvl1pPr marL="0" indent="0" algn="ctr">
              <a:spcBef>
                <a:spcPts val="0"/>
              </a:spcBef>
              <a:buSzTx/>
              <a:buNone/>
              <a:defRPr sz="1688">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1190626" y="2984579"/>
            <a:ext cx="9810751"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239448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005676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841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403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122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78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5" name="Picture 14"/>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2227241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653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406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668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79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852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87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DF1E0-8B7A-6543-8468-E3BD6C28026D}"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C5D028-4A56-0B4C-902E-5DBDBF9A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00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pic>
        <p:nvPicPr>
          <p:cNvPr id="11" name="Picture 10"/>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285524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9694" y="5763260"/>
            <a:ext cx="2169640" cy="1097280"/>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794970" y="20828"/>
            <a:ext cx="13560250" cy="6858000"/>
          </a:xfrm>
          <a:prstGeom prst="rect">
            <a:avLst/>
          </a:prstGeom>
        </p:spPr>
      </p:pic>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Less Copy 2</a:t>
            </a:r>
          </a:p>
        </p:txBody>
      </p:sp>
      <p:sp>
        <p:nvSpPr>
          <p:cNvPr id="9" name="TextBox 8"/>
          <p:cNvSpPr txBox="1"/>
          <p:nvPr userDrawn="1"/>
        </p:nvSpPr>
        <p:spPr>
          <a:xfrm>
            <a:off x="838200" y="1245406"/>
            <a:ext cx="10299192" cy="400110"/>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smaller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29056" y="2132946"/>
            <a:ext cx="6358128" cy="2711971"/>
          </a:xfrm>
          <a:prstGeom prst="rect">
            <a:avLst/>
          </a:prstGeom>
          <a:noFill/>
        </p:spPr>
        <p:txBody>
          <a:bodyPr wrap="square" numCol="1" spcCol="548640" rtlCol="0" anchor="t">
            <a:noAutofit/>
          </a:bodyPr>
          <a:lstStyle/>
          <a:p>
            <a:pPr>
              <a:lnSpc>
                <a:spcPts val="244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 of Atlanta …”</a:t>
            </a:r>
            <a:endParaRPr lang="en-US" sz="1400" dirty="0">
              <a:solidFill>
                <a:prstClr val="black"/>
              </a:solidFill>
            </a:endParaRPr>
          </a:p>
        </p:txBody>
      </p:sp>
    </p:spTree>
    <p:extLst>
      <p:ext uri="{BB962C8B-B14F-4D97-AF65-F5344CB8AC3E}">
        <p14:creationId xmlns:p14="http://schemas.microsoft.com/office/powerpoint/2010/main" val="128341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9694" y="5763260"/>
            <a:ext cx="2169640" cy="1097280"/>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794970" y="2540"/>
            <a:ext cx="13560250" cy="6858000"/>
          </a:xfrm>
          <a:prstGeom prst="rect">
            <a:avLst/>
          </a:prstGeom>
        </p:spPr>
      </p:pic>
      <p:cxnSp>
        <p:nvCxnSpPr>
          <p:cNvPr id="17" name="Straight Connector 16"/>
          <p:cNvCxnSpPr/>
          <p:nvPr userDrawn="1"/>
        </p:nvCxnSpPr>
        <p:spPr>
          <a:xfrm>
            <a:off x="0" y="6163056"/>
            <a:ext cx="10817352"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2</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
        <p:nvSpPr>
          <p:cNvPr id="14" name="TextBox 13"/>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Tree>
    <p:extLst>
      <p:ext uri="{BB962C8B-B14F-4D97-AF65-F5344CB8AC3E}">
        <p14:creationId xmlns:p14="http://schemas.microsoft.com/office/powerpoint/2010/main" val="37176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FBD51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140348" y="-73850"/>
            <a:ext cx="12387468" cy="6934390"/>
          </a:xfrm>
          <a:prstGeom prst="rect">
            <a:avLst/>
          </a:prstGeom>
        </p:spPr>
      </p:pic>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174628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3.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1193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F4D7B-BC56-403E-919D-A970C3BCA505}" type="datetimeFigureOut">
              <a:rPr lang="en-US" smtClean="0"/>
              <a:t>1/11/2018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E286A-D63B-4D71-AD2C-1DB81614DB77}" type="slidenum">
              <a:rPr lang="en-US" smtClean="0"/>
              <a:t>‹#›</a:t>
            </a:fld>
            <a:endParaRPr lang="en-US" dirty="0"/>
          </a:p>
        </p:txBody>
      </p:sp>
    </p:spTree>
    <p:extLst>
      <p:ext uri="{BB962C8B-B14F-4D97-AF65-F5344CB8AC3E}">
        <p14:creationId xmlns:p14="http://schemas.microsoft.com/office/powerpoint/2010/main" val="31328824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892970" y="312539"/>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a:spLocks noGrp="1"/>
          </p:cNvSpPr>
          <p:nvPr>
            <p:ph type="body" idx="1"/>
          </p:nvPr>
        </p:nvSpPr>
        <p:spPr>
          <a:xfrm>
            <a:off x="892970" y="1830587"/>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5912649" y="6505277"/>
            <a:ext cx="304571" cy="297261"/>
          </a:xfrm>
          <a:prstGeom prst="rect">
            <a:avLst/>
          </a:prstGeom>
          <a:ln w="12700">
            <a:miter lim="400000"/>
          </a:ln>
        </p:spPr>
        <p:txBody>
          <a:bodyPr wrap="none" lIns="50800" tIns="50800" rIns="50800" bIns="50800">
            <a:spAutoFit/>
          </a:bodyPr>
          <a:lstStyle>
            <a:lvl1pPr>
              <a:defRPr sz="1265"/>
            </a:lvl1pPr>
          </a:lstStyle>
          <a:p>
            <a:fld id="{86CB4B4D-7CA3-9044-876B-883B54F8677D}" type="slidenum">
              <a:t>‹#›</a:t>
            </a:fld>
            <a:endParaRPr/>
          </a:p>
        </p:txBody>
      </p:sp>
    </p:spTree>
    <p:extLst>
      <p:ext uri="{BB962C8B-B14F-4D97-AF65-F5344CB8AC3E}">
        <p14:creationId xmlns:p14="http://schemas.microsoft.com/office/powerpoint/2010/main" val="193423852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transition spd="med"/>
  <p:txStyles>
    <p:titleStyle>
      <a:lvl1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1pPr>
      <a:lvl2pPr marL="0" marR="0" indent="160717"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2pPr>
      <a:lvl3pPr marL="0" marR="0" indent="321435"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3pPr>
      <a:lvl4pPr marL="0" marR="0" indent="482151"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4pPr>
      <a:lvl5pPr marL="0" marR="0" indent="642868"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5pPr>
      <a:lvl6pPr marL="0" marR="0" indent="803585"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6pPr>
      <a:lvl7pPr marL="0" marR="0" indent="964303"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7pPr>
      <a:lvl8pPr marL="0" marR="0" indent="1125019"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8pPr>
      <a:lvl9pPr marL="0" marR="0" indent="1285736" algn="ctr" defTabSz="410722" rtl="0" latinLnBrk="0">
        <a:lnSpc>
          <a:spcPct val="100000"/>
        </a:lnSpc>
        <a:spcBef>
          <a:spcPts val="0"/>
        </a:spcBef>
        <a:spcAft>
          <a:spcPts val="0"/>
        </a:spcAft>
        <a:buClrTx/>
        <a:buSzTx/>
        <a:buFontTx/>
        <a:buNone/>
        <a:tabLst/>
        <a:defRPr sz="5624" b="0" i="0" u="none" strike="noStrike" cap="none" spc="0" baseline="0">
          <a:ln>
            <a:noFill/>
          </a:ln>
          <a:solidFill>
            <a:srgbClr val="000000"/>
          </a:solidFill>
          <a:uFillTx/>
          <a:latin typeface="+mn-lt"/>
          <a:ea typeface="+mn-ea"/>
          <a:cs typeface="+mn-cs"/>
          <a:sym typeface="Helvetica Light"/>
        </a:defRPr>
      </a:lvl9pPr>
    </p:titleStyle>
    <p:bodyStyle>
      <a:lvl1pPr marL="312506"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11"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17"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021"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526"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032"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537"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043"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548" marR="0" indent="-312506" algn="l" defTabSz="410722"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1pPr>
      <a:lvl2pPr marL="0" marR="0" indent="160717"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2pPr>
      <a:lvl3pPr marL="0" marR="0" indent="321435"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3pPr>
      <a:lvl4pPr marL="0" marR="0" indent="482151"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4pPr>
      <a:lvl5pPr marL="0" marR="0" indent="642868"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5pPr>
      <a:lvl6pPr marL="0" marR="0" indent="803585"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6pPr>
      <a:lvl7pPr marL="0" marR="0" indent="964303"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7pPr>
      <a:lvl8pPr marL="0" marR="0" indent="1125019"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8pPr>
      <a:lvl9pPr marL="0" marR="0" indent="1285736" algn="ctr" defTabSz="410722" rtl="0" latinLnBrk="0">
        <a:lnSpc>
          <a:spcPct val="100000"/>
        </a:lnSpc>
        <a:spcBef>
          <a:spcPts val="0"/>
        </a:spcBef>
        <a:spcAft>
          <a:spcPts val="0"/>
        </a:spcAft>
        <a:buClrTx/>
        <a:buSzTx/>
        <a:buFontTx/>
        <a:buNone/>
        <a:tabLst/>
        <a:defRPr sz="126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10DDF1E0-8B7A-6543-8468-E3BD6C28026D}" type="datetimeFigureOut">
              <a:rPr lang="en-US" smtClean="0">
                <a:solidFill>
                  <a:prstClr val="black">
                    <a:tint val="75000"/>
                  </a:prstClr>
                </a:solidFill>
              </a:rPr>
              <a:pPr defTabSz="914354"/>
              <a:t>1/11/2018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DFC5D028-4A56-0B4C-902E-5DBDBF9AE332}"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3916187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2853" y="2538031"/>
            <a:ext cx="9144000" cy="2786457"/>
            <a:chOff x="672853" y="2306536"/>
            <a:chExt cx="9144000" cy="2786457"/>
          </a:xfrm>
        </p:grpSpPr>
        <p:sp>
          <p:nvSpPr>
            <p:cNvPr id="6" name="Title 1"/>
            <p:cNvSpPr txBox="1">
              <a:spLocks/>
            </p:cNvSpPr>
            <p:nvPr/>
          </p:nvSpPr>
          <p:spPr>
            <a:xfrm>
              <a:off x="672853" y="2790971"/>
              <a:ext cx="7514215" cy="23020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48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BD511"/>
                  </a:solidFill>
                  <a:effectLst/>
                  <a:uLnTx/>
                  <a:uFillTx/>
                  <a:latin typeface="BrownStd" charset="0"/>
                  <a:ea typeface="BrownStd" charset="0"/>
                  <a:cs typeface="BrownStd" charset="0"/>
                </a:rPr>
                <a:t>Transform Westside </a:t>
              </a:r>
            </a:p>
            <a:p>
              <a:pPr marL="0" marR="0" lvl="0" indent="0" algn="l" defTabSz="914400" rtl="0" eaLnBrk="1" fontAlgn="auto" latinLnBrk="0" hangingPunct="1">
                <a:lnSpc>
                  <a:spcPts val="5480"/>
                </a:lnSpc>
                <a:spcBef>
                  <a:spcPct val="0"/>
                </a:spcBef>
                <a:spcAft>
                  <a:spcPts val="0"/>
                </a:spcAft>
                <a:buClrTx/>
                <a:buSzTx/>
                <a:buFontTx/>
                <a:buNone/>
                <a:tabLst/>
                <a:defRPr/>
              </a:pPr>
              <a:r>
                <a:rPr kumimoji="0" lang="en-US" sz="5200" b="0" i="0" u="none" strike="noStrike" kern="1200" cap="none" spc="0" normalizeH="0" baseline="0" noProof="0" dirty="0">
                  <a:ln>
                    <a:noFill/>
                  </a:ln>
                  <a:solidFill>
                    <a:prstClr val="white"/>
                  </a:solidFill>
                  <a:effectLst/>
                  <a:uLnTx/>
                  <a:uFillTx/>
                  <a:latin typeface="BrownStd" charset="0"/>
                  <a:ea typeface="BrownStd" charset="0"/>
                  <a:cs typeface="BrownStd" charset="0"/>
                </a:rPr>
                <a:t>Summit</a:t>
              </a:r>
            </a:p>
          </p:txBody>
        </p:sp>
        <p:sp>
          <p:nvSpPr>
            <p:cNvPr id="7" name="Subtitle 2"/>
            <p:cNvSpPr txBox="1">
              <a:spLocks/>
            </p:cNvSpPr>
            <p:nvPr/>
          </p:nvSpPr>
          <p:spPr>
            <a:xfrm>
              <a:off x="672853" y="2306536"/>
              <a:ext cx="9144000" cy="4950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525"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BrownStd Light" charset="0"/>
                  <a:ea typeface="BrownStd Light" charset="0"/>
                  <a:cs typeface="BrownStd Light" charset="0"/>
                </a:rPr>
                <a:t>WELCOME TO THE</a:t>
              </a:r>
            </a:p>
          </p:txBody>
        </p:sp>
      </p:grpSp>
    </p:spTree>
    <p:extLst>
      <p:ext uri="{BB962C8B-B14F-4D97-AF65-F5344CB8AC3E}">
        <p14:creationId xmlns:p14="http://schemas.microsoft.com/office/powerpoint/2010/main" val="204269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467" y="0"/>
            <a:ext cx="5299364"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1" y="234823"/>
            <a:ext cx="1560547" cy="670340"/>
          </a:xfrm>
          <a:prstGeom prst="rect">
            <a:avLst/>
          </a:prstGeom>
        </p:spPr>
      </p:pic>
    </p:spTree>
    <p:extLst>
      <p:ext uri="{BB962C8B-B14F-4D97-AF65-F5344CB8AC3E}">
        <p14:creationId xmlns:p14="http://schemas.microsoft.com/office/powerpoint/2010/main" val="119445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56587" y="-2180706"/>
            <a:ext cx="8678824" cy="11231417"/>
          </a:xfrm>
          <a:prstGeom prst="rect">
            <a:avLst/>
          </a:prstGeom>
        </p:spPr>
      </p:pic>
    </p:spTree>
    <p:extLst>
      <p:ext uri="{BB962C8B-B14F-4D97-AF65-F5344CB8AC3E}">
        <p14:creationId xmlns:p14="http://schemas.microsoft.com/office/powerpoint/2010/main" val="157034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193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2187071"/>
            <a:ext cx="9144000" cy="2387600"/>
          </a:xfrm>
        </p:spPr>
        <p:txBody>
          <a:bodyPr>
            <a:normAutofit/>
          </a:bodyPr>
          <a:lstStyle/>
          <a:p>
            <a:r>
              <a:rPr lang="en-US" b="1" u="sng" dirty="0">
                <a:solidFill>
                  <a:schemeClr val="bg1"/>
                </a:solidFill>
              </a:rPr>
              <a:t>Save the date!</a:t>
            </a:r>
            <a:br>
              <a:rPr lang="en-US" u="sng" dirty="0">
                <a:solidFill>
                  <a:schemeClr val="bg1"/>
                </a:solidFill>
              </a:rPr>
            </a:br>
            <a:r>
              <a:rPr lang="en-US" sz="3600" dirty="0">
                <a:solidFill>
                  <a:schemeClr val="bg1"/>
                </a:solidFill>
                <a:effectLst>
                  <a:outerShdw blurRad="38100" dist="38100" dir="2700000" algn="tl">
                    <a:srgbClr val="000000">
                      <a:alpha val="43137"/>
                    </a:srgbClr>
                  </a:outerShdw>
                </a:effectLst>
              </a:rPr>
              <a:t>First 100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CEO Impact Day and Campout</a:t>
            </a:r>
          </a:p>
        </p:txBody>
      </p:sp>
      <p:sp>
        <p:nvSpPr>
          <p:cNvPr id="3" name="Subtitle 2"/>
          <p:cNvSpPr>
            <a:spLocks noGrp="1"/>
          </p:cNvSpPr>
          <p:nvPr>
            <p:ph type="subTitle" idx="1"/>
          </p:nvPr>
        </p:nvSpPr>
        <p:spPr>
          <a:xfrm>
            <a:off x="1523999" y="4773110"/>
            <a:ext cx="9144000" cy="1655762"/>
          </a:xfrm>
        </p:spPr>
        <p:txBody>
          <a:bodyPr>
            <a:normAutofit fontScale="92500" lnSpcReduction="20000"/>
          </a:bodyPr>
          <a:lstStyle/>
          <a:p>
            <a:r>
              <a:rPr lang="en-US" b="1" dirty="0">
                <a:solidFill>
                  <a:schemeClr val="bg1"/>
                </a:solidFill>
              </a:rPr>
              <a:t>Wednesday, January 17, 2018 – Thursday, January 18, 2018</a:t>
            </a:r>
            <a:br>
              <a:rPr lang="en-US" dirty="0">
                <a:solidFill>
                  <a:schemeClr val="bg1"/>
                </a:solidFill>
              </a:rPr>
            </a:br>
            <a:r>
              <a:rPr lang="en-US" dirty="0">
                <a:solidFill>
                  <a:schemeClr val="bg1"/>
                </a:solidFill>
              </a:rPr>
              <a:t>Vine City Chick-fil-A Restaurant on Martin Luther King, Jr. Drive</a:t>
            </a:r>
          </a:p>
          <a:p>
            <a:endParaRPr lang="en-US" dirty="0">
              <a:solidFill>
                <a:schemeClr val="bg1"/>
              </a:solidFill>
            </a:endParaRPr>
          </a:p>
          <a:p>
            <a:r>
              <a:rPr lang="en-US" dirty="0">
                <a:solidFill>
                  <a:schemeClr val="bg1"/>
                </a:solidFill>
              </a:rPr>
              <a:t>Join us in supporting the Westside community by camping out with us at the grand opening of the new Chick-fil-A restaurant in Vine City.</a:t>
            </a:r>
          </a:p>
        </p:txBody>
      </p:sp>
      <p:pic>
        <p:nvPicPr>
          <p:cNvPr id="5" name="Picture 4"/>
          <p:cNvPicPr>
            <a:picLocks noChangeAspect="1"/>
          </p:cNvPicPr>
          <p:nvPr/>
        </p:nvPicPr>
        <p:blipFill>
          <a:blip r:embed="rId2"/>
          <a:stretch>
            <a:fillRect/>
          </a:stretch>
        </p:blipFill>
        <p:spPr>
          <a:xfrm>
            <a:off x="5002874" y="481009"/>
            <a:ext cx="2119820" cy="2119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82" r="21194"/>
          <a:stretch/>
        </p:blipFill>
        <p:spPr>
          <a:xfrm>
            <a:off x="256671" y="215493"/>
            <a:ext cx="3504958" cy="26597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6063" y="215493"/>
            <a:ext cx="3545305" cy="2658979"/>
          </a:xfrm>
          <a:prstGeom prst="rect">
            <a:avLst/>
          </a:prstGeom>
        </p:spPr>
      </p:pic>
    </p:spTree>
    <p:extLst>
      <p:ext uri="{BB962C8B-B14F-4D97-AF65-F5344CB8AC3E}">
        <p14:creationId xmlns:p14="http://schemas.microsoft.com/office/powerpoint/2010/main" val="56031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72853" y="2643324"/>
            <a:ext cx="7514215" cy="23020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48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BD511"/>
                </a:solidFill>
                <a:effectLst/>
                <a:uLnTx/>
                <a:uFillTx/>
                <a:latin typeface="BrownStd" charset="0"/>
                <a:ea typeface="BrownStd" charset="0"/>
                <a:cs typeface="BrownStd" charset="0"/>
              </a:rPr>
              <a:t>Transform Westside </a:t>
            </a:r>
          </a:p>
          <a:p>
            <a:pPr marL="0" marR="0" lvl="0" indent="0" algn="l" defTabSz="914400" rtl="0" eaLnBrk="1" fontAlgn="auto" latinLnBrk="0" hangingPunct="1">
              <a:lnSpc>
                <a:spcPts val="5480"/>
              </a:lnSpc>
              <a:spcBef>
                <a:spcPct val="0"/>
              </a:spcBef>
              <a:spcAft>
                <a:spcPts val="0"/>
              </a:spcAft>
              <a:buClrTx/>
              <a:buSzTx/>
              <a:buFontTx/>
              <a:buNone/>
              <a:tabLst/>
              <a:defRPr/>
            </a:pPr>
            <a:r>
              <a:rPr kumimoji="0" lang="en-US" sz="5200" b="0" i="0" u="none" strike="noStrike" kern="1200" cap="none" spc="0" normalizeH="0" baseline="0" noProof="0" dirty="0">
                <a:ln>
                  <a:noFill/>
                </a:ln>
                <a:solidFill>
                  <a:prstClr val="white"/>
                </a:solidFill>
                <a:effectLst/>
                <a:uLnTx/>
                <a:uFillTx/>
                <a:latin typeface="BrownStd" charset="0"/>
                <a:ea typeface="BrownStd" charset="0"/>
                <a:cs typeface="BrownStd" charset="0"/>
              </a:rPr>
              <a:t>Summit</a:t>
            </a:r>
          </a:p>
        </p:txBody>
      </p:sp>
    </p:spTree>
    <p:extLst>
      <p:ext uri="{BB962C8B-B14F-4D97-AF65-F5344CB8AC3E}">
        <p14:creationId xmlns:p14="http://schemas.microsoft.com/office/powerpoint/2010/main" val="298461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868002" y="2233889"/>
            <a:ext cx="6323998" cy="26796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BrownStd" charset="0"/>
                <a:ea typeface="BrownStd" charset="0"/>
                <a:cs typeface="BrownStd" charset="0"/>
              </a:rPr>
              <a:t>Opening Speaker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FFC000"/>
              </a:solidFill>
              <a:effectLst/>
              <a:uLnTx/>
              <a:uFillTx/>
              <a:latin typeface="BrownStd" charset="0"/>
              <a:ea typeface="BrownStd" charset="0"/>
              <a:cs typeface="BrownStd"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424142"/>
                </a:solidFill>
                <a:effectLst/>
                <a:uLnTx/>
                <a:uFillTx/>
                <a:latin typeface="BrownStd" charset="0"/>
                <a:ea typeface="BrownStd" charset="0"/>
                <a:cs typeface="BrownStd" charset="0"/>
              </a:rPr>
              <a:t>Quinc</a:t>
            </a:r>
            <a:r>
              <a:rPr lang="en-US" sz="4000" b="1" dirty="0">
                <a:solidFill>
                  <a:srgbClr val="424142"/>
                </a:solidFill>
                <a:latin typeface="BrownStd" charset="0"/>
                <a:ea typeface="BrownStd" charset="0"/>
                <a:cs typeface="BrownStd" charset="0"/>
              </a:rPr>
              <a:t>y Springs</a:t>
            </a:r>
            <a:endParaRPr kumimoji="0" lang="en-US" sz="4000" b="1" i="0" u="none" strike="noStrike" kern="1200" cap="none" spc="0" normalizeH="0" baseline="0" noProof="0" dirty="0">
              <a:ln>
                <a:noFill/>
              </a:ln>
              <a:solidFill>
                <a:srgbClr val="424142"/>
              </a:solidFill>
              <a:effectLst/>
              <a:uLnTx/>
              <a:uFillTx/>
              <a:latin typeface="BrownStd" charset="0"/>
              <a:ea typeface="BrownStd" charset="0"/>
              <a:cs typeface="BrownStd"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600" b="1" dirty="0">
                <a:solidFill>
                  <a:srgbClr val="424142"/>
                </a:solidFill>
                <a:latin typeface="BrownStd" charset="0"/>
                <a:ea typeface="BrownStd" charset="0"/>
                <a:cs typeface="BrownStd" charset="0"/>
              </a:rPr>
              <a:t>Owner/Operator, Vine City Chick-fil-A</a:t>
            </a:r>
            <a:endParaRPr kumimoji="0" lang="en-US" sz="1600" b="1" i="0" u="none" strike="noStrike" kern="1200" cap="none" spc="0" normalizeH="0" baseline="0" noProof="0" dirty="0">
              <a:ln>
                <a:noFill/>
              </a:ln>
              <a:solidFill>
                <a:srgbClr val="424142"/>
              </a:solidFill>
              <a:effectLst/>
              <a:uLnTx/>
              <a:uFillTx/>
              <a:latin typeface="BrownStd" charset="0"/>
              <a:ea typeface="BrownStd" charset="0"/>
              <a:cs typeface="BrownStd"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24142"/>
                </a:solidFill>
                <a:effectLst/>
                <a:uLnTx/>
                <a:uFillTx/>
                <a:latin typeface="BrownStd" charset="0"/>
                <a:ea typeface="BrownStd" charset="0"/>
                <a:cs typeface="BrownStd" charset="0"/>
              </a:rPr>
              <a:t> </a:t>
            </a:r>
          </a:p>
        </p:txBody>
      </p:sp>
      <p:pic>
        <p:nvPicPr>
          <p:cNvPr id="4" name="Picture 3" descr="A person wearing a suit and tie smiling at the camera&#10;&#10;Description generated with very high confidence">
            <a:extLst>
              <a:ext uri="{FF2B5EF4-FFF2-40B4-BE49-F238E27FC236}">
                <a16:creationId xmlns:a16="http://schemas.microsoft.com/office/drawing/2014/main" id="{03040569-4577-40C2-AB56-6BB6BCBFC7EE}"/>
              </a:ext>
            </a:extLst>
          </p:cNvPr>
          <p:cNvPicPr>
            <a:picLocks noChangeAspect="1"/>
          </p:cNvPicPr>
          <p:nvPr/>
        </p:nvPicPr>
        <p:blipFill>
          <a:blip r:embed="rId2"/>
          <a:stretch>
            <a:fillRect/>
          </a:stretch>
        </p:blipFill>
        <p:spPr>
          <a:xfrm>
            <a:off x="2205790" y="1600200"/>
            <a:ext cx="3251200" cy="3657600"/>
          </a:xfrm>
          <a:prstGeom prst="rect">
            <a:avLst/>
          </a:prstGeom>
        </p:spPr>
      </p:pic>
    </p:spTree>
    <p:extLst>
      <p:ext uri="{BB962C8B-B14F-4D97-AF65-F5344CB8AC3E}">
        <p14:creationId xmlns:p14="http://schemas.microsoft.com/office/powerpoint/2010/main" val="3353309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6770"/>
        </a:solidFill>
        <a:effectLst/>
      </p:bgPr>
    </p:bg>
    <p:spTree>
      <p:nvGrpSpPr>
        <p:cNvPr id="1" name=""/>
        <p:cNvGrpSpPr/>
        <p:nvPr/>
      </p:nvGrpSpPr>
      <p:grpSpPr>
        <a:xfrm>
          <a:off x="0" y="0"/>
          <a:ext cx="0" cy="0"/>
          <a:chOff x="0" y="0"/>
          <a:chExt cx="0" cy="0"/>
        </a:xfrm>
      </p:grpSpPr>
      <p:pic>
        <p:nvPicPr>
          <p:cNvPr id="7" name="pasted-image.png" descr="pasted-image.png"/>
          <p:cNvPicPr>
            <a:picLocks noChangeAspect="1"/>
          </p:cNvPicPr>
          <p:nvPr/>
        </p:nvPicPr>
        <p:blipFill rotWithShape="1">
          <a:blip r:embed="rId2">
            <a:alphaModFix/>
            <a:extLst/>
          </a:blip>
          <a:srcRect l="21729" r="7327"/>
          <a:stretch/>
        </p:blipFill>
        <p:spPr>
          <a:xfrm>
            <a:off x="0" y="-7262"/>
            <a:ext cx="12192000" cy="6865263"/>
          </a:xfrm>
          <a:prstGeom prst="rect">
            <a:avLst/>
          </a:prstGeom>
          <a:solidFill>
            <a:srgbClr val="FFFFFF">
              <a:shade val="85000"/>
            </a:srgbClr>
          </a:solidFill>
          <a:ln w="88900" cap="sq">
            <a:noFill/>
            <a:miter lim="800000"/>
          </a:ln>
          <a:effectLst/>
        </p:spPr>
      </p:pic>
      <p:sp>
        <p:nvSpPr>
          <p:cNvPr id="3" name="Rectangle 2"/>
          <p:cNvSpPr/>
          <p:nvPr/>
        </p:nvSpPr>
        <p:spPr>
          <a:xfrm>
            <a:off x="0" y="3110753"/>
            <a:ext cx="12192000" cy="629231"/>
          </a:xfrm>
          <a:prstGeom prst="rect">
            <a:avLst/>
          </a:prstGeom>
          <a:solidFill>
            <a:srgbClr val="5B6770">
              <a:alpha val="7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14" hangingPunct="0"/>
            <a:endParaRPr lang="en-US" sz="3200" kern="0">
              <a:solidFill>
                <a:srgbClr val="FFFFFF"/>
              </a:solidFill>
              <a:latin typeface="Helvetica Light"/>
              <a:sym typeface="Helvetica Light"/>
            </a:endParaRPr>
          </a:p>
        </p:txBody>
      </p:sp>
      <p:sp>
        <p:nvSpPr>
          <p:cNvPr id="11" name="Title 1"/>
          <p:cNvSpPr>
            <a:spLocks noGrp="1"/>
          </p:cNvSpPr>
          <p:nvPr>
            <p:ph type="ctrTitle"/>
          </p:nvPr>
        </p:nvSpPr>
        <p:spPr>
          <a:xfrm>
            <a:off x="526027" y="2539173"/>
            <a:ext cx="9144000" cy="2197663"/>
          </a:xfrm>
        </p:spPr>
        <p:txBody>
          <a:bodyPr anchor="t">
            <a:normAutofit/>
          </a:bodyPr>
          <a:lstStyle/>
          <a:p>
            <a:pPr algn="l"/>
            <a:r>
              <a:rPr lang="en-US" sz="4800" b="1" dirty="0" err="1">
                <a:solidFill>
                  <a:srgbClr val="FFFFFF"/>
                </a:solidFill>
                <a:latin typeface="Apercu Pro" charset="0"/>
                <a:ea typeface="Apercu Pro" charset="0"/>
                <a:cs typeface="Apercu Pro" charset="0"/>
              </a:rPr>
              <a:t>Amat</a:t>
            </a:r>
            <a:r>
              <a:rPr lang="en-US" sz="4800" b="1" dirty="0">
                <a:solidFill>
                  <a:srgbClr val="FFFFFF"/>
                </a:solidFill>
                <a:latin typeface="Apercu Pro" charset="0"/>
                <a:ea typeface="Apercu Pro" charset="0"/>
                <a:cs typeface="Apercu Pro" charset="0"/>
              </a:rPr>
              <a:t> Victoria </a:t>
            </a:r>
            <a:r>
              <a:rPr lang="en-US" sz="4800" b="1" dirty="0" err="1">
                <a:solidFill>
                  <a:srgbClr val="FFFFFF"/>
                </a:solidFill>
                <a:latin typeface="Apercu Pro" charset="0"/>
                <a:ea typeface="Apercu Pro" charset="0"/>
                <a:cs typeface="Apercu Pro" charset="0"/>
              </a:rPr>
              <a:t>Curam</a:t>
            </a:r>
            <a:r>
              <a:rPr lang="en-US" sz="4800" b="1" dirty="0">
                <a:solidFill>
                  <a:srgbClr val="FFFFFF"/>
                </a:solidFill>
                <a:latin typeface="Apercu Pro" charset="0"/>
                <a:ea typeface="Apercu Pro" charset="0"/>
                <a:cs typeface="Apercu Pro" charset="0"/>
              </a:rPr>
              <a:t>: </a:t>
            </a:r>
            <a:br>
              <a:rPr lang="en-US" sz="4800" b="1" dirty="0">
                <a:solidFill>
                  <a:srgbClr val="FFFFFF"/>
                </a:solidFill>
                <a:latin typeface="Apercu Pro" charset="0"/>
                <a:ea typeface="Apercu Pro" charset="0"/>
                <a:cs typeface="Apercu Pro" charset="0"/>
              </a:rPr>
            </a:br>
            <a:r>
              <a:rPr lang="en-US" sz="4800" b="1" dirty="0">
                <a:solidFill>
                  <a:srgbClr val="FFFFFF"/>
                </a:solidFill>
                <a:latin typeface="Apercu Pro" charset="0"/>
                <a:ea typeface="Apercu Pro" charset="0"/>
                <a:cs typeface="Apercu Pro" charset="0"/>
              </a:rPr>
              <a:t>Victory Loves Preparation</a:t>
            </a:r>
          </a:p>
        </p:txBody>
      </p:sp>
      <p:sp>
        <p:nvSpPr>
          <p:cNvPr id="12" name="Subtitle 2"/>
          <p:cNvSpPr>
            <a:spLocks noGrp="1"/>
          </p:cNvSpPr>
          <p:nvPr>
            <p:ph type="subTitle" idx="1"/>
          </p:nvPr>
        </p:nvSpPr>
        <p:spPr>
          <a:xfrm>
            <a:off x="526027" y="4928019"/>
            <a:ext cx="9144000" cy="1098395"/>
          </a:xfrm>
        </p:spPr>
        <p:txBody>
          <a:bodyPr>
            <a:normAutofit/>
          </a:bodyPr>
          <a:lstStyle/>
          <a:p>
            <a:pPr algn="l"/>
            <a:r>
              <a:rPr lang="en-US" sz="2000" b="1" dirty="0">
                <a:solidFill>
                  <a:srgbClr val="FFFFFF"/>
                </a:solidFill>
                <a:latin typeface="Caecilia LT Std 85 Heavy" charset="0"/>
                <a:ea typeface="Caecilia LT Std 85 Heavy" charset="0"/>
                <a:cs typeface="Caecilia LT Std 85 Heavy" charset="0"/>
              </a:rPr>
              <a:t>QUINCY L. A. SPRINGS, IV</a:t>
            </a:r>
          </a:p>
          <a:p>
            <a:pPr algn="l"/>
            <a:r>
              <a:rPr lang="en-US" sz="1800" b="1" dirty="0">
                <a:solidFill>
                  <a:srgbClr val="FFFFFF"/>
                </a:solidFill>
                <a:latin typeface="Caecilia LT Std 85 Heavy" charset="0"/>
                <a:ea typeface="Caecilia LT Std 85 Heavy" charset="0"/>
                <a:cs typeface="Caecilia LT Std 85 Heavy" charset="0"/>
              </a:rPr>
              <a:t>OWNER/OPERATOR</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27" y="387223"/>
            <a:ext cx="1014907" cy="431492"/>
          </a:xfrm>
          <a:prstGeom prst="rect">
            <a:avLst/>
          </a:prstGeom>
        </p:spPr>
      </p:pic>
    </p:spTree>
    <p:extLst>
      <p:ext uri="{BB962C8B-B14F-4D97-AF65-F5344CB8AC3E}">
        <p14:creationId xmlns:p14="http://schemas.microsoft.com/office/powerpoint/2010/main" val="7445896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2028" y="1838991"/>
            <a:ext cx="11232601" cy="4708981"/>
          </a:xfrm>
          <a:prstGeom prst="rect">
            <a:avLst/>
          </a:prstGeom>
        </p:spPr>
        <p:txBody>
          <a:bodyPr wrap="square">
            <a:spAutoFit/>
          </a:bodyPr>
          <a:lstStyle/>
          <a:p>
            <a:pPr defTabSz="914354"/>
            <a:r>
              <a:rPr lang="en-US" sz="2000" b="1" dirty="0">
                <a:solidFill>
                  <a:prstClr val="white">
                    <a:lumMod val="50000"/>
                  </a:prstClr>
                </a:solidFill>
                <a:latin typeface="Caecilia LT Std 85 Heavy" charset="0"/>
                <a:ea typeface="Caecilia LT Std 85 Heavy" charset="0"/>
                <a:cs typeface="Caecilia LT Std 85 Heavy" charset="0"/>
                <a:sym typeface="Helvetica Light"/>
              </a:rPr>
              <a:t>LEAD/MOTIVATE/CULTIVATE WITH E-L-S</a:t>
            </a:r>
          </a:p>
          <a:p>
            <a:pPr defTabSz="914354"/>
            <a:endParaRPr lang="en-US" sz="2000" dirty="0">
              <a:solidFill>
                <a:prstClr val="white">
                  <a:lumMod val="50000"/>
                </a:prstClr>
              </a:solidFill>
              <a:latin typeface="Apercu Pro" charset="0"/>
              <a:ea typeface="Apercu Pro" charset="0"/>
              <a:cs typeface="Apercu Pro" charset="0"/>
              <a:sym typeface="Helvetica Light"/>
            </a:endParaRPr>
          </a:p>
          <a:p>
            <a:pPr defTabSz="914354"/>
            <a:r>
              <a:rPr lang="en-US" sz="2000" dirty="0">
                <a:solidFill>
                  <a:prstClr val="white">
                    <a:lumMod val="50000"/>
                  </a:prstClr>
                </a:solidFill>
                <a:latin typeface="Apercu Pro" charset="0"/>
                <a:ea typeface="Apercu Pro" charset="0"/>
                <a:cs typeface="Apercu Pro" charset="0"/>
                <a:sym typeface="Helvetica Light"/>
              </a:rPr>
              <a:t>	</a:t>
            </a:r>
          </a:p>
          <a:p>
            <a:pPr defTabSz="914354"/>
            <a:r>
              <a:rPr lang="en-US" sz="2000" dirty="0">
                <a:solidFill>
                  <a:prstClr val="white">
                    <a:lumMod val="50000"/>
                  </a:prstClr>
                </a:solidFill>
                <a:latin typeface="Apercu Pro" charset="0"/>
                <a:ea typeface="Apercu Pro" charset="0"/>
                <a:cs typeface="Apercu Pro" charset="0"/>
                <a:sym typeface="Helvetica Light"/>
              </a:rPr>
              <a:t>	 Flawless </a:t>
            </a:r>
            <a:r>
              <a:rPr lang="en-US" sz="2000" b="1" dirty="0">
                <a:solidFill>
                  <a:prstClr val="white">
                    <a:lumMod val="50000"/>
                  </a:prstClr>
                </a:solidFill>
                <a:latin typeface="Apercu Pro" charset="0"/>
                <a:ea typeface="Apercu Pro" charset="0"/>
                <a:cs typeface="Apercu Pro" charset="0"/>
                <a:sym typeface="Helvetica Light"/>
              </a:rPr>
              <a:t>Execution</a:t>
            </a:r>
            <a:r>
              <a:rPr lang="en-US" sz="2000" dirty="0">
                <a:solidFill>
                  <a:prstClr val="white">
                    <a:lumMod val="50000"/>
                  </a:prstClr>
                </a:solidFill>
                <a:latin typeface="Apercu Pro" charset="0"/>
                <a:ea typeface="Apercu Pro" charset="0"/>
                <a:cs typeface="Apercu Pro" charset="0"/>
                <a:sym typeface="Helvetica Light"/>
              </a:rPr>
              <a:t>       		 Genuine </a:t>
            </a:r>
            <a:r>
              <a:rPr lang="en-US" sz="2000" b="1" dirty="0">
                <a:solidFill>
                  <a:prstClr val="white">
                    <a:lumMod val="50000"/>
                  </a:prstClr>
                </a:solidFill>
                <a:latin typeface="Apercu Pro" charset="0"/>
                <a:ea typeface="Apercu Pro" charset="0"/>
                <a:cs typeface="Apercu Pro" charset="0"/>
                <a:sym typeface="Helvetica Light"/>
              </a:rPr>
              <a:t>Love</a:t>
            </a:r>
            <a:r>
              <a:rPr lang="en-US" sz="2000" dirty="0">
                <a:solidFill>
                  <a:prstClr val="white">
                    <a:lumMod val="50000"/>
                  </a:prstClr>
                </a:solidFill>
                <a:latin typeface="Apercu Pro" charset="0"/>
                <a:ea typeface="Apercu Pro" charset="0"/>
                <a:cs typeface="Apercu Pro" charset="0"/>
                <a:sym typeface="Helvetica Light"/>
              </a:rPr>
              <a:t>        	           Great </a:t>
            </a:r>
            <a:r>
              <a:rPr lang="en-US" sz="2000" b="1" dirty="0">
                <a:solidFill>
                  <a:prstClr val="white">
                    <a:lumMod val="50000"/>
                  </a:prstClr>
                </a:solidFill>
                <a:latin typeface="Apercu Pro" charset="0"/>
                <a:ea typeface="Apercu Pro" charset="0"/>
                <a:cs typeface="Apercu Pro" charset="0"/>
                <a:sym typeface="Helvetica Light"/>
              </a:rPr>
              <a:t>Stewardship</a:t>
            </a:r>
          </a:p>
          <a:p>
            <a:pPr defTabSz="914354"/>
            <a:endParaRPr lang="en-US" sz="2000" dirty="0">
              <a:solidFill>
                <a:prstClr val="white">
                  <a:lumMod val="50000"/>
                </a:prstClr>
              </a:solidFill>
              <a:latin typeface="Apercu Pro" charset="0"/>
              <a:ea typeface="Apercu Pro" charset="0"/>
              <a:cs typeface="Apercu Pro" charset="0"/>
              <a:sym typeface="Helvetica Light"/>
            </a:endParaRPr>
          </a:p>
          <a:p>
            <a:pPr defTabSz="914354"/>
            <a:endParaRPr lang="en-US" sz="2000" b="1" dirty="0">
              <a:solidFill>
                <a:prstClr val="white">
                  <a:lumMod val="50000"/>
                </a:prstClr>
              </a:solidFill>
              <a:latin typeface="Apercu Pro" charset="0"/>
              <a:ea typeface="Apercu Pro" charset="0"/>
              <a:cs typeface="Apercu Pro" charset="0"/>
              <a:sym typeface="Helvetica Light"/>
            </a:endParaRPr>
          </a:p>
          <a:p>
            <a:pPr defTabSz="914354"/>
            <a:r>
              <a:rPr lang="en-US" sz="2000" b="1" dirty="0">
                <a:solidFill>
                  <a:prstClr val="white">
                    <a:lumMod val="50000"/>
                  </a:prstClr>
                </a:solidFill>
                <a:latin typeface="Apercu Pro" charset="0"/>
                <a:ea typeface="Apercu Pro" charset="0"/>
                <a:cs typeface="Apercu Pro" charset="0"/>
                <a:sym typeface="Helvetica Light"/>
              </a:rPr>
              <a:t>Business Scripture</a:t>
            </a:r>
            <a:r>
              <a:rPr lang="en-US" sz="2000" dirty="0">
                <a:solidFill>
                  <a:prstClr val="white">
                    <a:lumMod val="50000"/>
                  </a:prstClr>
                </a:solidFill>
                <a:latin typeface="Apercu Pro" charset="0"/>
                <a:ea typeface="Apercu Pro" charset="0"/>
                <a:cs typeface="Apercu Pro" charset="0"/>
                <a:sym typeface="Helvetica Light"/>
              </a:rPr>
              <a:t>: “</a:t>
            </a:r>
            <a:r>
              <a:rPr lang="en-US" sz="2000" i="1" dirty="0">
                <a:solidFill>
                  <a:prstClr val="white">
                    <a:lumMod val="50000"/>
                  </a:prstClr>
                </a:solidFill>
                <a:latin typeface="Apercu Pro" charset="0"/>
                <a:ea typeface="Apercu Pro" charset="0"/>
                <a:cs typeface="Apercu Pro" charset="0"/>
                <a:sym typeface="Helvetica Light"/>
              </a:rPr>
              <a:t>You are the light of the world</a:t>
            </a:r>
            <a:r>
              <a:rPr lang="en-US" sz="2000" dirty="0">
                <a:solidFill>
                  <a:prstClr val="white">
                    <a:lumMod val="50000"/>
                  </a:prstClr>
                </a:solidFill>
                <a:latin typeface="Apercu Pro" charset="0"/>
                <a:ea typeface="Apercu Pro" charset="0"/>
                <a:cs typeface="Apercu Pro" charset="0"/>
                <a:sym typeface="Helvetica Light"/>
              </a:rPr>
              <a:t>. A town built on a hill cannot be hidden.  Neither do people light a lamp and put it under a bowl. Instead they put it on its stand, and it gives light to everyone in the house. </a:t>
            </a:r>
            <a:r>
              <a:rPr lang="en-US" sz="2000" i="1" dirty="0">
                <a:solidFill>
                  <a:prstClr val="white">
                    <a:lumMod val="50000"/>
                  </a:prstClr>
                </a:solidFill>
                <a:latin typeface="Apercu Pro" charset="0"/>
                <a:ea typeface="Apercu Pro" charset="0"/>
                <a:cs typeface="Apercu Pro" charset="0"/>
                <a:sym typeface="Helvetica Light"/>
              </a:rPr>
              <a:t>In same way, let your light shine before others, that they may see your good deeds and glorify your Father in heaven</a:t>
            </a:r>
            <a:r>
              <a:rPr lang="en-US" sz="2000" dirty="0">
                <a:solidFill>
                  <a:prstClr val="white">
                    <a:lumMod val="50000"/>
                  </a:prstClr>
                </a:solidFill>
                <a:latin typeface="Apercu Pro" charset="0"/>
                <a:ea typeface="Apercu Pro" charset="0"/>
                <a:cs typeface="Apercu Pro" charset="0"/>
                <a:sym typeface="Helvetica Light"/>
              </a:rPr>
              <a:t>.” Matthew 5: 14-16</a:t>
            </a:r>
          </a:p>
          <a:p>
            <a:pPr defTabSz="914354"/>
            <a:endParaRPr lang="en-US" sz="2000" dirty="0">
              <a:solidFill>
                <a:prstClr val="white">
                  <a:lumMod val="50000"/>
                </a:prstClr>
              </a:solidFill>
              <a:latin typeface="Apercu Pro" charset="0"/>
              <a:ea typeface="Apercu Pro" charset="0"/>
              <a:cs typeface="Apercu Pro" charset="0"/>
              <a:sym typeface="Helvetica Light"/>
            </a:endParaRPr>
          </a:p>
          <a:p>
            <a:pPr defTabSz="914354"/>
            <a:r>
              <a:rPr lang="en-US" sz="2000" dirty="0">
                <a:solidFill>
                  <a:prstClr val="white">
                    <a:lumMod val="50000"/>
                  </a:prstClr>
                </a:solidFill>
                <a:latin typeface="Apercu Pro" charset="0"/>
                <a:ea typeface="Apercu Pro" charset="0"/>
                <a:cs typeface="Apercu Pro" charset="0"/>
                <a:sym typeface="Helvetica Light"/>
              </a:rPr>
              <a:t>Vine City Chick-fil-A’s cultural concept is to be a </a:t>
            </a:r>
            <a:r>
              <a:rPr lang="en-US" sz="2000" b="1" dirty="0">
                <a:solidFill>
                  <a:prstClr val="white">
                    <a:lumMod val="50000"/>
                  </a:prstClr>
                </a:solidFill>
                <a:latin typeface="Apercu Pro" charset="0"/>
                <a:ea typeface="Apercu Pro" charset="0"/>
                <a:cs typeface="Apercu Pro" charset="0"/>
                <a:sym typeface="Helvetica Light"/>
              </a:rPr>
              <a:t>REMARKABLE LIGHT.</a:t>
            </a:r>
          </a:p>
          <a:p>
            <a:pPr defTabSz="914354"/>
            <a:endParaRPr lang="en-US" sz="2000" dirty="0">
              <a:solidFill>
                <a:prstClr val="white">
                  <a:lumMod val="50000"/>
                </a:prstClr>
              </a:solidFill>
              <a:latin typeface="Apercu Pro" charset="0"/>
              <a:ea typeface="Apercu Pro" charset="0"/>
              <a:cs typeface="Apercu Pro" charset="0"/>
              <a:sym typeface="Helvetica Light"/>
            </a:endParaRPr>
          </a:p>
          <a:p>
            <a:pPr defTabSz="914354"/>
            <a:r>
              <a:rPr lang="en-US" sz="2000" b="1" dirty="0">
                <a:solidFill>
                  <a:prstClr val="white">
                    <a:lumMod val="50000"/>
                  </a:prstClr>
                </a:solidFill>
                <a:latin typeface="Apercu Pro" charset="0"/>
                <a:ea typeface="Apercu Pro" charset="0"/>
                <a:cs typeface="Apercu Pro" charset="0"/>
                <a:sym typeface="Helvetica Light"/>
              </a:rPr>
              <a:t>Personal Vision</a:t>
            </a:r>
            <a:r>
              <a:rPr lang="en-US" sz="2000" dirty="0">
                <a:solidFill>
                  <a:prstClr val="white">
                    <a:lumMod val="50000"/>
                  </a:prstClr>
                </a:solidFill>
                <a:latin typeface="Apercu Pro" charset="0"/>
                <a:ea typeface="Apercu Pro" charset="0"/>
                <a:cs typeface="Apercu Pro" charset="0"/>
                <a:sym typeface="Helvetica Light"/>
              </a:rPr>
              <a:t>: Regents Axiom - “A leader is like a Shepard.  He sends the most nimble sheep ahead, whereupon the others follow, not realizing that they are being directed from behind.” </a:t>
            </a:r>
          </a:p>
        </p:txBody>
      </p:sp>
      <p:sp>
        <p:nvSpPr>
          <p:cNvPr id="6" name="Title 1"/>
          <p:cNvSpPr txBox="1">
            <a:spLocks/>
          </p:cNvSpPr>
          <p:nvPr/>
        </p:nvSpPr>
        <p:spPr>
          <a:xfrm>
            <a:off x="445328" y="1097739"/>
            <a:ext cx="10256539" cy="741252"/>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1219139"/>
            <a:r>
              <a:rPr lang="en-US" sz="3600" b="1" dirty="0">
                <a:solidFill>
                  <a:srgbClr val="CD1231"/>
                </a:solidFill>
                <a:latin typeface="Apercu Pro" charset="0"/>
                <a:ea typeface="Apercu Pro" charset="0"/>
                <a:cs typeface="Apercu Pro" charset="0"/>
                <a:sym typeface="Helvetica Light"/>
              </a:rPr>
              <a:t>VISION: Remarkable Light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819" y="2726267"/>
            <a:ext cx="512839" cy="5533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599" y="2641886"/>
            <a:ext cx="590248" cy="66402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783" y="2639179"/>
            <a:ext cx="790223" cy="67733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25" y="56773"/>
            <a:ext cx="1560547" cy="670340"/>
          </a:xfrm>
          <a:prstGeom prst="rect">
            <a:avLst/>
          </a:prstGeom>
        </p:spPr>
      </p:pic>
    </p:spTree>
    <p:extLst>
      <p:ext uri="{BB962C8B-B14F-4D97-AF65-F5344CB8AC3E}">
        <p14:creationId xmlns:p14="http://schemas.microsoft.com/office/powerpoint/2010/main" val="99788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2" y="129310"/>
            <a:ext cx="11120581" cy="6596577"/>
          </a:xfrm>
          <a:prstGeom prst="rect">
            <a:avLst/>
          </a:prstGeom>
        </p:spPr>
      </p:pic>
    </p:spTree>
    <p:extLst>
      <p:ext uri="{BB962C8B-B14F-4D97-AF65-F5344CB8AC3E}">
        <p14:creationId xmlns:p14="http://schemas.microsoft.com/office/powerpoint/2010/main" val="166980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577" y="0"/>
            <a:ext cx="5299364"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1" y="234823"/>
            <a:ext cx="1560547" cy="670340"/>
          </a:xfrm>
          <a:prstGeom prst="rect">
            <a:avLst/>
          </a:prstGeom>
        </p:spPr>
      </p:pic>
    </p:spTree>
    <p:extLst>
      <p:ext uri="{BB962C8B-B14F-4D97-AF65-F5344CB8AC3E}">
        <p14:creationId xmlns:p14="http://schemas.microsoft.com/office/powerpoint/2010/main" val="934518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74740" y="-998157"/>
            <a:ext cx="6787467" cy="87837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1" y="234823"/>
            <a:ext cx="1560547" cy="670340"/>
          </a:xfrm>
          <a:prstGeom prst="rect">
            <a:avLst/>
          </a:prstGeom>
        </p:spPr>
      </p:pic>
    </p:spTree>
    <p:extLst>
      <p:ext uri="{BB962C8B-B14F-4D97-AF65-F5344CB8AC3E}">
        <p14:creationId xmlns:p14="http://schemas.microsoft.com/office/powerpoint/2010/main" val="67755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510" y="-73709"/>
            <a:ext cx="5356321" cy="693170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1" y="234823"/>
            <a:ext cx="1560547" cy="670340"/>
          </a:xfrm>
          <a:prstGeom prst="rect">
            <a:avLst/>
          </a:prstGeom>
        </p:spPr>
      </p:pic>
    </p:spTree>
    <p:extLst>
      <p:ext uri="{BB962C8B-B14F-4D97-AF65-F5344CB8AC3E}">
        <p14:creationId xmlns:p14="http://schemas.microsoft.com/office/powerpoint/2010/main" val="134557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05218" y="-408199"/>
            <a:ext cx="6041740" cy="781872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1" y="234823"/>
            <a:ext cx="1560547" cy="670340"/>
          </a:xfrm>
          <a:prstGeom prst="rect">
            <a:avLst/>
          </a:prstGeom>
        </p:spPr>
      </p:pic>
    </p:spTree>
    <p:extLst>
      <p:ext uri="{BB962C8B-B14F-4D97-AF65-F5344CB8AC3E}">
        <p14:creationId xmlns:p14="http://schemas.microsoft.com/office/powerpoint/2010/main" val="114941519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numCol="2" spcCol="548640" rtlCol="0" anchor="b">
        <a:noAutofit/>
      </a:bodyPr>
      <a:lstStyle>
        <a:defPPr>
          <a:lnSpc>
            <a:spcPts val="2480"/>
          </a:lnSpc>
          <a:defRPr sz="1400" b="0" i="0" u="none" strike="noStrike" baseline="0" dirty="0" smtClean="0">
            <a:solidFill>
              <a:srgbClr val="595959"/>
            </a:solidFill>
            <a:latin typeface="BrownStd" charset="0"/>
            <a:ea typeface="BrownStd" charset="0"/>
            <a:cs typeface="BrownStd" charset="0"/>
          </a:defRPr>
        </a:defPPr>
      </a:lstStyle>
    </a:txDef>
  </a:objectDefaults>
  <a:extraClrSchemeLst/>
  <a:extLst>
    <a:ext uri="{05A4C25C-085E-4340-85A3-A5531E510DB2}">
      <thm15:themeFamily xmlns:thm15="http://schemas.microsoft.com/office/thememl/2012/main" name="SummitSlideshow-FINAL" id="{9FCDF8CD-283C-AA4F-970C-CF65E0B9DB16}" vid="{16E5F438-11BE-5144-9B79-E60B29B02DC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10429</TotalTime>
  <Words>167</Words>
  <Application>Microsoft Office PowerPoint</Application>
  <PresentationFormat>Widescreen</PresentationFormat>
  <Paragraphs>45</Paragraphs>
  <Slides>13</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Apercu Pro</vt:lpstr>
      <vt:lpstr>Arial</vt:lpstr>
      <vt:lpstr>Avenir Book</vt:lpstr>
      <vt:lpstr>BrownStd</vt:lpstr>
      <vt:lpstr>BrownStd Light</vt:lpstr>
      <vt:lpstr>BrownStd Regular Alternate</vt:lpstr>
      <vt:lpstr>Caecilia LT Std 85 Heavy</vt:lpstr>
      <vt:lpstr>Calibri</vt:lpstr>
      <vt:lpstr>Calibri Light</vt:lpstr>
      <vt:lpstr>Helvetica</vt:lpstr>
      <vt:lpstr>Helvetica Light</vt:lpstr>
      <vt:lpstr>3_Office Theme</vt:lpstr>
      <vt:lpstr>1_Office Theme</vt:lpstr>
      <vt:lpstr>White</vt:lpstr>
      <vt:lpstr>4_Office Theme</vt:lpstr>
      <vt:lpstr>PowerPoint Presentation</vt:lpstr>
      <vt:lpstr>PowerPoint Presentation</vt:lpstr>
      <vt:lpstr>Amat Victoria Curam:  Victory Loves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 the date! First 100 + CEO Impact Day and Campout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Carey</dc:creator>
  <cp:lastModifiedBy>Hailee Bastien</cp:lastModifiedBy>
  <cp:revision>279</cp:revision>
  <cp:lastPrinted>2017-02-17T17:58:33Z</cp:lastPrinted>
  <dcterms:created xsi:type="dcterms:W3CDTF">2016-09-08T18:39:19Z</dcterms:created>
  <dcterms:modified xsi:type="dcterms:W3CDTF">2018-01-12T03:56:30Z</dcterms:modified>
</cp:coreProperties>
</file>