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B0E"/>
    <a:srgbClr val="A8D557"/>
    <a:srgbClr val="89BB2F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6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1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7DB7-30E2-44FB-A95E-B7A0E290BAC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36B6-2F51-486F-ADED-169CF48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-5" y="27516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Poor Outcomes for </a:t>
            </a:r>
            <a:r>
              <a:rPr lang="en-US" sz="3200" b="1" dirty="0">
                <a:solidFill>
                  <a:srgbClr val="7F181E"/>
                </a:solidFill>
                <a:latin typeface="Arial Narrow" panose="020B0606020202030204" pitchFamily="34" charset="0"/>
              </a:rPr>
              <a:t>Georgia Youth</a:t>
            </a:r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954" y="580091"/>
            <a:ext cx="11340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Annie E. Casey Foundation, Georgia ranks </a:t>
            </a:r>
            <a:r>
              <a:rPr lang="en-US" sz="2800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sz="2800" baseline="30000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Child Well-Being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2188087"/>
            <a:ext cx="6096000" cy="12957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20-24 year olds are not in school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not working (15% in U.S.)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91002" y="1344373"/>
            <a:ext cx="3435163" cy="1139075"/>
            <a:chOff x="6705815" y="3602038"/>
            <a:chExt cx="4281278" cy="11055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815" y="3602038"/>
              <a:ext cx="3566560" cy="11055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1"/>
            <a:stretch/>
          </p:blipFill>
          <p:spPr>
            <a:xfrm>
              <a:off x="10272375" y="3602038"/>
              <a:ext cx="714718" cy="110555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0" y="3906650"/>
            <a:ext cx="46503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graduate from high school in 4 years (16% in U.S.)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49" y="2496290"/>
            <a:ext cx="2098794" cy="17862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41740" y="23359"/>
            <a:ext cx="235025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400" i="1" dirty="0">
                <a:latin typeface="Arial Narrow" panose="020B0606020202030204" pitchFamily="34" charset="0"/>
              </a:rPr>
              <a:t>KIDS COUNT Data Center</a:t>
            </a:r>
            <a:r>
              <a:rPr lang="en-US" sz="14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2414" y="3883055"/>
            <a:ext cx="55386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39%</a:t>
            </a:r>
            <a:r>
              <a:rPr lang="en-US" sz="4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in single-parent families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(35% in U.S.)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21" y="2465881"/>
            <a:ext cx="1796912" cy="17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58601"/>
            <a:ext cx="6249543" cy="5272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7320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58601"/>
            <a:ext cx="6249543" cy="5272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65109"/>
            <a:ext cx="6249543" cy="5272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39472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58601"/>
            <a:ext cx="6249543" cy="5272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61237"/>
            <a:ext cx="7290076" cy="9144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ECC3B6-6E33-8E49-900A-92553E78D584}"/>
              </a:ext>
            </a:extLst>
          </p:cNvPr>
          <p:cNvSpPr/>
          <p:nvPr/>
        </p:nvSpPr>
        <p:spPr>
          <a:xfrm>
            <a:off x="4691523" y="1034675"/>
            <a:ext cx="1286929" cy="1267678"/>
          </a:xfrm>
          <a:prstGeom prst="ellipse">
            <a:avLst/>
          </a:prstGeom>
          <a:noFill/>
          <a:ln w="57150">
            <a:solidFill>
              <a:srgbClr val="B8E05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05963-5ED3-3842-8E88-FBC8403F71CE}"/>
              </a:ext>
            </a:extLst>
          </p:cNvPr>
          <p:cNvCxnSpPr>
            <a:stCxn id="42" idx="6"/>
          </p:cNvCxnSpPr>
          <p:nvPr/>
        </p:nvCxnSpPr>
        <p:spPr>
          <a:xfrm flipV="1">
            <a:off x="5978452" y="1667353"/>
            <a:ext cx="135470" cy="1161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59EA21-7B7F-B14C-84BA-DFA92C699CCD}"/>
              </a:ext>
            </a:extLst>
          </p:cNvPr>
          <p:cNvCxnSpPr>
            <a:cxnSpLocks/>
          </p:cNvCxnSpPr>
          <p:nvPr/>
        </p:nvCxnSpPr>
        <p:spPr>
          <a:xfrm flipH="1">
            <a:off x="6113921" y="1639001"/>
            <a:ext cx="1" cy="2638905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2555F9-78F6-1145-8BCA-184B4CAAE563}"/>
              </a:ext>
            </a:extLst>
          </p:cNvPr>
          <p:cNvSpPr/>
          <p:nvPr/>
        </p:nvSpPr>
        <p:spPr>
          <a:xfrm>
            <a:off x="10525212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B8E05D">
                  <a:shade val="30000"/>
                  <a:satMod val="115000"/>
                </a:srgbClr>
              </a:gs>
              <a:gs pos="50000">
                <a:srgbClr val="B8E05D">
                  <a:shade val="67500"/>
                  <a:satMod val="115000"/>
                </a:srgbClr>
              </a:gs>
              <a:gs pos="100000">
                <a:srgbClr val="B8E05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44%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BAC3A4-640B-FA43-A102-AFAD368F6B38}"/>
              </a:ext>
            </a:extLst>
          </p:cNvPr>
          <p:cNvCxnSpPr>
            <a:cxnSpLocks/>
          </p:cNvCxnSpPr>
          <p:nvPr/>
        </p:nvCxnSpPr>
        <p:spPr>
          <a:xfrm flipV="1">
            <a:off x="6098019" y="4259506"/>
            <a:ext cx="2914732" cy="8235"/>
          </a:xfrm>
          <a:prstGeom prst="straightConnector1">
            <a:avLst/>
          </a:prstGeom>
          <a:ln w="57150">
            <a:solidFill>
              <a:srgbClr val="B8E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38754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58601"/>
            <a:ext cx="6249543" cy="5272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58601"/>
            <a:ext cx="7702150" cy="11780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ECC3B6-6E33-8E49-900A-92553E78D584}"/>
              </a:ext>
            </a:extLst>
          </p:cNvPr>
          <p:cNvSpPr/>
          <p:nvPr/>
        </p:nvSpPr>
        <p:spPr>
          <a:xfrm>
            <a:off x="4691523" y="1034675"/>
            <a:ext cx="1286929" cy="1267678"/>
          </a:xfrm>
          <a:prstGeom prst="ellipse">
            <a:avLst/>
          </a:prstGeom>
          <a:noFill/>
          <a:ln w="57150">
            <a:solidFill>
              <a:srgbClr val="B8E05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05963-5ED3-3842-8E88-FBC8403F71CE}"/>
              </a:ext>
            </a:extLst>
          </p:cNvPr>
          <p:cNvCxnSpPr>
            <a:stCxn id="42" idx="6"/>
          </p:cNvCxnSpPr>
          <p:nvPr/>
        </p:nvCxnSpPr>
        <p:spPr>
          <a:xfrm flipV="1">
            <a:off x="5978452" y="1667353"/>
            <a:ext cx="135470" cy="1161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59EA21-7B7F-B14C-84BA-DFA92C699CCD}"/>
              </a:ext>
            </a:extLst>
          </p:cNvPr>
          <p:cNvCxnSpPr>
            <a:cxnSpLocks/>
          </p:cNvCxnSpPr>
          <p:nvPr/>
        </p:nvCxnSpPr>
        <p:spPr>
          <a:xfrm flipH="1">
            <a:off x="6113921" y="1639001"/>
            <a:ext cx="1" cy="2638905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2555F9-78F6-1145-8BCA-184B4CAAE563}"/>
              </a:ext>
            </a:extLst>
          </p:cNvPr>
          <p:cNvSpPr/>
          <p:nvPr/>
        </p:nvSpPr>
        <p:spPr>
          <a:xfrm>
            <a:off x="10525212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63%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BAC3A4-640B-FA43-A102-AFAD368F6B38}"/>
              </a:ext>
            </a:extLst>
          </p:cNvPr>
          <p:cNvCxnSpPr>
            <a:cxnSpLocks/>
          </p:cNvCxnSpPr>
          <p:nvPr/>
        </p:nvCxnSpPr>
        <p:spPr>
          <a:xfrm flipV="1">
            <a:off x="6098019" y="4258601"/>
            <a:ext cx="3467400" cy="9141"/>
          </a:xfrm>
          <a:prstGeom prst="straightConnector1">
            <a:avLst/>
          </a:prstGeom>
          <a:ln w="57150">
            <a:solidFill>
              <a:srgbClr val="B8E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06CEDF3-D756-6543-8A29-EE929CF531CB}"/>
              </a:ext>
            </a:extLst>
          </p:cNvPr>
          <p:cNvSpPr/>
          <p:nvPr/>
        </p:nvSpPr>
        <p:spPr>
          <a:xfrm>
            <a:off x="6545500" y="1043954"/>
            <a:ext cx="1286929" cy="1267678"/>
          </a:xfrm>
          <a:prstGeom prst="ellipse">
            <a:avLst/>
          </a:prstGeom>
          <a:noFill/>
          <a:ln w="57150">
            <a:solidFill>
              <a:srgbClr val="79B14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CC6739-134B-F744-B9F4-07ED99D81A4F}"/>
              </a:ext>
            </a:extLst>
          </p:cNvPr>
          <p:cNvCxnSpPr>
            <a:stCxn id="47" idx="6"/>
          </p:cNvCxnSpPr>
          <p:nvPr/>
        </p:nvCxnSpPr>
        <p:spPr>
          <a:xfrm flipV="1">
            <a:off x="7832429" y="1676632"/>
            <a:ext cx="135470" cy="1161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A59E66-CA9C-D04C-9C9B-C67438593A6F}"/>
              </a:ext>
            </a:extLst>
          </p:cNvPr>
          <p:cNvCxnSpPr>
            <a:cxnSpLocks/>
          </p:cNvCxnSpPr>
          <p:nvPr/>
        </p:nvCxnSpPr>
        <p:spPr>
          <a:xfrm flipH="1">
            <a:off x="7967898" y="1648280"/>
            <a:ext cx="1" cy="2638905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CD94E-7135-9E4B-A7FA-1840F6DAA801}"/>
              </a:ext>
            </a:extLst>
          </p:cNvPr>
          <p:cNvCxnSpPr>
            <a:cxnSpLocks/>
          </p:cNvCxnSpPr>
          <p:nvPr/>
        </p:nvCxnSpPr>
        <p:spPr>
          <a:xfrm>
            <a:off x="7967898" y="4258601"/>
            <a:ext cx="1080686" cy="0"/>
          </a:xfrm>
          <a:prstGeom prst="straightConnector1">
            <a:avLst/>
          </a:prstGeom>
          <a:ln w="57150">
            <a:solidFill>
              <a:srgbClr val="79B1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38261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136474" y="2740057"/>
            <a:ext cx="1786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768A89-8F88-E746-AE7E-8B58F5BF0B4A}"/>
              </a:ext>
            </a:extLst>
          </p:cNvPr>
          <p:cNvCxnSpPr>
            <a:cxnSpLocks/>
          </p:cNvCxnSpPr>
          <p:nvPr/>
        </p:nvCxnSpPr>
        <p:spPr>
          <a:xfrm flipH="1">
            <a:off x="9831108" y="1643368"/>
            <a:ext cx="1" cy="26389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EEDD40-A656-F741-9C7C-29BBEE9FE8FE}"/>
              </a:ext>
            </a:extLst>
          </p:cNvPr>
          <p:cNvCxnSpPr>
            <a:cxnSpLocks/>
          </p:cNvCxnSpPr>
          <p:nvPr/>
        </p:nvCxnSpPr>
        <p:spPr>
          <a:xfrm>
            <a:off x="9811444" y="4243857"/>
            <a:ext cx="72672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43857"/>
            <a:ext cx="6004346" cy="20017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58462"/>
            <a:ext cx="7507416" cy="11919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ECC3B6-6E33-8E49-900A-92553E78D584}"/>
              </a:ext>
            </a:extLst>
          </p:cNvPr>
          <p:cNvSpPr/>
          <p:nvPr/>
        </p:nvSpPr>
        <p:spPr>
          <a:xfrm>
            <a:off x="4691523" y="1034675"/>
            <a:ext cx="1286929" cy="1267678"/>
          </a:xfrm>
          <a:prstGeom prst="ellipse">
            <a:avLst/>
          </a:prstGeom>
          <a:noFill/>
          <a:ln w="57150">
            <a:solidFill>
              <a:srgbClr val="B8E05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05963-5ED3-3842-8E88-FBC8403F71CE}"/>
              </a:ext>
            </a:extLst>
          </p:cNvPr>
          <p:cNvCxnSpPr>
            <a:stCxn id="42" idx="6"/>
          </p:cNvCxnSpPr>
          <p:nvPr/>
        </p:nvCxnSpPr>
        <p:spPr>
          <a:xfrm flipV="1">
            <a:off x="5978452" y="1667353"/>
            <a:ext cx="135470" cy="1161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59EA21-7B7F-B14C-84BA-DFA92C699CCD}"/>
              </a:ext>
            </a:extLst>
          </p:cNvPr>
          <p:cNvCxnSpPr>
            <a:cxnSpLocks/>
          </p:cNvCxnSpPr>
          <p:nvPr/>
        </p:nvCxnSpPr>
        <p:spPr>
          <a:xfrm flipH="1">
            <a:off x="6113921" y="1639001"/>
            <a:ext cx="1" cy="2638905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2555F9-78F6-1145-8BCA-184B4CAAE563}"/>
              </a:ext>
            </a:extLst>
          </p:cNvPr>
          <p:cNvSpPr/>
          <p:nvPr/>
        </p:nvSpPr>
        <p:spPr>
          <a:xfrm>
            <a:off x="10525212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B8E05D">
                  <a:shade val="30000"/>
                  <a:satMod val="115000"/>
                </a:srgbClr>
              </a:gs>
              <a:gs pos="50000">
                <a:srgbClr val="B8E05D">
                  <a:shade val="67500"/>
                  <a:satMod val="115000"/>
                </a:srgbClr>
              </a:gs>
              <a:gs pos="100000">
                <a:srgbClr val="B8E05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44%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BAC3A4-640B-FA43-A102-AFAD368F6B38}"/>
              </a:ext>
            </a:extLst>
          </p:cNvPr>
          <p:cNvCxnSpPr>
            <a:cxnSpLocks/>
          </p:cNvCxnSpPr>
          <p:nvPr/>
        </p:nvCxnSpPr>
        <p:spPr>
          <a:xfrm flipV="1">
            <a:off x="6098019" y="4258601"/>
            <a:ext cx="3467400" cy="9141"/>
          </a:xfrm>
          <a:prstGeom prst="straightConnector1">
            <a:avLst/>
          </a:prstGeom>
          <a:ln w="57150">
            <a:solidFill>
              <a:srgbClr val="B8E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06CEDF3-D756-6543-8A29-EE929CF531CB}"/>
              </a:ext>
            </a:extLst>
          </p:cNvPr>
          <p:cNvSpPr/>
          <p:nvPr/>
        </p:nvSpPr>
        <p:spPr>
          <a:xfrm>
            <a:off x="6545500" y="1043954"/>
            <a:ext cx="1286929" cy="1267678"/>
          </a:xfrm>
          <a:prstGeom prst="ellipse">
            <a:avLst/>
          </a:prstGeom>
          <a:noFill/>
          <a:ln w="57150">
            <a:solidFill>
              <a:srgbClr val="79B14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CC6739-134B-F744-B9F4-07ED99D81A4F}"/>
              </a:ext>
            </a:extLst>
          </p:cNvPr>
          <p:cNvCxnSpPr>
            <a:stCxn id="47" idx="6"/>
          </p:cNvCxnSpPr>
          <p:nvPr/>
        </p:nvCxnSpPr>
        <p:spPr>
          <a:xfrm flipV="1">
            <a:off x="7832429" y="1676632"/>
            <a:ext cx="135470" cy="1161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A59E66-CA9C-D04C-9C9B-C67438593A6F}"/>
              </a:ext>
            </a:extLst>
          </p:cNvPr>
          <p:cNvCxnSpPr>
            <a:cxnSpLocks/>
          </p:cNvCxnSpPr>
          <p:nvPr/>
        </p:nvCxnSpPr>
        <p:spPr>
          <a:xfrm flipH="1">
            <a:off x="7967898" y="1648280"/>
            <a:ext cx="1" cy="2638905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CD94E-7135-9E4B-A7FA-1840F6DAA801}"/>
              </a:ext>
            </a:extLst>
          </p:cNvPr>
          <p:cNvCxnSpPr>
            <a:cxnSpLocks/>
          </p:cNvCxnSpPr>
          <p:nvPr/>
        </p:nvCxnSpPr>
        <p:spPr>
          <a:xfrm>
            <a:off x="7967898" y="4258601"/>
            <a:ext cx="1146605" cy="9141"/>
          </a:xfrm>
          <a:prstGeom prst="straightConnector1">
            <a:avLst/>
          </a:prstGeom>
          <a:ln w="57150">
            <a:solidFill>
              <a:srgbClr val="79B1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657BD7C-CC98-C848-930D-7A513501A56E}"/>
              </a:ext>
            </a:extLst>
          </p:cNvPr>
          <p:cNvSpPr/>
          <p:nvPr/>
        </p:nvSpPr>
        <p:spPr>
          <a:xfrm>
            <a:off x="10528237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75%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E040EC-5EDB-4249-A967-53C9F265EB8F}"/>
              </a:ext>
            </a:extLst>
          </p:cNvPr>
          <p:cNvSpPr/>
          <p:nvPr/>
        </p:nvSpPr>
        <p:spPr>
          <a:xfrm>
            <a:off x="8408710" y="1039042"/>
            <a:ext cx="1286929" cy="126767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70287-88F0-C64F-999B-0CC1E26FF740}"/>
              </a:ext>
            </a:extLst>
          </p:cNvPr>
          <p:cNvCxnSpPr>
            <a:stCxn id="55" idx="6"/>
          </p:cNvCxnSpPr>
          <p:nvPr/>
        </p:nvCxnSpPr>
        <p:spPr>
          <a:xfrm flipV="1">
            <a:off x="9695639" y="1671720"/>
            <a:ext cx="135470" cy="11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39011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136474" y="2740057"/>
            <a:ext cx="1786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768A89-8F88-E746-AE7E-8B58F5BF0B4A}"/>
              </a:ext>
            </a:extLst>
          </p:cNvPr>
          <p:cNvCxnSpPr>
            <a:cxnSpLocks/>
          </p:cNvCxnSpPr>
          <p:nvPr/>
        </p:nvCxnSpPr>
        <p:spPr>
          <a:xfrm flipH="1">
            <a:off x="9831108" y="1643368"/>
            <a:ext cx="1" cy="26389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EEDD40-A656-F741-9C7C-29BBEE9FE8FE}"/>
              </a:ext>
            </a:extLst>
          </p:cNvPr>
          <p:cNvCxnSpPr>
            <a:cxnSpLocks/>
          </p:cNvCxnSpPr>
          <p:nvPr/>
        </p:nvCxnSpPr>
        <p:spPr>
          <a:xfrm>
            <a:off x="9811444" y="4243857"/>
            <a:ext cx="72672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B80084B-0D9E-0D45-89FE-8D3439C6FA4A}"/>
              </a:ext>
            </a:extLst>
          </p:cNvPr>
          <p:cNvSpPr/>
          <p:nvPr/>
        </p:nvSpPr>
        <p:spPr>
          <a:xfrm>
            <a:off x="877750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Doula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43857"/>
            <a:ext cx="6004346" cy="20017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58462"/>
            <a:ext cx="7507416" cy="11919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ECC3B6-6E33-8E49-900A-92553E78D584}"/>
              </a:ext>
            </a:extLst>
          </p:cNvPr>
          <p:cNvSpPr/>
          <p:nvPr/>
        </p:nvSpPr>
        <p:spPr>
          <a:xfrm>
            <a:off x="4691523" y="1034675"/>
            <a:ext cx="1286929" cy="1267678"/>
          </a:xfrm>
          <a:prstGeom prst="ellipse">
            <a:avLst/>
          </a:prstGeom>
          <a:noFill/>
          <a:ln w="57150">
            <a:solidFill>
              <a:srgbClr val="B8E05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05963-5ED3-3842-8E88-FBC8403F71CE}"/>
              </a:ext>
            </a:extLst>
          </p:cNvPr>
          <p:cNvCxnSpPr>
            <a:stCxn id="42" idx="6"/>
          </p:cNvCxnSpPr>
          <p:nvPr/>
        </p:nvCxnSpPr>
        <p:spPr>
          <a:xfrm flipV="1">
            <a:off x="5978452" y="1667353"/>
            <a:ext cx="135470" cy="1161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59EA21-7B7F-B14C-84BA-DFA92C699CCD}"/>
              </a:ext>
            </a:extLst>
          </p:cNvPr>
          <p:cNvCxnSpPr>
            <a:cxnSpLocks/>
          </p:cNvCxnSpPr>
          <p:nvPr/>
        </p:nvCxnSpPr>
        <p:spPr>
          <a:xfrm flipH="1">
            <a:off x="6113921" y="1639001"/>
            <a:ext cx="1" cy="2638905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2555F9-78F6-1145-8BCA-184B4CAAE563}"/>
              </a:ext>
            </a:extLst>
          </p:cNvPr>
          <p:cNvSpPr/>
          <p:nvPr/>
        </p:nvSpPr>
        <p:spPr>
          <a:xfrm>
            <a:off x="10525212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B8E05D">
                  <a:shade val="30000"/>
                  <a:satMod val="115000"/>
                </a:srgbClr>
              </a:gs>
              <a:gs pos="50000">
                <a:srgbClr val="B8E05D">
                  <a:shade val="67500"/>
                  <a:satMod val="115000"/>
                </a:srgbClr>
              </a:gs>
              <a:gs pos="100000">
                <a:srgbClr val="B8E05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44%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BAC3A4-640B-FA43-A102-AFAD368F6B38}"/>
              </a:ext>
            </a:extLst>
          </p:cNvPr>
          <p:cNvCxnSpPr>
            <a:cxnSpLocks/>
          </p:cNvCxnSpPr>
          <p:nvPr/>
        </p:nvCxnSpPr>
        <p:spPr>
          <a:xfrm flipV="1">
            <a:off x="6098019" y="4258601"/>
            <a:ext cx="3467400" cy="9141"/>
          </a:xfrm>
          <a:prstGeom prst="straightConnector1">
            <a:avLst/>
          </a:prstGeom>
          <a:ln w="57150">
            <a:solidFill>
              <a:srgbClr val="B8E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06CEDF3-D756-6543-8A29-EE929CF531CB}"/>
              </a:ext>
            </a:extLst>
          </p:cNvPr>
          <p:cNvSpPr/>
          <p:nvPr/>
        </p:nvSpPr>
        <p:spPr>
          <a:xfrm>
            <a:off x="6545500" y="1043954"/>
            <a:ext cx="1286929" cy="1267678"/>
          </a:xfrm>
          <a:prstGeom prst="ellipse">
            <a:avLst/>
          </a:prstGeom>
          <a:noFill/>
          <a:ln w="57150">
            <a:solidFill>
              <a:srgbClr val="79B14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CC6739-134B-F744-B9F4-07ED99D81A4F}"/>
              </a:ext>
            </a:extLst>
          </p:cNvPr>
          <p:cNvCxnSpPr>
            <a:stCxn id="47" idx="6"/>
          </p:cNvCxnSpPr>
          <p:nvPr/>
        </p:nvCxnSpPr>
        <p:spPr>
          <a:xfrm flipV="1">
            <a:off x="7832429" y="1676632"/>
            <a:ext cx="135470" cy="1161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A59E66-CA9C-D04C-9C9B-C67438593A6F}"/>
              </a:ext>
            </a:extLst>
          </p:cNvPr>
          <p:cNvCxnSpPr>
            <a:cxnSpLocks/>
          </p:cNvCxnSpPr>
          <p:nvPr/>
        </p:nvCxnSpPr>
        <p:spPr>
          <a:xfrm flipH="1">
            <a:off x="7967898" y="1648280"/>
            <a:ext cx="1" cy="2638905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CD94E-7135-9E4B-A7FA-1840F6DAA801}"/>
              </a:ext>
            </a:extLst>
          </p:cNvPr>
          <p:cNvCxnSpPr>
            <a:cxnSpLocks/>
          </p:cNvCxnSpPr>
          <p:nvPr/>
        </p:nvCxnSpPr>
        <p:spPr>
          <a:xfrm>
            <a:off x="7967898" y="4258601"/>
            <a:ext cx="1146605" cy="9141"/>
          </a:xfrm>
          <a:prstGeom prst="straightConnector1">
            <a:avLst/>
          </a:prstGeom>
          <a:ln w="57150">
            <a:solidFill>
              <a:srgbClr val="79B1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657BD7C-CC98-C848-930D-7A513501A56E}"/>
              </a:ext>
            </a:extLst>
          </p:cNvPr>
          <p:cNvSpPr/>
          <p:nvPr/>
        </p:nvSpPr>
        <p:spPr>
          <a:xfrm>
            <a:off x="10528237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75%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E040EC-5EDB-4249-A967-53C9F265EB8F}"/>
              </a:ext>
            </a:extLst>
          </p:cNvPr>
          <p:cNvSpPr/>
          <p:nvPr/>
        </p:nvSpPr>
        <p:spPr>
          <a:xfrm>
            <a:off x="8408710" y="1039042"/>
            <a:ext cx="1286929" cy="126767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70287-88F0-C64F-999B-0CC1E26FF740}"/>
              </a:ext>
            </a:extLst>
          </p:cNvPr>
          <p:cNvCxnSpPr>
            <a:stCxn id="55" idx="6"/>
          </p:cNvCxnSpPr>
          <p:nvPr/>
        </p:nvCxnSpPr>
        <p:spPr>
          <a:xfrm flipV="1">
            <a:off x="9695639" y="1671720"/>
            <a:ext cx="135470" cy="11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15DFEB-ACE9-EB4D-835D-623E6590AB4A}"/>
              </a:ext>
            </a:extLst>
          </p:cNvPr>
          <p:cNvSpPr/>
          <p:nvPr/>
        </p:nvSpPr>
        <p:spPr>
          <a:xfrm>
            <a:off x="2771329" y="4175837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PEP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C3CD945-FABD-F148-9A65-D060861FB3B2}"/>
              </a:ext>
            </a:extLst>
          </p:cNvPr>
          <p:cNvSpPr/>
          <p:nvPr/>
        </p:nvSpPr>
        <p:spPr>
          <a:xfrm>
            <a:off x="6382116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TAPP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63D483A-9457-274D-B816-3E019EC58084}"/>
              </a:ext>
            </a:extLst>
          </p:cNvPr>
          <p:cNvSpPr/>
          <p:nvPr/>
        </p:nvSpPr>
        <p:spPr>
          <a:xfrm>
            <a:off x="8281524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Coaches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40514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136474" y="2740057"/>
            <a:ext cx="1786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768A89-8F88-E746-AE7E-8B58F5BF0B4A}"/>
              </a:ext>
            </a:extLst>
          </p:cNvPr>
          <p:cNvCxnSpPr>
            <a:cxnSpLocks/>
          </p:cNvCxnSpPr>
          <p:nvPr/>
        </p:nvCxnSpPr>
        <p:spPr>
          <a:xfrm flipH="1">
            <a:off x="9831108" y="1643368"/>
            <a:ext cx="1" cy="26389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F575D-4FEA-9243-AAD3-4ADBBD38FCC8}"/>
              </a:ext>
            </a:extLst>
          </p:cNvPr>
          <p:cNvSpPr/>
          <p:nvPr/>
        </p:nvSpPr>
        <p:spPr>
          <a:xfrm>
            <a:off x="10525212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9224">
                  <a:shade val="30000"/>
                  <a:satMod val="115000"/>
                </a:srgbClr>
              </a:gs>
              <a:gs pos="50000">
                <a:srgbClr val="FF9224">
                  <a:shade val="67500"/>
                  <a:satMod val="115000"/>
                </a:srgbClr>
              </a:gs>
              <a:gs pos="100000">
                <a:srgbClr val="FF9224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21%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EEDD40-A656-F741-9C7C-29BBEE9FE8FE}"/>
              </a:ext>
            </a:extLst>
          </p:cNvPr>
          <p:cNvCxnSpPr>
            <a:cxnSpLocks/>
          </p:cNvCxnSpPr>
          <p:nvPr/>
        </p:nvCxnSpPr>
        <p:spPr>
          <a:xfrm>
            <a:off x="9811444" y="4243857"/>
            <a:ext cx="72672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B80084B-0D9E-0D45-89FE-8D3439C6FA4A}"/>
              </a:ext>
            </a:extLst>
          </p:cNvPr>
          <p:cNvSpPr/>
          <p:nvPr/>
        </p:nvSpPr>
        <p:spPr>
          <a:xfrm>
            <a:off x="877750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Doula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11EEE-28F5-FC4D-B011-321C4C0D94B7}"/>
              </a:ext>
            </a:extLst>
          </p:cNvPr>
          <p:cNvSpPr/>
          <p:nvPr/>
        </p:nvSpPr>
        <p:spPr>
          <a:xfrm>
            <a:off x="2853271" y="1043722"/>
            <a:ext cx="1286929" cy="1267678"/>
          </a:xfrm>
          <a:prstGeom prst="ellipse">
            <a:avLst/>
          </a:prstGeom>
          <a:noFill/>
          <a:ln w="57150">
            <a:solidFill>
              <a:srgbClr val="FF92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28D622-6CF8-4D48-A455-537B3A2B09FF}"/>
              </a:ext>
            </a:extLst>
          </p:cNvPr>
          <p:cNvCxnSpPr>
            <a:stCxn id="17" idx="6"/>
          </p:cNvCxnSpPr>
          <p:nvPr/>
        </p:nvCxnSpPr>
        <p:spPr>
          <a:xfrm flipV="1">
            <a:off x="4140200" y="1676400"/>
            <a:ext cx="135470" cy="1161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5EAA3-F68C-1841-8F97-E328A252B2D7}"/>
              </a:ext>
            </a:extLst>
          </p:cNvPr>
          <p:cNvCxnSpPr>
            <a:cxnSpLocks/>
          </p:cNvCxnSpPr>
          <p:nvPr/>
        </p:nvCxnSpPr>
        <p:spPr>
          <a:xfrm flipH="1">
            <a:off x="4275669" y="1648048"/>
            <a:ext cx="1" cy="2638905"/>
          </a:xfrm>
          <a:prstGeom prst="line">
            <a:avLst/>
          </a:prstGeom>
          <a:ln w="57150">
            <a:solidFill>
              <a:srgbClr val="FF9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3745DC88-E59F-3C4F-9978-043C08A272A0}"/>
              </a:ext>
            </a:extLst>
          </p:cNvPr>
          <p:cNvSpPr/>
          <p:nvPr/>
        </p:nvSpPr>
        <p:spPr>
          <a:xfrm>
            <a:off x="10529749" y="380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D30D">
                  <a:shade val="30000"/>
                  <a:satMod val="115000"/>
                </a:srgbClr>
              </a:gs>
              <a:gs pos="50000">
                <a:srgbClr val="FFD30D">
                  <a:shade val="67500"/>
                  <a:satMod val="115000"/>
                </a:srgbClr>
              </a:gs>
              <a:gs pos="100000">
                <a:srgbClr val="FFD30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36%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90F39-8DAC-5443-8F5B-D004113ABE7B}"/>
              </a:ext>
            </a:extLst>
          </p:cNvPr>
          <p:cNvCxnSpPr>
            <a:cxnSpLocks/>
          </p:cNvCxnSpPr>
          <p:nvPr/>
        </p:nvCxnSpPr>
        <p:spPr>
          <a:xfrm flipV="1">
            <a:off x="4261493" y="4243857"/>
            <a:ext cx="6004346" cy="20017"/>
          </a:xfrm>
          <a:prstGeom prst="straightConnector1">
            <a:avLst/>
          </a:prstGeom>
          <a:ln w="57150">
            <a:solidFill>
              <a:srgbClr val="FF9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E80E67D-04BD-FB46-B2F8-5F84DB4CC0B4}"/>
              </a:ext>
            </a:extLst>
          </p:cNvPr>
          <p:cNvSpPr/>
          <p:nvPr/>
        </p:nvSpPr>
        <p:spPr>
          <a:xfrm>
            <a:off x="1021473" y="1029674"/>
            <a:ext cx="1286929" cy="1267678"/>
          </a:xfrm>
          <a:prstGeom prst="ellipse">
            <a:avLst/>
          </a:prstGeom>
          <a:noFill/>
          <a:ln w="57150">
            <a:solidFill>
              <a:srgbClr val="FFD30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8D224D-7E3D-3845-B837-6A0ED1749413}"/>
              </a:ext>
            </a:extLst>
          </p:cNvPr>
          <p:cNvCxnSpPr>
            <a:stCxn id="73" idx="6"/>
          </p:cNvCxnSpPr>
          <p:nvPr/>
        </p:nvCxnSpPr>
        <p:spPr>
          <a:xfrm flipV="1">
            <a:off x="2308402" y="1662352"/>
            <a:ext cx="135470" cy="1161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22C437-F524-D94C-A6B9-4104B85DDBBB}"/>
              </a:ext>
            </a:extLst>
          </p:cNvPr>
          <p:cNvCxnSpPr>
            <a:cxnSpLocks/>
          </p:cNvCxnSpPr>
          <p:nvPr/>
        </p:nvCxnSpPr>
        <p:spPr>
          <a:xfrm flipH="1">
            <a:off x="2443871" y="1634000"/>
            <a:ext cx="1" cy="2638905"/>
          </a:xfrm>
          <a:prstGeom prst="line">
            <a:avLst/>
          </a:prstGeom>
          <a:ln w="57150">
            <a:solidFill>
              <a:srgbClr val="FFD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7E68D7-4F79-B944-A93F-4EE0D0B49FB7}"/>
              </a:ext>
            </a:extLst>
          </p:cNvPr>
          <p:cNvCxnSpPr>
            <a:cxnSpLocks/>
          </p:cNvCxnSpPr>
          <p:nvPr/>
        </p:nvCxnSpPr>
        <p:spPr>
          <a:xfrm flipV="1">
            <a:off x="2415524" y="4258462"/>
            <a:ext cx="7507416" cy="11919"/>
          </a:xfrm>
          <a:prstGeom prst="straightConnector1">
            <a:avLst/>
          </a:prstGeom>
          <a:ln w="57150">
            <a:solidFill>
              <a:srgbClr val="FFD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ECC3B6-6E33-8E49-900A-92553E78D584}"/>
              </a:ext>
            </a:extLst>
          </p:cNvPr>
          <p:cNvSpPr/>
          <p:nvPr/>
        </p:nvSpPr>
        <p:spPr>
          <a:xfrm>
            <a:off x="4691523" y="1034675"/>
            <a:ext cx="1286929" cy="1267678"/>
          </a:xfrm>
          <a:prstGeom prst="ellipse">
            <a:avLst/>
          </a:prstGeom>
          <a:noFill/>
          <a:ln w="57150">
            <a:solidFill>
              <a:srgbClr val="B8E05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05963-5ED3-3842-8E88-FBC8403F71CE}"/>
              </a:ext>
            </a:extLst>
          </p:cNvPr>
          <p:cNvCxnSpPr>
            <a:stCxn id="42" idx="6"/>
          </p:cNvCxnSpPr>
          <p:nvPr/>
        </p:nvCxnSpPr>
        <p:spPr>
          <a:xfrm flipV="1">
            <a:off x="5978452" y="1667353"/>
            <a:ext cx="135470" cy="1161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59EA21-7B7F-B14C-84BA-DFA92C699CCD}"/>
              </a:ext>
            </a:extLst>
          </p:cNvPr>
          <p:cNvCxnSpPr>
            <a:cxnSpLocks/>
          </p:cNvCxnSpPr>
          <p:nvPr/>
        </p:nvCxnSpPr>
        <p:spPr>
          <a:xfrm flipH="1">
            <a:off x="6113921" y="1639001"/>
            <a:ext cx="1" cy="2638905"/>
          </a:xfrm>
          <a:prstGeom prst="line">
            <a:avLst/>
          </a:prstGeom>
          <a:ln w="57150">
            <a:solidFill>
              <a:srgbClr val="B8E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2555F9-78F6-1145-8BCA-184B4CAAE563}"/>
              </a:ext>
            </a:extLst>
          </p:cNvPr>
          <p:cNvSpPr/>
          <p:nvPr/>
        </p:nvSpPr>
        <p:spPr>
          <a:xfrm>
            <a:off x="10525212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B8E05D">
                  <a:shade val="30000"/>
                  <a:satMod val="115000"/>
                </a:srgbClr>
              </a:gs>
              <a:gs pos="50000">
                <a:srgbClr val="B8E05D">
                  <a:shade val="67500"/>
                  <a:satMod val="115000"/>
                </a:srgbClr>
              </a:gs>
              <a:gs pos="100000">
                <a:srgbClr val="B8E05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44%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BAC3A4-640B-FA43-A102-AFAD368F6B38}"/>
              </a:ext>
            </a:extLst>
          </p:cNvPr>
          <p:cNvCxnSpPr>
            <a:cxnSpLocks/>
          </p:cNvCxnSpPr>
          <p:nvPr/>
        </p:nvCxnSpPr>
        <p:spPr>
          <a:xfrm flipV="1">
            <a:off x="6098019" y="4258601"/>
            <a:ext cx="3467400" cy="9141"/>
          </a:xfrm>
          <a:prstGeom prst="straightConnector1">
            <a:avLst/>
          </a:prstGeom>
          <a:ln w="57150">
            <a:solidFill>
              <a:srgbClr val="B8E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06CEDF3-D756-6543-8A29-EE929CF531CB}"/>
              </a:ext>
            </a:extLst>
          </p:cNvPr>
          <p:cNvSpPr/>
          <p:nvPr/>
        </p:nvSpPr>
        <p:spPr>
          <a:xfrm>
            <a:off x="6545500" y="1043954"/>
            <a:ext cx="1286929" cy="1267678"/>
          </a:xfrm>
          <a:prstGeom prst="ellipse">
            <a:avLst/>
          </a:prstGeom>
          <a:noFill/>
          <a:ln w="57150">
            <a:solidFill>
              <a:srgbClr val="79B14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CC6739-134B-F744-B9F4-07ED99D81A4F}"/>
              </a:ext>
            </a:extLst>
          </p:cNvPr>
          <p:cNvCxnSpPr>
            <a:stCxn id="47" idx="6"/>
          </p:cNvCxnSpPr>
          <p:nvPr/>
        </p:nvCxnSpPr>
        <p:spPr>
          <a:xfrm flipV="1">
            <a:off x="7832429" y="1676632"/>
            <a:ext cx="135470" cy="1161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A59E66-CA9C-D04C-9C9B-C67438593A6F}"/>
              </a:ext>
            </a:extLst>
          </p:cNvPr>
          <p:cNvCxnSpPr>
            <a:cxnSpLocks/>
          </p:cNvCxnSpPr>
          <p:nvPr/>
        </p:nvCxnSpPr>
        <p:spPr>
          <a:xfrm flipH="1">
            <a:off x="7967898" y="1648280"/>
            <a:ext cx="1" cy="2638905"/>
          </a:xfrm>
          <a:prstGeom prst="line">
            <a:avLst/>
          </a:prstGeom>
          <a:ln w="57150">
            <a:solidFill>
              <a:srgbClr val="79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CD94E-7135-9E4B-A7FA-1840F6DAA801}"/>
              </a:ext>
            </a:extLst>
          </p:cNvPr>
          <p:cNvCxnSpPr>
            <a:cxnSpLocks/>
          </p:cNvCxnSpPr>
          <p:nvPr/>
        </p:nvCxnSpPr>
        <p:spPr>
          <a:xfrm>
            <a:off x="7967898" y="4258601"/>
            <a:ext cx="1146605" cy="9141"/>
          </a:xfrm>
          <a:prstGeom prst="straightConnector1">
            <a:avLst/>
          </a:prstGeom>
          <a:ln w="57150">
            <a:solidFill>
              <a:srgbClr val="79B1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657BD7C-CC98-C848-930D-7A513501A56E}"/>
              </a:ext>
            </a:extLst>
          </p:cNvPr>
          <p:cNvSpPr/>
          <p:nvPr/>
        </p:nvSpPr>
        <p:spPr>
          <a:xfrm>
            <a:off x="10528237" y="380860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75%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E040EC-5EDB-4249-A967-53C9F265EB8F}"/>
              </a:ext>
            </a:extLst>
          </p:cNvPr>
          <p:cNvSpPr/>
          <p:nvPr/>
        </p:nvSpPr>
        <p:spPr>
          <a:xfrm>
            <a:off x="8408710" y="1039042"/>
            <a:ext cx="1286929" cy="126767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70287-88F0-C64F-999B-0CC1E26FF740}"/>
              </a:ext>
            </a:extLst>
          </p:cNvPr>
          <p:cNvCxnSpPr>
            <a:stCxn id="55" idx="6"/>
          </p:cNvCxnSpPr>
          <p:nvPr/>
        </p:nvCxnSpPr>
        <p:spPr>
          <a:xfrm flipV="1">
            <a:off x="9695639" y="1671720"/>
            <a:ext cx="135470" cy="11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15DFEB-ACE9-EB4D-835D-623E6590AB4A}"/>
              </a:ext>
            </a:extLst>
          </p:cNvPr>
          <p:cNvSpPr/>
          <p:nvPr/>
        </p:nvSpPr>
        <p:spPr>
          <a:xfrm>
            <a:off x="2771329" y="4175837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PEP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C3CD945-FABD-F148-9A65-D060861FB3B2}"/>
              </a:ext>
            </a:extLst>
          </p:cNvPr>
          <p:cNvSpPr/>
          <p:nvPr/>
        </p:nvSpPr>
        <p:spPr>
          <a:xfrm>
            <a:off x="6382116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TAPP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63D483A-9457-274D-B816-3E019EC58084}"/>
              </a:ext>
            </a:extLst>
          </p:cNvPr>
          <p:cNvSpPr/>
          <p:nvPr/>
        </p:nvSpPr>
        <p:spPr>
          <a:xfrm>
            <a:off x="8281524" y="4150646"/>
            <a:ext cx="1367742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Coaches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53C0CEE-12E4-164C-9A96-405970820657}"/>
              </a:ext>
            </a:extLst>
          </p:cNvPr>
          <p:cNvSpPr/>
          <p:nvPr/>
        </p:nvSpPr>
        <p:spPr>
          <a:xfrm>
            <a:off x="4613343" y="4150646"/>
            <a:ext cx="1367742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BD7773-F064-3941-9E69-9BBAD9E29219}"/>
              </a:ext>
            </a:extLst>
          </p:cNvPr>
          <p:cNvSpPr/>
          <p:nvPr/>
        </p:nvSpPr>
        <p:spPr>
          <a:xfrm>
            <a:off x="2771329" y="4741247"/>
            <a:ext cx="1367742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A4849A4-F51E-1A4D-8203-16C1C269611B}"/>
              </a:ext>
            </a:extLst>
          </p:cNvPr>
          <p:cNvSpPr/>
          <p:nvPr/>
        </p:nvSpPr>
        <p:spPr>
          <a:xfrm>
            <a:off x="4627710" y="4719978"/>
            <a:ext cx="5021556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32962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9678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  <a:ln w="2857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-3" y="83898"/>
            <a:ext cx="121919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Outcomes for Georgia Youth in </a:t>
            </a:r>
            <a:r>
              <a:rPr lang="en-US" sz="3200" b="1" dirty="0">
                <a:solidFill>
                  <a:srgbClr val="7F181E"/>
                </a:solidFill>
                <a:latin typeface="Arial Narrow" panose="020B0606020202030204" pitchFamily="34" charset="0"/>
              </a:rPr>
              <a:t>Foster Care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46814" y="736338"/>
            <a:ext cx="8941981" cy="1040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nearly </a:t>
            </a:r>
            <a:r>
              <a:rPr lang="en-US" sz="2800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14,000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in foster care in Georgia, </a:t>
            </a:r>
            <a:b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from 7,500 in 2011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830B0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7" t="618" r="29305" b="-618"/>
          <a:stretch/>
        </p:blipFill>
        <p:spPr>
          <a:xfrm>
            <a:off x="998543" y="2531533"/>
            <a:ext cx="1779373" cy="133275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196308" y="3782049"/>
            <a:ext cx="3849131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most likely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obtain a bachelor’s degree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8975" y="3754160"/>
            <a:ext cx="3368230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en-US" sz="4400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less likely to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from high school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525242" y="2582461"/>
            <a:ext cx="1363553" cy="1313527"/>
            <a:chOff x="8067797" y="2297080"/>
            <a:chExt cx="1716296" cy="1788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11" y="2297080"/>
              <a:ext cx="1521741" cy="1788437"/>
            </a:xfrm>
            <a:prstGeom prst="rect">
              <a:avLst/>
            </a:prstGeom>
          </p:spPr>
        </p:pic>
        <p:cxnSp>
          <p:nvCxnSpPr>
            <p:cNvPr id="32" name="Straight Connector 31"/>
            <p:cNvCxnSpPr>
              <a:stCxn id="37" idx="7"/>
              <a:endCxn id="37" idx="3"/>
            </p:cNvCxnSpPr>
            <p:nvPr/>
          </p:nvCxnSpPr>
          <p:spPr>
            <a:xfrm flipH="1">
              <a:off x="8319143" y="2562258"/>
              <a:ext cx="1213604" cy="11927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067797" y="2315232"/>
              <a:ext cx="1716296" cy="168680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93622" y="3782048"/>
            <a:ext cx="3565400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en-US" sz="4400" dirty="0">
                <a:solidFill>
                  <a:srgbClr val="830B0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had more than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placements</a:t>
            </a:r>
            <a:endParaRPr lang="en-U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72" y="2473341"/>
            <a:ext cx="1301983" cy="1401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9" y="2461567"/>
            <a:ext cx="1303470" cy="1402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23" y="2463069"/>
            <a:ext cx="1301916" cy="14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575" y="-17963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324746" y="1233525"/>
            <a:ext cx="74732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519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Georgia’s youth aged-out of Foster Care in 2015.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7579" y="300782"/>
            <a:ext cx="852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Outcomes for Georgia Youth </a:t>
            </a:r>
            <a:r>
              <a:rPr lang="en-US" sz="3200" b="1" dirty="0">
                <a:solidFill>
                  <a:srgbClr val="7F181E"/>
                </a:solidFill>
                <a:latin typeface="Arial Narrow" panose="020B0606020202030204" pitchFamily="34" charset="0"/>
              </a:rPr>
              <a:t>Aging Out of Foster Care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83" y="2216136"/>
            <a:ext cx="1492167" cy="17536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63690" y="3751792"/>
            <a:ext cx="3031599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earn a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degree by age 25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26" y="2093464"/>
            <a:ext cx="1790422" cy="19269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01" y="2290962"/>
            <a:ext cx="1771406" cy="16040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2370" y="3770810"/>
            <a:ext cx="3762569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young women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become pregnant by age 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20785" y="3782049"/>
            <a:ext cx="2762295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7F18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become </a:t>
            </a:r>
            <a:b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after age 18 </a:t>
            </a:r>
          </a:p>
        </p:txBody>
      </p:sp>
    </p:spTree>
    <p:extLst>
      <p:ext uri="{BB962C8B-B14F-4D97-AF65-F5344CB8AC3E}">
        <p14:creationId xmlns:p14="http://schemas.microsoft.com/office/powerpoint/2010/main" val="262121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824382" y="412897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Financial Impact to Our State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3" y="2261936"/>
            <a:ext cx="2714042" cy="25878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29182" y="1592098"/>
            <a:ext cx="8250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On average, for every young person who ages out of foster care, taxpayers and communities pay </a:t>
            </a:r>
            <a:r>
              <a:rPr lang="en-US" sz="2400" dirty="0">
                <a:solidFill>
                  <a:srgbClr val="830B0E"/>
                </a:solidFill>
                <a:latin typeface="Arial Narrow" panose="020B0606020202030204" pitchFamily="34" charset="0"/>
              </a:rPr>
              <a:t>$30,000 / year </a:t>
            </a:r>
            <a:r>
              <a:rPr lang="en-US" sz="2400" dirty="0">
                <a:latin typeface="Arial Narrow" panose="020B0606020202030204" pitchFamily="34" charset="0"/>
              </a:rPr>
              <a:t>in social costs like public assistance, incarceration, and lost tax income.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 city with an average of </a:t>
            </a:r>
            <a:r>
              <a:rPr lang="en-US" sz="2400" dirty="0">
                <a:solidFill>
                  <a:srgbClr val="830B0E"/>
                </a:solidFill>
                <a:latin typeface="Arial Narrow" panose="020B0606020202030204" pitchFamily="34" charset="0"/>
              </a:rPr>
              <a:t>100</a:t>
            </a:r>
            <a:r>
              <a:rPr lang="en-US" sz="2400" dirty="0">
                <a:latin typeface="Arial Narrow" panose="020B0606020202030204" pitchFamily="34" charset="0"/>
              </a:rPr>
              <a:t> young people aging out of from foster care could estimate social costs of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830B0E"/>
                </a:solidFill>
                <a:latin typeface="Arial Narrow" panose="020B0606020202030204" pitchFamily="34" charset="0"/>
              </a:rPr>
              <a:t>$3,000,000 </a:t>
            </a:r>
            <a:r>
              <a:rPr lang="en-US" sz="2400" dirty="0">
                <a:latin typeface="Arial Narrow" panose="020B0606020202030204" pitchFamily="34" charset="0"/>
              </a:rPr>
              <a:t>for that one cohort.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In 2015, the cost for those aging out exceeded </a:t>
            </a:r>
            <a:r>
              <a:rPr lang="en-US" sz="2400" dirty="0">
                <a:solidFill>
                  <a:srgbClr val="830B0E"/>
                </a:solidFill>
                <a:latin typeface="Arial Narrow" panose="020B0606020202030204" pitchFamily="34" charset="0"/>
              </a:rPr>
              <a:t>$15,570,000 </a:t>
            </a:r>
            <a:br>
              <a:rPr lang="en-US" sz="2400" dirty="0">
                <a:solidFill>
                  <a:srgbClr val="830B0E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in Georgia.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1" y="3760805"/>
            <a:ext cx="803560" cy="10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athwaytoSuccess-03.png" descr="PathwaytoSuccess-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1699" y="-753020"/>
            <a:ext cx="12403699" cy="613836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4052451" y="429994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181E"/>
                </a:solidFill>
                <a:latin typeface="Arial Narrow" panose="020B0606020202030204" pitchFamily="34" charset="0"/>
              </a:rPr>
              <a:t>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263134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itle 4">
            <a:extLst>
              <a:ext uri="{FF2B5EF4-FFF2-40B4-BE49-F238E27FC236}">
                <a16:creationId xmlns:a16="http://schemas.microsoft.com/office/drawing/2014/main" id="{DCE52B20-1DB9-664B-A24C-88DFFE5EFE80}"/>
              </a:ext>
            </a:extLst>
          </p:cNvPr>
          <p:cNvSpPr txBox="1">
            <a:spLocks/>
          </p:cNvSpPr>
          <p:nvPr/>
        </p:nvSpPr>
        <p:spPr>
          <a:xfrm>
            <a:off x="1990846" y="2326511"/>
            <a:ext cx="8380070" cy="902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 Cradle-to-Career Success Pathway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900F39CF-F5E5-5B47-AD2D-6AB91F2225F2}"/>
              </a:ext>
            </a:extLst>
          </p:cNvPr>
          <p:cNvSpPr txBox="1">
            <a:spLocks/>
          </p:cNvSpPr>
          <p:nvPr/>
        </p:nvSpPr>
        <p:spPr>
          <a:xfrm>
            <a:off x="1909823" y="1705627"/>
            <a:ext cx="8368495" cy="920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569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6D0306"/>
                </a:solidFill>
                <a:latin typeface="Arial Narrow" panose="020B0606020202030204" pitchFamily="34" charset="0"/>
              </a:rPr>
              <a:t>What would it take to reach Success @ 25?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E32C2E-43C2-F042-B1E4-CC080A8E028E}"/>
              </a:ext>
            </a:extLst>
          </p:cNvPr>
          <p:cNvSpPr txBox="1"/>
          <p:nvPr/>
        </p:nvSpPr>
        <p:spPr>
          <a:xfrm>
            <a:off x="2731625" y="3509963"/>
            <a:ext cx="680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The Social Genome Project, The Brookings Institution</a:t>
            </a:r>
          </a:p>
        </p:txBody>
      </p:sp>
    </p:spTree>
    <p:extLst>
      <p:ext uri="{BB962C8B-B14F-4D97-AF65-F5344CB8AC3E}">
        <p14:creationId xmlns:p14="http://schemas.microsoft.com/office/powerpoint/2010/main" val="30849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-52434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itle 4">
            <a:extLst>
              <a:ext uri="{FF2B5EF4-FFF2-40B4-BE49-F238E27FC236}">
                <a16:creationId xmlns:a16="http://schemas.microsoft.com/office/drawing/2014/main" id="{DCE52B20-1DB9-664B-A24C-88DFFE5EFE80}"/>
              </a:ext>
            </a:extLst>
          </p:cNvPr>
          <p:cNvSpPr txBox="1">
            <a:spLocks/>
          </p:cNvSpPr>
          <p:nvPr/>
        </p:nvSpPr>
        <p:spPr>
          <a:xfrm>
            <a:off x="2573545" y="986457"/>
            <a:ext cx="7153257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What would it take to reach Success @ 25?</a:t>
            </a:r>
          </a:p>
          <a:p>
            <a:endParaRPr lang="en-US" sz="3200" dirty="0">
              <a:solidFill>
                <a:srgbClr val="812305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900F39CF-F5E5-5B47-AD2D-6AB91F2225F2}"/>
              </a:ext>
            </a:extLst>
          </p:cNvPr>
          <p:cNvSpPr txBox="1">
            <a:spLocks/>
          </p:cNvSpPr>
          <p:nvPr/>
        </p:nvSpPr>
        <p:spPr>
          <a:xfrm>
            <a:off x="3129261" y="595861"/>
            <a:ext cx="6041826" cy="350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5692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043175E-2795-A94D-9BF9-34FD893ED4D6}"/>
              </a:ext>
            </a:extLst>
          </p:cNvPr>
          <p:cNvSpPr/>
          <p:nvPr/>
        </p:nvSpPr>
        <p:spPr>
          <a:xfrm>
            <a:off x="1111170" y="3824160"/>
            <a:ext cx="10104698" cy="57709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5" y="-503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29082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4746" y="6292312"/>
            <a:ext cx="1022888" cy="4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2" cy="6858000"/>
            <a:chOff x="-2" y="0"/>
            <a:chExt cx="12192002" cy="6858000"/>
          </a:xfrm>
        </p:grpSpPr>
        <p:sp>
          <p:nvSpPr>
            <p:cNvPr id="5" name="Rectangle 4"/>
            <p:cNvSpPr/>
            <p:nvPr/>
          </p:nvSpPr>
          <p:spPr>
            <a:xfrm>
              <a:off x="-1" y="5257800"/>
              <a:ext cx="12192001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" t="26200" r="13394" b="35339"/>
            <a:stretch/>
          </p:blipFill>
          <p:spPr>
            <a:xfrm>
              <a:off x="-2" y="0"/>
              <a:ext cx="12192001" cy="525766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1301" y="5349875"/>
              <a:ext cx="11648939" cy="1403830"/>
              <a:chOff x="281301" y="5349875"/>
              <a:chExt cx="11648939" cy="140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" b="3503"/>
              <a:stretch/>
            </p:blipFill>
            <p:spPr>
              <a:xfrm>
                <a:off x="281301" y="5349875"/>
                <a:ext cx="3066333" cy="13918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859966" y="6045819"/>
                <a:ext cx="30702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A8D557"/>
                    </a:solidFill>
                    <a:latin typeface="Arial Narrow" panose="020B0606020202030204" pitchFamily="34" charset="0"/>
                  </a:rPr>
                  <a:t>Success @ 25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24746" y="6241942"/>
                <a:ext cx="1022888" cy="449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9A879-6214-D145-8E2C-41A2DBDC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2"/>
          <a:stretch/>
        </p:blipFill>
        <p:spPr>
          <a:xfrm>
            <a:off x="491355" y="1106793"/>
            <a:ext cx="11464823" cy="14914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211105-18FA-0A43-8336-F422F789682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A3A9E-FA3F-4142-904E-AA8DFE5477F5}"/>
              </a:ext>
            </a:extLst>
          </p:cNvPr>
          <p:cNvSpPr txBox="1"/>
          <p:nvPr/>
        </p:nvSpPr>
        <p:spPr>
          <a:xfrm>
            <a:off x="1727200" y="2953453"/>
            <a:ext cx="1295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0B0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522C6-A69E-8F4B-8C11-165A5D37264F}"/>
              </a:ext>
            </a:extLst>
          </p:cNvPr>
          <p:cNvSpPr/>
          <p:nvPr/>
        </p:nvSpPr>
        <p:spPr>
          <a:xfrm>
            <a:off x="2840571" y="2736856"/>
            <a:ext cx="143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Ready for school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age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DD854-C28F-6D43-A35E-D986D9E8F2B1}"/>
              </a:ext>
            </a:extLst>
          </p:cNvPr>
          <p:cNvSpPr/>
          <p:nvPr/>
        </p:nvSpPr>
        <p:spPr>
          <a:xfrm>
            <a:off x="4572009" y="2740520"/>
            <a:ext cx="15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Core academic and social skills by age 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00A0B-A727-E541-9E9F-B2121A40BFF9}"/>
              </a:ext>
            </a:extLst>
          </p:cNvPr>
          <p:cNvSpPr/>
          <p:nvPr/>
        </p:nvSpPr>
        <p:spPr>
          <a:xfrm>
            <a:off x="6282269" y="2740057"/>
            <a:ext cx="17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Graduate HS – 2.5 GPA, no crime, no baby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C57AAB-B412-5940-A754-07B5363764D0}"/>
              </a:ext>
            </a:extLst>
          </p:cNvPr>
          <p:cNvSpPr/>
          <p:nvPr/>
        </p:nvSpPr>
        <p:spPr>
          <a:xfrm>
            <a:off x="8212670" y="2740057"/>
            <a:ext cx="171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Post-secondary credential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age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9ECAF3-410B-0E4D-8707-E0A396308F57}"/>
              </a:ext>
            </a:extLst>
          </p:cNvPr>
          <p:cNvSpPr/>
          <p:nvPr/>
        </p:nvSpPr>
        <p:spPr>
          <a:xfrm>
            <a:off x="10265839" y="2735257"/>
            <a:ext cx="150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Income = 300% of poverty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8B6E6-A63B-6A4A-9764-82C749DEC60B}"/>
              </a:ext>
            </a:extLst>
          </p:cNvPr>
          <p:cNvCxnSpPr/>
          <p:nvPr/>
        </p:nvCxnSpPr>
        <p:spPr>
          <a:xfrm>
            <a:off x="26712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EC49C-40FD-5845-877D-2C79C663EDCE}"/>
              </a:ext>
            </a:extLst>
          </p:cNvPr>
          <p:cNvCxnSpPr/>
          <p:nvPr/>
        </p:nvCxnSpPr>
        <p:spPr>
          <a:xfrm>
            <a:off x="4461936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D2EFA-E179-E245-8A04-083F10F37927}"/>
              </a:ext>
            </a:extLst>
          </p:cNvPr>
          <p:cNvCxnSpPr/>
          <p:nvPr/>
        </p:nvCxnSpPr>
        <p:spPr>
          <a:xfrm>
            <a:off x="6269569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5C96F8-9E4D-5E44-9ADE-D05745BB5725}"/>
              </a:ext>
            </a:extLst>
          </p:cNvPr>
          <p:cNvCxnSpPr/>
          <p:nvPr/>
        </p:nvCxnSpPr>
        <p:spPr>
          <a:xfrm>
            <a:off x="8081435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5986DF-2F60-3D48-A0CC-2081A27BA5C9}"/>
              </a:ext>
            </a:extLst>
          </p:cNvPr>
          <p:cNvCxnSpPr/>
          <p:nvPr/>
        </p:nvCxnSpPr>
        <p:spPr>
          <a:xfrm>
            <a:off x="10117674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462623F-2AC8-E541-B64E-AFB02B2D183B}"/>
              </a:ext>
            </a:extLst>
          </p:cNvPr>
          <p:cNvSpPr/>
          <p:nvPr/>
        </p:nvSpPr>
        <p:spPr>
          <a:xfrm>
            <a:off x="880541" y="2749556"/>
            <a:ext cx="15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Born to non-poor, two-parent family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E618E-3C52-C742-956C-6D99BD6E00B6}"/>
              </a:ext>
            </a:extLst>
          </p:cNvPr>
          <p:cNvCxnSpPr/>
          <p:nvPr/>
        </p:nvCxnSpPr>
        <p:spPr>
          <a:xfrm>
            <a:off x="474138" y="2735257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3F168-C6CB-634E-B515-E954452500DC}"/>
              </a:ext>
            </a:extLst>
          </p:cNvPr>
          <p:cNvCxnSpPr/>
          <p:nvPr/>
        </p:nvCxnSpPr>
        <p:spPr>
          <a:xfrm>
            <a:off x="11967638" y="2724853"/>
            <a:ext cx="0" cy="16764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60FEB8-8197-9C42-94A7-C33D5B6F2B00}"/>
              </a:ext>
            </a:extLst>
          </p:cNvPr>
          <p:cNvSpPr txBox="1"/>
          <p:nvPr/>
        </p:nvSpPr>
        <p:spPr>
          <a:xfrm>
            <a:off x="10665889" y="41509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17%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5999B2-7FAB-674A-8037-090DFC454246}"/>
              </a:ext>
            </a:extLst>
          </p:cNvPr>
          <p:cNvSpPr/>
          <p:nvPr/>
        </p:nvSpPr>
        <p:spPr>
          <a:xfrm>
            <a:off x="10532539" y="380261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B10509">
                  <a:shade val="30000"/>
                  <a:satMod val="115000"/>
                </a:srgbClr>
              </a:gs>
              <a:gs pos="50000">
                <a:srgbClr val="B10509">
                  <a:shade val="67500"/>
                  <a:satMod val="115000"/>
                </a:srgbClr>
              </a:gs>
              <a:gs pos="100000">
                <a:srgbClr val="B1050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4507"/>
              <a:satOff val="39495"/>
              <a:lumOff val="-16471"/>
              <a:alphaOff val="0"/>
            </a:schemeClr>
          </a:fillRef>
          <a:effectRef idx="0">
            <a:schemeClr val="accent5">
              <a:hueOff val="414507"/>
              <a:satOff val="39495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lIns="45720" rIns="45720" anchor="ctr" anchorCtr="1"/>
          <a:lstStyle/>
          <a:p>
            <a:r>
              <a:rPr lang="en-US" sz="2400" b="1" dirty="0"/>
              <a:t>17%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2" y="2001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812305"/>
                </a:solidFill>
                <a:latin typeface="Arial Narrow" panose="020B0606020202030204" pitchFamily="34" charset="0"/>
              </a:rPr>
              <a:t>A Cradle-to-Career Success Pathway</a:t>
            </a:r>
            <a:br>
              <a:rPr lang="en-US" dirty="0">
                <a:solidFill>
                  <a:srgbClr val="812305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What would it take to reach Success @ 25?</a:t>
            </a:r>
          </a:p>
        </p:txBody>
      </p:sp>
    </p:spTree>
    <p:extLst>
      <p:ext uri="{BB962C8B-B14F-4D97-AF65-F5344CB8AC3E}">
        <p14:creationId xmlns:p14="http://schemas.microsoft.com/office/powerpoint/2010/main" val="15752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AD 2018 Power Point Template" id="{0B3475AB-EDFC-4F73-9731-5238A583B711}" vid="{2E8A5A14-E4B7-426F-B03A-32DD569466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F30C2B94D25438E6CD9BF6F7133EE" ma:contentTypeVersion="8" ma:contentTypeDescription="Create a new document." ma:contentTypeScope="" ma:versionID="c63b7571243a294487f2ad865bc179cc">
  <xsd:schema xmlns:xsd="http://www.w3.org/2001/XMLSchema" xmlns:xs="http://www.w3.org/2001/XMLSchema" xmlns:p="http://schemas.microsoft.com/office/2006/metadata/properties" xmlns:ns2="18c4a3d9-62de-455a-98ab-0bfcc1518f55" xmlns:ns3="a8f4f078-3d12-465d-b34c-3316c3cc2f5a" targetNamespace="http://schemas.microsoft.com/office/2006/metadata/properties" ma:root="true" ma:fieldsID="55245a71834e54c42718ab14fdf3f825" ns2:_="" ns3:_="">
    <xsd:import namespace="18c4a3d9-62de-455a-98ab-0bfcc1518f55"/>
    <xsd:import namespace="a8f4f078-3d12-465d-b34c-3316c3cc2f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4a3d9-62de-455a-98ab-0bfcc1518f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4f078-3d12-465d-b34c-3316c3cc2f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2663B-0710-4977-8800-F2F2EE415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26B3D-1A0D-44DC-94CC-23DCEA7397C6}">
  <ds:schemaRefs>
    <ds:schemaRef ds:uri="http://schemas.openxmlformats.org/package/2006/metadata/core-properties"/>
    <ds:schemaRef ds:uri="a8f4f078-3d12-465d-b34c-3316c3cc2f5a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18c4a3d9-62de-455a-98ab-0bfcc1518f5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6F31AB-6677-4972-B3D4-94110472C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4a3d9-62de-455a-98ab-0bfcc1518f55"/>
    <ds:schemaRef ds:uri="a8f4f078-3d12-465d-b34c-3316c3cc2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DFAD 2018 Power Point Template</Template>
  <TotalTime>3159</TotalTime>
  <Words>743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Families First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Maxwell</dc:creator>
  <cp:lastModifiedBy>Sigele Winbush</cp:lastModifiedBy>
  <cp:revision>27</cp:revision>
  <dcterms:created xsi:type="dcterms:W3CDTF">2018-03-07T20:41:56Z</dcterms:created>
  <dcterms:modified xsi:type="dcterms:W3CDTF">2018-04-06T16:27:21Z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0x010100B75F30C2B94D25438E6CD9BF6F7133EE</vt:lpwstr>
  </property>
</Properties>
</file>