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416" r:id="rId2"/>
    <p:sldId id="417" r:id="rId3"/>
    <p:sldId id="418" r:id="rId4"/>
    <p:sldId id="419" r:id="rId5"/>
    <p:sldId id="420" r:id="rId6"/>
    <p:sldId id="421" r:id="rId7"/>
    <p:sldId id="422" r:id="rId8"/>
    <p:sldId id="423" r:id="rId9"/>
    <p:sldId id="424" r:id="rId10"/>
    <p:sldId id="425" r:id="rId11"/>
    <p:sldId id="426" r:id="rId12"/>
    <p:sldId id="412" r:id="rId13"/>
    <p:sldId id="413" r:id="rId14"/>
    <p:sldId id="414" r:id="rId15"/>
    <p:sldId id="415" r:id="rId16"/>
    <p:sldId id="362" r:id="rId17"/>
    <p:sldId id="363" r:id="rId18"/>
    <p:sldId id="37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416"/>
            <p14:sldId id="417"/>
            <p14:sldId id="418"/>
            <p14:sldId id="419"/>
            <p14:sldId id="420"/>
            <p14:sldId id="421"/>
            <p14:sldId id="422"/>
            <p14:sldId id="423"/>
            <p14:sldId id="424"/>
            <p14:sldId id="425"/>
            <p14:sldId id="426"/>
            <p14:sldId id="412"/>
            <p14:sldId id="413"/>
            <p14:sldId id="414"/>
            <p14:sldId id="415"/>
            <p14:sldId id="362"/>
            <p14:sldId id="363"/>
            <p14:sldId id="378"/>
          </p14:sldIdLst>
        </p14:section>
        <p14:section name="SLIDE STARTERS" id="{ACC24B29-0CC7-491A-A98A-CF7CBDBE501E}">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924"/>
    <a:srgbClr val="E6E6E6"/>
    <a:srgbClr val="FFFFFF"/>
    <a:srgbClr val="B7472A"/>
    <a:srgbClr val="000000"/>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6419" autoAdjust="0"/>
  </p:normalViewPr>
  <p:slideViewPr>
    <p:cSldViewPr snapToGrid="0">
      <p:cViewPr varScale="1">
        <p:scale>
          <a:sx n="57" d="100"/>
          <a:sy n="57" d="100"/>
        </p:scale>
        <p:origin x="802" y="86"/>
      </p:cViewPr>
      <p:guideLst/>
    </p:cSldViewPr>
  </p:slideViewPr>
  <p:outlineViewPr>
    <p:cViewPr>
      <p:scale>
        <a:sx n="33" d="100"/>
        <a:sy n="33" d="100"/>
      </p:scale>
      <p:origin x="0" y="-1164"/>
    </p:cViewPr>
  </p:outlineViewPr>
  <p:notesTextViewPr>
    <p:cViewPr>
      <p:scale>
        <a:sx n="3" d="2"/>
        <a:sy n="3" d="2"/>
      </p:scale>
      <p:origin x="0" y="0"/>
    </p:cViewPr>
  </p:notesTextViewPr>
  <p:sorterViewPr>
    <p:cViewPr>
      <p:scale>
        <a:sx n="108" d="100"/>
        <a:sy n="108" d="100"/>
      </p:scale>
      <p:origin x="0" y="-3162"/>
    </p:cViewPr>
  </p:sorterViewPr>
  <p:notesViewPr>
    <p:cSldViewPr snapToGrid="0">
      <p:cViewPr varScale="1">
        <p:scale>
          <a:sx n="57" d="100"/>
          <a:sy n="57" d="100"/>
        </p:scale>
        <p:origin x="177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7839" cy="466434"/>
          </a:xfrm>
          <a:prstGeom prst="rect">
            <a:avLst/>
          </a:prstGeom>
        </p:spPr>
        <p:txBody>
          <a:bodyPr vert="horz" lIns="93165" tIns="46582" rIns="93165" bIns="46582" rtlCol="0"/>
          <a:lstStyle>
            <a:lvl1pPr algn="l">
              <a:defRPr sz="1200"/>
            </a:lvl1pPr>
          </a:lstStyle>
          <a:p>
            <a:endParaRPr lang="en-US"/>
          </a:p>
        </p:txBody>
      </p:sp>
      <p:sp>
        <p:nvSpPr>
          <p:cNvPr id="3" name="Date Placeholder 2"/>
          <p:cNvSpPr>
            <a:spLocks noGrp="1"/>
          </p:cNvSpPr>
          <p:nvPr>
            <p:ph type="dt" sz="quarter" idx="1"/>
          </p:nvPr>
        </p:nvSpPr>
        <p:spPr>
          <a:xfrm>
            <a:off x="3970939" y="3"/>
            <a:ext cx="3037839" cy="466434"/>
          </a:xfrm>
          <a:prstGeom prst="rect">
            <a:avLst/>
          </a:prstGeom>
        </p:spPr>
        <p:txBody>
          <a:bodyPr vert="horz" lIns="93165" tIns="46582" rIns="93165" bIns="46582" rtlCol="0"/>
          <a:lstStyle>
            <a:lvl1pPr algn="r">
              <a:defRPr sz="1200"/>
            </a:lvl1pPr>
          </a:lstStyle>
          <a:p>
            <a:fld id="{7CCA049B-3A46-4BDA-A8F5-2925B00FE570}" type="datetimeFigureOut">
              <a:rPr lang="en-US" smtClean="0"/>
              <a:t>5/7/2018</a:t>
            </a:fld>
            <a:endParaRPr lang="en-US"/>
          </a:p>
        </p:txBody>
      </p:sp>
      <p:sp>
        <p:nvSpPr>
          <p:cNvPr id="4" name="Footer Placeholder 3"/>
          <p:cNvSpPr>
            <a:spLocks noGrp="1"/>
          </p:cNvSpPr>
          <p:nvPr>
            <p:ph type="ftr" sz="quarter" idx="2"/>
          </p:nvPr>
        </p:nvSpPr>
        <p:spPr>
          <a:xfrm>
            <a:off x="3" y="8829968"/>
            <a:ext cx="3037839" cy="466433"/>
          </a:xfrm>
          <a:prstGeom prst="rect">
            <a:avLst/>
          </a:prstGeom>
        </p:spPr>
        <p:txBody>
          <a:bodyPr vert="horz" lIns="93165" tIns="46582" rIns="93165"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39" cy="466433"/>
          </a:xfrm>
          <a:prstGeom prst="rect">
            <a:avLst/>
          </a:prstGeom>
        </p:spPr>
        <p:txBody>
          <a:bodyPr vert="horz" lIns="93165" tIns="46582" rIns="93165" bIns="46582"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7839" cy="466434"/>
          </a:xfrm>
          <a:prstGeom prst="rect">
            <a:avLst/>
          </a:prstGeom>
        </p:spPr>
        <p:txBody>
          <a:bodyPr vert="horz" lIns="93165" tIns="46582" rIns="93165" bIns="46582" rtlCol="0"/>
          <a:lstStyle>
            <a:lvl1pPr algn="l">
              <a:defRPr sz="1200"/>
            </a:lvl1pPr>
          </a:lstStyle>
          <a:p>
            <a:endParaRPr lang="en-US"/>
          </a:p>
        </p:txBody>
      </p:sp>
      <p:sp>
        <p:nvSpPr>
          <p:cNvPr id="3" name="Date Placeholder 2"/>
          <p:cNvSpPr>
            <a:spLocks noGrp="1"/>
          </p:cNvSpPr>
          <p:nvPr>
            <p:ph type="dt" idx="1"/>
          </p:nvPr>
        </p:nvSpPr>
        <p:spPr>
          <a:xfrm>
            <a:off x="3970939" y="3"/>
            <a:ext cx="3037839" cy="466434"/>
          </a:xfrm>
          <a:prstGeom prst="rect">
            <a:avLst/>
          </a:prstGeom>
        </p:spPr>
        <p:txBody>
          <a:bodyPr vert="horz" lIns="93165" tIns="46582" rIns="93165" bIns="46582" rtlCol="0"/>
          <a:lstStyle>
            <a:lvl1pPr algn="r">
              <a:defRPr sz="1200"/>
            </a:lvl1pPr>
          </a:lstStyle>
          <a:p>
            <a:fld id="{44C46CEC-428A-4DD0-A7C7-21AF8DE33E93}" type="datetimeFigureOut">
              <a:rPr lang="en-US" smtClean="0"/>
              <a:t>5/7/2018</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5" tIns="46582" rIns="93165" bIns="46582"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65" tIns="46582" rIns="93165"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68"/>
            <a:ext cx="3037839" cy="466433"/>
          </a:xfrm>
          <a:prstGeom prst="rect">
            <a:avLst/>
          </a:prstGeom>
        </p:spPr>
        <p:txBody>
          <a:bodyPr vert="horz" lIns="93165" tIns="46582" rIns="93165"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39" cy="466433"/>
          </a:xfrm>
          <a:prstGeom prst="rect">
            <a:avLst/>
          </a:prstGeom>
        </p:spPr>
        <p:txBody>
          <a:bodyPr vert="horz" lIns="93165" tIns="46582" rIns="93165" bIns="46582"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ytimes.com/2013/07/22/business/in-climbing-income-ladder-location-matters.html?pagewanted=al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31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15601"/>
          </a:xfrm>
        </p:spPr>
        <p:txBody>
          <a:bodyPr/>
          <a:lstStyle/>
          <a:p>
            <a:pPr marL="169497" indent="-169497">
              <a:spcAft>
                <a:spcPts val="594"/>
              </a:spcAft>
              <a:buFont typeface="Arial" panose="020B0604020202020204" pitchFamily="34" charset="0"/>
              <a:buChar char="•"/>
            </a:pPr>
            <a:r>
              <a:rPr lang="en-US" dirty="0">
                <a:latin typeface="Arial" panose="020B0604020202020204" pitchFamily="34" charset="0"/>
                <a:cs typeface="Arial" panose="020B0604020202020204" pitchFamily="34" charset="0"/>
              </a:rPr>
              <a:t>Goodwill</a:t>
            </a:r>
            <a:r>
              <a:rPr lang="en-US" baseline="0" dirty="0">
                <a:latin typeface="Arial" panose="020B0604020202020204" pitchFamily="34" charset="0"/>
                <a:cs typeface="Arial" panose="020B0604020202020204" pitchFamily="34" charset="0"/>
              </a:rPr>
              <a:t> of North Georgia is</a:t>
            </a:r>
            <a:r>
              <a:rPr lang="en-US" dirty="0">
                <a:latin typeface="Arial" panose="020B0604020202020204" pitchFamily="34" charset="0"/>
                <a:cs typeface="Arial" panose="020B0604020202020204" pitchFamily="34" charset="0"/>
              </a:rPr>
              <a:t> a powerhouse when it comes to getting people ready to work</a:t>
            </a:r>
          </a:p>
          <a:p>
            <a:pPr marL="169497" indent="-169497">
              <a:spcAft>
                <a:spcPts val="594"/>
              </a:spcAft>
              <a:buFont typeface="Arial" panose="020B0604020202020204" pitchFamily="34" charset="0"/>
              <a:buChar char="•"/>
            </a:pPr>
            <a:r>
              <a:rPr lang="en-US" dirty="0">
                <a:latin typeface="Arial" panose="020B0604020202020204" pitchFamily="34" charset="0"/>
                <a:cs typeface="Arial" panose="020B0604020202020204" pitchFamily="34" charset="0"/>
              </a:rPr>
              <a:t>We partner with more than 5,000 companies across the metro area to meet our mission goals to place 24,000 people into jobs this year.</a:t>
            </a:r>
          </a:p>
          <a:p>
            <a:pPr marL="169497" indent="-169497">
              <a:spcAft>
                <a:spcPts val="594"/>
              </a:spcAft>
              <a:buFont typeface="Arial" panose="020B0604020202020204" pitchFamily="34" charset="0"/>
              <a:buChar char="•"/>
            </a:pPr>
            <a:r>
              <a:rPr lang="en-US" b="0" dirty="0">
                <a:latin typeface="Arial" panose="020B0604020202020204" pitchFamily="34" charset="0"/>
                <a:cs typeface="Arial" panose="020B0604020202020204" pitchFamily="34" charset="0"/>
              </a:rPr>
              <a:t>We operate </a:t>
            </a:r>
            <a:r>
              <a:rPr lang="en-US" b="1"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 free-to-the-public career centers offering:</a:t>
            </a:r>
          </a:p>
          <a:p>
            <a:pPr marL="621491" lvl="2" indent="-169497">
              <a:buFont typeface="Arial" panose="020B0604020202020204" pitchFamily="34" charset="0"/>
              <a:buChar char="•"/>
            </a:pPr>
            <a:r>
              <a:rPr lang="en-US" dirty="0">
                <a:latin typeface="Arial" panose="020B0604020202020204" pitchFamily="34" charset="0"/>
                <a:cs typeface="Arial" panose="020B0604020202020204" pitchFamily="34" charset="0"/>
              </a:rPr>
              <a:t>Résumé development and interview skills</a:t>
            </a:r>
          </a:p>
          <a:p>
            <a:pPr marL="621491" lvl="1" indent="-169497">
              <a:buFont typeface="Arial" panose="020B0604020202020204" pitchFamily="34" charset="0"/>
              <a:buChar char="•"/>
            </a:pPr>
            <a:r>
              <a:rPr lang="en-US" dirty="0">
                <a:latin typeface="Arial" panose="020B0604020202020204" pitchFamily="34" charset="0"/>
                <a:cs typeface="Arial" panose="020B0604020202020204" pitchFamily="34" charset="0"/>
              </a:rPr>
              <a:t>Computer skills classes</a:t>
            </a:r>
          </a:p>
          <a:p>
            <a:pPr marL="621491" lvl="1" indent="-169497">
              <a:buFont typeface="Arial" panose="020B0604020202020204" pitchFamily="34" charset="0"/>
              <a:buChar char="•"/>
            </a:pPr>
            <a:r>
              <a:rPr lang="en-US" dirty="0">
                <a:latin typeface="Arial" panose="020B0604020202020204" pitchFamily="34" charset="0"/>
                <a:cs typeface="Arial" panose="020B0604020202020204" pitchFamily="34" charset="0"/>
              </a:rPr>
              <a:t>Veterans programs</a:t>
            </a:r>
          </a:p>
          <a:p>
            <a:pPr marL="169497" indent="-169497" defTabSz="903988">
              <a:spcAft>
                <a:spcPts val="594"/>
              </a:spcAft>
              <a:buFont typeface="Arial" panose="020B0604020202020204" pitchFamily="34" charset="0"/>
              <a:buChar char="•"/>
              <a:defRPr/>
            </a:pPr>
            <a:r>
              <a:rPr lang="en-US" dirty="0">
                <a:latin typeface="Arial" panose="020B0604020202020204" pitchFamily="34" charset="0"/>
                <a:cs typeface="Arial" panose="020B0604020202020204" pitchFamily="34" charset="0"/>
              </a:rPr>
              <a:t>In</a:t>
            </a:r>
            <a:r>
              <a:rPr lang="en-US" baseline="0" dirty="0">
                <a:latin typeface="Arial" panose="020B0604020202020204" pitchFamily="34" charset="0"/>
                <a:cs typeface="Arial" panose="020B0604020202020204" pitchFamily="34" charset="0"/>
              </a:rPr>
              <a:t> addition to our brick and mortar career centers, we have our v</a:t>
            </a:r>
            <a:r>
              <a:rPr lang="en-US" dirty="0">
                <a:latin typeface="Arial" panose="020B0604020202020204" pitchFamily="34" charset="0"/>
                <a:cs typeface="Arial" panose="020B0604020202020204" pitchFamily="34" charset="0"/>
              </a:rPr>
              <a:t>irtual career center careerconnector.org where people can access our resources 24/7</a:t>
            </a:r>
            <a:r>
              <a:rPr lang="en-US" baseline="0" dirty="0">
                <a:latin typeface="Arial" panose="020B0604020202020204" pitchFamily="34" charset="0"/>
                <a:cs typeface="Arial" panose="020B0604020202020204" pitchFamily="34" charset="0"/>
              </a:rPr>
              <a:t> no matter where they are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842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293" indent="-169293">
              <a:buFont typeface="Arial" panose="020B0604020202020204" pitchFamily="34" charset="0"/>
              <a:buChar char="•"/>
            </a:pPr>
            <a:r>
              <a:rPr lang="en-US" dirty="0"/>
              <a:t>Finally,</a:t>
            </a:r>
            <a:r>
              <a:rPr lang="en-US" baseline="0" dirty="0"/>
              <a:t> our facility services department, working through contracts with some of Atlanta’s most recognizable organizations, cleans more than 3.3 million square feet of office space every day</a:t>
            </a:r>
          </a:p>
          <a:p>
            <a:pPr marL="169293" indent="-169293">
              <a:buFont typeface="Arial" panose="020B0604020202020204" pitchFamily="34" charset="0"/>
              <a:buChar char="•"/>
            </a:pPr>
            <a:r>
              <a:rPr lang="en-US" baseline="0" dirty="0"/>
              <a:t>The 200 employees working on these contracts have disabilities, many quite severe, that would make it challenging for them to find competitive employment outside of Goodwill</a:t>
            </a:r>
          </a:p>
          <a:p>
            <a:pPr marL="169293" indent="-169293">
              <a:buFont typeface="Arial" panose="020B0604020202020204" pitchFamily="34" charset="0"/>
              <a:buChar char="•"/>
            </a:pPr>
            <a:r>
              <a:rPr lang="en-US" baseline="0" dirty="0"/>
              <a:t>We have held these contracts for decades because of our top-notch staff, un-matched service and the ability to serve our mission through our facilities contracts at locations like the Jimmy Carter </a:t>
            </a:r>
            <a:r>
              <a:rPr lang="en-US" baseline="0"/>
              <a:t>Presidential Library, the IRS and the CDC.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45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466941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Just</a:t>
            </a:r>
            <a:r>
              <a:rPr lang="en-US" baseline="0" dirty="0"/>
              <a:t> a few miles from here - in the West End </a:t>
            </a:r>
            <a:r>
              <a:rPr lang="mr-IN" baseline="0" dirty="0"/>
              <a:t>–</a:t>
            </a:r>
            <a:r>
              <a:rPr lang="en-US" baseline="0" dirty="0"/>
              <a:t> is our oldest store. </a:t>
            </a:r>
          </a:p>
          <a:p>
            <a:pPr marL="171450" indent="-171450">
              <a:buFont typeface="Arial" charset="0"/>
              <a:buChar char="•"/>
            </a:pPr>
            <a:r>
              <a:rPr lang="en-US" dirty="0"/>
              <a:t>Our</a:t>
            </a:r>
            <a:r>
              <a:rPr lang="en-US" baseline="0" dirty="0"/>
              <a:t> West End store is our oldest store we currently operate. </a:t>
            </a:r>
            <a:endParaRPr lang="en-US" dirty="0"/>
          </a:p>
          <a:p>
            <a:pPr marL="171450" indent="-171450">
              <a:buFont typeface="Arial" charset="0"/>
              <a:buChar char="•"/>
            </a:pPr>
            <a:r>
              <a:rPr lang="en-US" baseline="0" dirty="0"/>
              <a:t>Last year, more than 27,000 people who live in and around Westside communities made a donations to our West End store. </a:t>
            </a:r>
          </a:p>
          <a:p>
            <a:pPr marL="171450" indent="-171450">
              <a:buFont typeface="Arial" charset="0"/>
              <a:buChar char="•"/>
            </a:pPr>
            <a:r>
              <a:rPr lang="en-US" baseline="0" dirty="0"/>
              <a:t>If you’ve visited our store, you might appreciate the “vintage” sign on the building. </a:t>
            </a:r>
          </a:p>
          <a:p>
            <a:pPr marL="171450" indent="-17145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4CBCEA92-F142-4D57-B507-37BDAF44710C}" type="slidenum">
              <a:rPr lang="en-US" smtClean="0"/>
              <a:t>13</a:t>
            </a:fld>
            <a:endParaRPr lang="en-US"/>
          </a:p>
        </p:txBody>
      </p:sp>
    </p:spTree>
    <p:extLst>
      <p:ext uri="{BB962C8B-B14F-4D97-AF65-F5344CB8AC3E}">
        <p14:creationId xmlns:p14="http://schemas.microsoft.com/office/powerpoint/2010/main" val="35279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0" i="0" kern="1200" dirty="0">
                <a:solidFill>
                  <a:schemeClr val="tx1"/>
                </a:solidFill>
                <a:effectLst/>
                <a:latin typeface="+mn-lt"/>
                <a:ea typeface="+mn-ea"/>
                <a:cs typeface="+mn-cs"/>
              </a:rPr>
              <a:t>While we don’t have a brick and mortar Career</a:t>
            </a:r>
            <a:r>
              <a:rPr lang="en-US" sz="1200" b="0" i="0" kern="1200" baseline="0" dirty="0">
                <a:solidFill>
                  <a:schemeClr val="tx1"/>
                </a:solidFill>
                <a:effectLst/>
                <a:latin typeface="+mn-lt"/>
                <a:ea typeface="+mn-ea"/>
                <a:cs typeface="+mn-cs"/>
              </a:rPr>
              <a:t> Service</a:t>
            </a:r>
            <a:r>
              <a:rPr lang="en-US" sz="1200" b="0" i="0" kern="1200" dirty="0">
                <a:solidFill>
                  <a:schemeClr val="tx1"/>
                </a:solidFill>
                <a:effectLst/>
                <a:latin typeface="+mn-lt"/>
                <a:ea typeface="+mn-ea"/>
                <a:cs typeface="+mn-cs"/>
              </a:rPr>
              <a:t> presence</a:t>
            </a:r>
            <a:r>
              <a:rPr lang="en-US" sz="1200" b="0" i="0" kern="1200" baseline="0" dirty="0">
                <a:solidFill>
                  <a:schemeClr val="tx1"/>
                </a:solidFill>
                <a:effectLst/>
                <a:latin typeface="+mn-lt"/>
                <a:ea typeface="+mn-ea"/>
                <a:cs typeface="+mn-cs"/>
              </a:rPr>
              <a:t> yet, we are looking for the right location</a:t>
            </a:r>
          </a:p>
          <a:p>
            <a:pPr marL="171450" indent="-171450">
              <a:buFont typeface="Arial" charset="0"/>
              <a:buChar char="•"/>
            </a:pPr>
            <a:r>
              <a:rPr lang="en-US" sz="1200" b="0" i="0" kern="1200" baseline="0" dirty="0">
                <a:solidFill>
                  <a:schemeClr val="tx1"/>
                </a:solidFill>
                <a:effectLst/>
                <a:latin typeface="+mn-lt"/>
                <a:ea typeface="+mn-ea"/>
                <a:cs typeface="+mn-cs"/>
              </a:rPr>
              <a:t>In addition to our skills training program, residents attended workshops, GED classes, and ESL classes</a:t>
            </a:r>
          </a:p>
          <a:p>
            <a:pPr marL="171450" indent="-171450">
              <a:buFont typeface="Arial" charset="0"/>
              <a:buChar char="•"/>
            </a:pPr>
            <a:r>
              <a:rPr lang="en-US" sz="1200" b="0" i="0" kern="1200" dirty="0">
                <a:solidFill>
                  <a:schemeClr val="tx1"/>
                </a:solidFill>
                <a:effectLst/>
                <a:latin typeface="+mn-lt"/>
                <a:ea typeface="+mn-ea"/>
                <a:cs typeface="+mn-cs"/>
              </a:rPr>
              <a:t>Even without the physical</a:t>
            </a:r>
            <a:r>
              <a:rPr lang="en-US" sz="1200" b="0" i="0" kern="1200" baseline="0" dirty="0">
                <a:solidFill>
                  <a:schemeClr val="tx1"/>
                </a:solidFill>
                <a:effectLst/>
                <a:latin typeface="+mn-lt"/>
                <a:ea typeface="+mn-ea"/>
                <a:cs typeface="+mn-cs"/>
              </a:rPr>
              <a:t> space, we are serving members of this community</a:t>
            </a:r>
          </a:p>
          <a:p>
            <a:pPr marL="171450" indent="-171450">
              <a:buFont typeface="Arial" charset="0"/>
              <a:buChar char="•"/>
            </a:pPr>
            <a:r>
              <a:rPr lang="en-US" sz="1200" b="0" i="0" kern="1200" baseline="0" dirty="0">
                <a:solidFill>
                  <a:schemeClr val="tx1"/>
                </a:solidFill>
                <a:effectLst/>
                <a:latin typeface="+mn-lt"/>
                <a:ea typeface="+mn-ea"/>
                <a:cs typeface="+mn-cs"/>
              </a:rPr>
              <a:t>Westside residents, through Goodwill, have found work at more than 500 employers, including CSX, Bank of America, DHS, and UPS</a:t>
            </a:r>
            <a:br>
              <a:rPr lang="en-US" dirty="0"/>
            </a:b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173382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New</a:t>
            </a:r>
            <a:r>
              <a:rPr lang="en-US" baseline="0" dirty="0"/>
              <a:t> Technology Career program in partnership with </a:t>
            </a:r>
            <a:r>
              <a:rPr lang="en-US" baseline="0" dirty="0" err="1"/>
              <a:t>TechBridge</a:t>
            </a:r>
            <a:endParaRPr lang="en-US" baseline="0" dirty="0"/>
          </a:p>
          <a:p>
            <a:pPr marL="171450" indent="-171450">
              <a:buFont typeface="Arial" charset="0"/>
              <a:buChar char="•"/>
            </a:pPr>
            <a:r>
              <a:rPr lang="en-US" baseline="0" dirty="0"/>
              <a:t>Open to 18-24 year olds </a:t>
            </a:r>
            <a:r>
              <a:rPr lang="mr-IN" baseline="0" dirty="0"/>
              <a:t>–</a:t>
            </a:r>
            <a:r>
              <a:rPr lang="en-US" baseline="0" dirty="0"/>
              <a:t> recruiting efforts are focused on low-income youth who live on the Westside and in surrounding neighborhoods</a:t>
            </a:r>
          </a:p>
          <a:p>
            <a:pPr marL="171450" indent="-171450">
              <a:buFont typeface="Arial" charset="0"/>
              <a:buChar char="•"/>
            </a:pPr>
            <a:r>
              <a:rPr lang="en-US" baseline="0" dirty="0"/>
              <a:t>4-month program with evening/weekend classes</a:t>
            </a:r>
          </a:p>
          <a:p>
            <a:pPr marL="171450" indent="-171450">
              <a:buFont typeface="Arial" charset="0"/>
              <a:buChar char="•"/>
            </a:pPr>
            <a:r>
              <a:rPr lang="en-US" baseline="0" dirty="0"/>
              <a:t>Committed employer partners offering positions with a $20/hour average </a:t>
            </a:r>
          </a:p>
          <a:p>
            <a:pPr marL="171450" indent="-171450">
              <a:buFont typeface="Arial" charset="0"/>
              <a:buChar char="•"/>
            </a:pPr>
            <a:r>
              <a:rPr lang="en-US" baseline="0" dirty="0"/>
              <a:t>Employer partners include Accenture, Georgia Tech, Insight and Salesforce</a:t>
            </a:r>
          </a:p>
        </p:txBody>
      </p:sp>
      <p:sp>
        <p:nvSpPr>
          <p:cNvPr id="4" name="Slide Number Placeholder 3"/>
          <p:cNvSpPr>
            <a:spLocks noGrp="1"/>
          </p:cNvSpPr>
          <p:nvPr>
            <p:ph type="sldNum" sz="quarter" idx="10"/>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192209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44" indent="-171244">
              <a:buFont typeface="Arial" panose="020B0604020202020204" pitchFamily="34" charset="0"/>
              <a:buChar char="•"/>
            </a:pPr>
            <a:r>
              <a:rPr lang="en-US" dirty="0"/>
              <a:t>Strategic</a:t>
            </a:r>
            <a:r>
              <a:rPr lang="en-US" baseline="0" dirty="0"/>
              <a:t> workforce development partnerships are a focus for us, particularly in communities where the need for our service has increased in recent years</a:t>
            </a:r>
          </a:p>
          <a:p>
            <a:pPr marL="171244" indent="-171244">
              <a:buFont typeface="Arial" panose="020B0604020202020204" pitchFamily="34" charset="0"/>
              <a:buChar char="•"/>
            </a:pPr>
            <a:r>
              <a:rPr lang="en-US" baseline="0" dirty="0"/>
              <a:t>We encourage you to partner with us </a:t>
            </a:r>
            <a:r>
              <a:rPr lang="mr-IN" baseline="0" dirty="0"/>
              <a:t>–</a:t>
            </a:r>
            <a:r>
              <a:rPr lang="en-US" baseline="0" dirty="0"/>
              <a:t> share the Goodwill story </a:t>
            </a:r>
            <a:r>
              <a:rPr lang="mr-IN" baseline="0" dirty="0"/>
              <a:t>–</a:t>
            </a:r>
            <a:r>
              <a:rPr lang="en-US" baseline="0" dirty="0"/>
              <a:t> and of course, donate your unwanted items to Goodwill!</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16</a:t>
            </a:fld>
            <a:endParaRPr lang="en-US"/>
          </a:p>
        </p:txBody>
      </p:sp>
    </p:spTree>
    <p:extLst>
      <p:ext uri="{BB962C8B-B14F-4D97-AF65-F5344CB8AC3E}">
        <p14:creationId xmlns:p14="http://schemas.microsoft.com/office/powerpoint/2010/main" val="4022239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17</a:t>
            </a:fld>
            <a:endParaRPr lang="en-US"/>
          </a:p>
        </p:txBody>
      </p:sp>
    </p:spTree>
    <p:extLst>
      <p:ext uri="{BB962C8B-B14F-4D97-AF65-F5344CB8AC3E}">
        <p14:creationId xmlns:p14="http://schemas.microsoft.com/office/powerpoint/2010/main" val="603005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BCEA92-F142-4D57-B507-37BDAF44710C}" type="slidenum">
              <a:rPr lang="en-US" smtClean="0"/>
              <a:t>18</a:t>
            </a:fld>
            <a:endParaRPr lang="en-US"/>
          </a:p>
        </p:txBody>
      </p:sp>
    </p:spTree>
    <p:extLst>
      <p:ext uri="{BB962C8B-B14F-4D97-AF65-F5344CB8AC3E}">
        <p14:creationId xmlns:p14="http://schemas.microsoft.com/office/powerpoint/2010/main" val="423539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hlinkClick r:id="rId3"/>
              </a:rPr>
              <a:t>http://www.nytimes.com/2013/07/22/business/in-climbing-income-ladder-location-matters.html?pagewanted=all</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13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307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11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a:t>
            </a:r>
          </a:p>
          <a:p>
            <a:pPr marL="338996" lvl="2" indent="-338996">
              <a:buFont typeface="Arial" panose="020B0604020202020204" pitchFamily="34" charset="0"/>
              <a:buChar char="•"/>
            </a:pPr>
            <a:r>
              <a:rPr lang="en-US" dirty="0"/>
              <a:t>We work to place people in all kinds of jobs</a:t>
            </a:r>
            <a:r>
              <a:rPr lang="en-US" baseline="0" dirty="0"/>
              <a:t> including those that would place workers in the middle class, the working class, and those looking for next chance or entry-level jobs </a:t>
            </a:r>
            <a:endParaRPr lang="en-US" dirty="0"/>
          </a:p>
          <a:p>
            <a:pPr marL="451993" lvl="3"/>
            <a:endParaRPr lang="en-US" dirty="0"/>
          </a:p>
          <a:p>
            <a:pPr marL="0" lvl="1" indent="-461582"/>
            <a:r>
              <a:rPr lang="en-US" dirty="0"/>
              <a:t>Education</a:t>
            </a:r>
          </a:p>
          <a:p>
            <a:pPr marL="282497" lvl="2" indent="-282497">
              <a:buFont typeface="Arial" panose="020B0604020202020204" pitchFamily="34" charset="0"/>
              <a:buChar char="•"/>
            </a:pPr>
            <a:r>
              <a:rPr lang="en-US" dirty="0"/>
              <a:t>26 high school partners through our Youth Employment Services</a:t>
            </a:r>
            <a:r>
              <a:rPr lang="en-US" baseline="0" dirty="0"/>
              <a:t> (Y.E.S.) Program</a:t>
            </a:r>
            <a:endParaRPr lang="en-US" dirty="0"/>
          </a:p>
          <a:p>
            <a:pPr marL="734490" lvl="3" indent="-282497">
              <a:buFont typeface="Arial" panose="020B0604020202020204" pitchFamily="34" charset="0"/>
              <a:buChar char="•"/>
            </a:pPr>
            <a:r>
              <a:rPr lang="en-US" dirty="0"/>
              <a:t>98% stay in school</a:t>
            </a:r>
          </a:p>
          <a:p>
            <a:pPr marL="734490" lvl="3" indent="-282497">
              <a:buFont typeface="Arial" panose="020B0604020202020204" pitchFamily="34" charset="0"/>
              <a:buChar char="•"/>
            </a:pPr>
            <a:r>
              <a:rPr lang="en-US" dirty="0"/>
              <a:t>96% graduate</a:t>
            </a:r>
          </a:p>
          <a:p>
            <a:pPr marL="734490" lvl="3" indent="-282497">
              <a:buFont typeface="Arial" panose="020B0604020202020204" pitchFamily="34" charset="0"/>
              <a:buChar char="•"/>
            </a:pPr>
            <a:r>
              <a:rPr lang="en-US" dirty="0"/>
              <a:t>100% go</a:t>
            </a:r>
            <a:r>
              <a:rPr lang="en-US" baseline="0" dirty="0"/>
              <a:t> to work</a:t>
            </a:r>
            <a:endParaRPr lang="en-US" dirty="0"/>
          </a:p>
          <a:p>
            <a:pPr marL="282497" lvl="2" indent="-282497">
              <a:buFont typeface="Arial" panose="020B0604020202020204" pitchFamily="34" charset="0"/>
              <a:buChar char="•"/>
            </a:pPr>
            <a:endParaRPr lang="en-US" dirty="0"/>
          </a:p>
          <a:p>
            <a:pPr marL="282497" lvl="2" indent="-282497">
              <a:buFont typeface="Arial" panose="020B0604020202020204" pitchFamily="34" charset="0"/>
              <a:buChar char="•"/>
            </a:pPr>
            <a:r>
              <a:rPr lang="en-US" dirty="0"/>
              <a:t>10 Technical</a:t>
            </a:r>
            <a:r>
              <a:rPr lang="en-US" baseline="0" dirty="0"/>
              <a:t> college partners through our </a:t>
            </a:r>
            <a:r>
              <a:rPr lang="en-US" baseline="0" dirty="0" err="1"/>
              <a:t>CollegeCareerCatalyst</a:t>
            </a:r>
            <a:r>
              <a:rPr lang="en-US" baseline="0" dirty="0"/>
              <a:t> (C3) Program</a:t>
            </a:r>
          </a:p>
          <a:p>
            <a:pPr marL="734490" lvl="3" indent="-282497">
              <a:buFont typeface="Arial" panose="020B0604020202020204" pitchFamily="34" charset="0"/>
              <a:buChar char="•"/>
            </a:pPr>
            <a:r>
              <a:rPr lang="en-US" baseline="0" dirty="0"/>
              <a:t>With Goodwill support, students in the Technical College System of Georgia have a 85% completion rate</a:t>
            </a:r>
          </a:p>
          <a:p>
            <a:pPr marL="734490" lvl="3" indent="-282497">
              <a:buFont typeface="Arial" panose="020B0604020202020204" pitchFamily="34" charset="0"/>
              <a:buChar char="•"/>
            </a:pPr>
            <a:r>
              <a:rPr lang="en-US" baseline="0" dirty="0"/>
              <a:t>Without Goodwill support, students in the Technical College System of Georgia have a  25% completion rate</a:t>
            </a:r>
          </a:p>
          <a:p>
            <a:pPr marL="0" lvl="2" indent="-4794"/>
            <a:endParaRPr lang="en-US" baseline="0" dirty="0"/>
          </a:p>
          <a:p>
            <a:pPr marL="0" lvl="2" indent="-4794"/>
            <a:r>
              <a:rPr lang="en-US" dirty="0"/>
              <a:t>Environmental</a:t>
            </a:r>
          </a:p>
          <a:p>
            <a:pPr marL="166502" lvl="2" indent="-171296" defTabSz="913577">
              <a:buFont typeface="Arial" panose="020B0604020202020204" pitchFamily="34" charset="0"/>
              <a:buChar char="•"/>
            </a:pPr>
            <a:r>
              <a:rPr lang="en-US" dirty="0"/>
              <a:t>48,661,757 pounds of materials diverted from landfills in 2017.</a:t>
            </a:r>
          </a:p>
          <a:p>
            <a:pPr marL="0" lvl="2" indent="-4794"/>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08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8996" lvl="3" indent="-338996">
              <a:buFont typeface="Arial" panose="020B0604020202020204" pitchFamily="34" charset="0"/>
              <a:buChar char="•"/>
            </a:pPr>
            <a:r>
              <a:rPr lang="en-US" b="0" dirty="0"/>
              <a:t>Territory includes most of the 45 northernmost counties in the state.</a:t>
            </a:r>
          </a:p>
          <a:p>
            <a:pPr marL="338996" lvl="3" indent="-338996">
              <a:buFont typeface="Arial" panose="020B0604020202020204" pitchFamily="34" charset="0"/>
              <a:buChar char="•"/>
            </a:pPr>
            <a:r>
              <a:rPr lang="en-US" b="0" dirty="0"/>
              <a:t>Three other Georgia</a:t>
            </a:r>
            <a:r>
              <a:rPr lang="en-US" b="0" baseline="0" dirty="0"/>
              <a:t>-headquartered </a:t>
            </a:r>
            <a:r>
              <a:rPr lang="en-US" b="0" dirty="0"/>
              <a:t>Goodwills also operate in the state</a:t>
            </a:r>
          </a:p>
          <a:p>
            <a:pPr marL="338996" lvl="3" indent="-338996" defTabSz="903988">
              <a:buFont typeface="Arial" panose="020B0604020202020204" pitchFamily="34" charset="0"/>
              <a:buChar char="•"/>
              <a:defRPr/>
            </a:pPr>
            <a:r>
              <a:rPr lang="en-US" dirty="0"/>
              <a:t>Last year, we generated more than 133 million dollars in revenue in support of our mission to put people to work. </a:t>
            </a:r>
          </a:p>
          <a:p>
            <a:pPr marL="0" lvl="3"/>
            <a:endParaRPr lang="en-US" b="0" dirty="0"/>
          </a:p>
          <a:p>
            <a:endParaRPr lang="en-US" dirty="0"/>
          </a:p>
        </p:txBody>
      </p:sp>
      <p:sp>
        <p:nvSpPr>
          <p:cNvPr id="5" name="Footer Placeholder 4"/>
          <p:cNvSpPr>
            <a:spLocks noGrp="1"/>
          </p:cNvSpPr>
          <p:nvPr>
            <p:ph type="ftr" sz="quarter" idx="11"/>
          </p:nvPr>
        </p:nvSpPr>
        <p:spPr/>
        <p:txBody>
          <a:bodyPr/>
          <a:lstStyle/>
          <a:p>
            <a:pPr marL="0" marR="0" lvl="0" indent="0" algn="l" defTabSz="903690"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marL="0" marR="0" lvl="0" indent="0" algn="r" defTabSz="903988"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03988"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0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27" indent="-171227">
              <a:buFont typeface="Arial" panose="020B0604020202020204" pitchFamily="34" charset="0"/>
              <a:buChar char="•"/>
            </a:pPr>
            <a:r>
              <a:rPr lang="en-US" dirty="0"/>
              <a:t>Contrary to what many think, very little of our funding comes from the government.</a:t>
            </a:r>
          </a:p>
          <a:p>
            <a:pPr marL="171227" indent="-171227">
              <a:buFont typeface="Arial" panose="020B0604020202020204" pitchFamily="34" charset="0"/>
              <a:buChar char="•"/>
            </a:pPr>
            <a:r>
              <a:rPr lang="en-US" dirty="0"/>
              <a:t>The majority of our revenue comes from our stores through the support of our 7.4 million shoppers </a:t>
            </a:r>
          </a:p>
          <a:p>
            <a:pPr marL="171227" indent="-171227">
              <a:buFont typeface="Arial" panose="020B0604020202020204" pitchFamily="34" charset="0"/>
              <a:buChar char="•"/>
            </a:pPr>
            <a:r>
              <a:rPr lang="en-US" dirty="0"/>
              <a:t>Our mission is driven by the generous support of our donors and our shoppers.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48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7" indent="-169497">
              <a:buFont typeface="Arial" panose="020B0604020202020204" pitchFamily="34" charset="0"/>
              <a:buChar char="•"/>
            </a:pPr>
            <a:r>
              <a:rPr lang="en-US" dirty="0"/>
              <a:t>Goodwill of North Georgia makes significant impacts</a:t>
            </a:r>
            <a:r>
              <a:rPr lang="en-US" baseline="0" dirty="0"/>
              <a:t> on all of this issues in our community and more. </a:t>
            </a:r>
          </a:p>
          <a:p>
            <a:pPr marL="169497" indent="-169497">
              <a:buFont typeface="Arial" panose="020B0604020202020204" pitchFamily="34" charset="0"/>
              <a:buChar char="•"/>
            </a:pPr>
            <a:r>
              <a:rPr lang="en-US" baseline="0" dirty="0"/>
              <a:t>However, we have years of experience and value to bring to your organization to forward your goals.</a:t>
            </a:r>
          </a:p>
          <a:p>
            <a:pPr marL="169497" indent="-16949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64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7" indent="-169497">
              <a:spcAft>
                <a:spcPts val="594"/>
              </a:spcAft>
              <a:buFont typeface="Arial" panose="020B0604020202020204" pitchFamily="34" charset="0"/>
              <a:buChar char="•"/>
            </a:pPr>
            <a:r>
              <a:rPr lang="en-US" dirty="0">
                <a:latin typeface="Arial" panose="020B0604020202020204" pitchFamily="34" charset="0"/>
                <a:cs typeface="Arial" panose="020B0604020202020204" pitchFamily="34" charset="0"/>
              </a:rPr>
              <a:t>Goodwill</a:t>
            </a:r>
            <a:r>
              <a:rPr lang="en-US" baseline="0" dirty="0">
                <a:latin typeface="Arial" panose="020B0604020202020204" pitchFamily="34" charset="0"/>
                <a:cs typeface="Arial" panose="020B0604020202020204" pitchFamily="34" charset="0"/>
              </a:rPr>
              <a:t> is a brand that people know and trust.</a:t>
            </a:r>
          </a:p>
          <a:p>
            <a:pPr marL="169497" indent="-169497">
              <a:spcAft>
                <a:spcPts val="594"/>
              </a:spcAft>
              <a:buFont typeface="Arial" panose="020B0604020202020204" pitchFamily="34" charset="0"/>
              <a:buChar char="•"/>
            </a:pPr>
            <a:r>
              <a:rPr lang="en-US" baseline="0" dirty="0">
                <a:latin typeface="Arial" panose="020B0604020202020204" pitchFamily="34" charset="0"/>
                <a:cs typeface="Arial" panose="020B0604020202020204" pitchFamily="34" charset="0"/>
              </a:rPr>
              <a:t>In 2016, mission-driven brand developer </a:t>
            </a:r>
            <a:r>
              <a:rPr lang="en-US" baseline="0" dirty="0" err="1">
                <a:latin typeface="Arial" panose="020B0604020202020204" pitchFamily="34" charset="0"/>
                <a:cs typeface="Arial" panose="020B0604020202020204" pitchFamily="34" charset="0"/>
              </a:rPr>
              <a:t>enso</a:t>
            </a:r>
            <a:r>
              <a:rPr lang="en-US" baseline="0" dirty="0">
                <a:latin typeface="Arial" panose="020B0604020202020204" pitchFamily="34" charset="0"/>
                <a:cs typeface="Arial" panose="020B0604020202020204" pitchFamily="34" charset="0"/>
              </a:rPr>
              <a:t> developed the World Values Index</a:t>
            </a:r>
          </a:p>
          <a:p>
            <a:pPr marL="169497" indent="-169497">
              <a:spcAft>
                <a:spcPts val="594"/>
              </a:spcAft>
              <a:buFont typeface="Arial" panose="020B0604020202020204" pitchFamily="34" charset="0"/>
              <a:buChar char="•"/>
            </a:pPr>
            <a:r>
              <a:rPr lang="en-US" baseline="0" dirty="0">
                <a:latin typeface="Arial" panose="020B0604020202020204" pitchFamily="34" charset="0"/>
                <a:cs typeface="Arial" panose="020B0604020202020204" pitchFamily="34" charset="0"/>
              </a:rPr>
              <a:t>This index is used to measure how people rank companies and nonprofits on their perceived mission or purpose—namely the extent to which brands stand for something other than making money, whether they align with what people care about, and if these brands are worth publicly supporting.</a:t>
            </a:r>
          </a:p>
          <a:p>
            <a:pPr marL="169497" indent="-169497">
              <a:spcAft>
                <a:spcPts val="594"/>
              </a:spcAft>
              <a:buFont typeface="Arial" panose="020B0604020202020204" pitchFamily="34" charset="0"/>
              <a:buChar char="•"/>
            </a:pPr>
            <a:r>
              <a:rPr lang="en-US" baseline="0" dirty="0">
                <a:latin typeface="Arial" panose="020B0604020202020204" pitchFamily="34" charset="0"/>
                <a:cs typeface="Arial" panose="020B0604020202020204" pitchFamily="34" charset="0"/>
              </a:rPr>
              <a:t>In both the 2017 and 2016 rankings, Goodwill came in #1 </a:t>
            </a:r>
          </a:p>
          <a:p>
            <a:pPr marL="169497" indent="-169497">
              <a:spcAft>
                <a:spcPts val="594"/>
              </a:spcAft>
              <a:buFont typeface="Arial" panose="020B0604020202020204" pitchFamily="34" charset="0"/>
              <a:buChar char="•"/>
            </a:pPr>
            <a:r>
              <a:rPr lang="en-US" baseline="0" dirty="0">
                <a:latin typeface="Arial" panose="020B0604020202020204" pitchFamily="34" charset="0"/>
                <a:cs typeface="Arial" panose="020B0604020202020204" pitchFamily="34" charset="0"/>
              </a:rPr>
              <a:t>In Goodwill you will have a partner with impeccable brand recognition and respect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15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transition spd="slow">
    <p:push/>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rgbClr val="DC5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DC5924"/>
              </a:highlight>
            </a:endParaRPr>
          </a:p>
        </p:txBody>
      </p:sp>
      <p:sp>
        <p:nvSpPr>
          <p:cNvPr id="13" name="Rectangle 12"/>
          <p:cNvSpPr/>
          <p:nvPr userDrawn="1"/>
        </p:nvSpPr>
        <p:spPr>
          <a:xfrm>
            <a:off x="2712235" y="3382066"/>
            <a:ext cx="1920240" cy="18288"/>
          </a:xfrm>
          <a:prstGeom prst="rect">
            <a:avLst/>
          </a:prstGeom>
          <a:solidFill>
            <a:srgbClr val="DC5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rgbClr val="DC5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rgbClr val="DC5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rgbClr val="DC5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87427" y="2563748"/>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60124"/>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60124"/>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60124"/>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p:transition spd="slow">
    <p:push/>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rgbClr val="DC592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250"/>
                        <p:tgtEl>
                          <p:spTgt spid="4"/>
                        </p:tgtEl>
                      </p:cBhvr>
                    </p:animEffect>
                  </p:childTnLst>
                </p:cTn>
              </p:par>
            </p:tnLst>
          </p:tmpl>
        </p:tmplLst>
      </p:b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transition spd="slow">
    <p:push/>
  </p:transition>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3" cstate="screen">
            <a:extLst>
              <a:ext uri="{28A0092B-C50C-407E-A947-70E740481C1C}">
                <a14:useLocalDpi xmlns:a14="http://schemas.microsoft.com/office/drawing/2010/main" val="0"/>
              </a:ext>
            </a:extLst>
          </a:blip>
          <a:srcRect t="7813" b="7813"/>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8800" b="1" i="0" u="none" strike="noStrike" kern="1200" cap="none" spc="-300" normalizeH="0" baseline="0" noProof="0" dirty="0">
              <a:ln>
                <a:noFill/>
              </a:ln>
              <a:gradFill>
                <a:gsLst>
                  <a:gs pos="0">
                    <a:srgbClr val="75D1FF">
                      <a:lumMod val="5000"/>
                      <a:lumOff val="95000"/>
                    </a:srgbClr>
                  </a:gs>
                  <a:gs pos="100000">
                    <a:srgbClr val="000000"/>
                  </a:gs>
                </a:gsLst>
                <a:lin ang="5400000" scaled="1"/>
              </a:gradFill>
              <a:effectLst/>
              <a:uLnTx/>
              <a:uFillTx/>
              <a:latin typeface="Segoe UI"/>
              <a:ea typeface="+mn-ea"/>
              <a:cs typeface="Segoe UI Semilight" panose="020B0402040204020203" pitchFamily="34" charset="0"/>
            </a:endParaRPr>
          </a:p>
        </p:txBody>
      </p:sp>
      <p:sp>
        <p:nvSpPr>
          <p:cNvPr id="7" name="Title 6"/>
          <p:cNvSpPr>
            <a:spLocks noGrp="1"/>
          </p:cNvSpPr>
          <p:nvPr>
            <p:ph type="ctrTitle"/>
          </p:nvPr>
        </p:nvSpPr>
        <p:spPr>
          <a:xfrm>
            <a:off x="687847" y="2461199"/>
            <a:ext cx="8804365" cy="1311128"/>
          </a:xfrm>
        </p:spPr>
        <p:txBody>
          <a:bodyPr/>
          <a:lstStyle/>
          <a:p>
            <a:r>
              <a:rPr lang="en-US" dirty="0"/>
              <a:t>GOODWILL</a:t>
            </a:r>
          </a:p>
        </p:txBody>
      </p:sp>
      <p:sp>
        <p:nvSpPr>
          <p:cNvPr id="8" name="Text Placeholder 7"/>
          <p:cNvSpPr>
            <a:spLocks noGrp="1"/>
          </p:cNvSpPr>
          <p:nvPr>
            <p:ph type="body" sz="quarter" idx="13"/>
          </p:nvPr>
        </p:nvSpPr>
        <p:spPr>
          <a:xfrm>
            <a:off x="1352362" y="3557341"/>
            <a:ext cx="9461500" cy="757130"/>
          </a:xfrm>
        </p:spPr>
        <p:txBody>
          <a:bodyPr/>
          <a:lstStyle/>
          <a:p>
            <a:r>
              <a:rPr lang="en-US" dirty="0"/>
              <a:t>OF NORTH GEORGIA</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rgbClr val="DC59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200" b="0" i="0" u="none" strike="noStrike" kern="1200" cap="none" spc="0" normalizeH="0" baseline="0" noProof="0" smtClean="0">
                <a:ln>
                  <a:noFill/>
                </a:ln>
                <a:solidFill>
                  <a:srgbClr val="00B0F0"/>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B0F0"/>
              </a:solidFill>
              <a:effectLst/>
              <a:uLnTx/>
              <a:uFillTx/>
              <a:latin typeface="Segoe UI"/>
              <a:ea typeface="+mn-ea"/>
              <a:cs typeface="+mn-cs"/>
            </a:endParaRPr>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l="132" t="3947" r="-132" b="9987"/>
          <a:stretch/>
        </p:blipFill>
        <p:spPr>
          <a:xfrm flipH="1">
            <a:off x="-21598" y="-13070"/>
            <a:ext cx="12194886" cy="6996433"/>
          </a:xfrm>
          <a:prstGeom prst="rect">
            <a:avLst/>
          </a:prstGeom>
        </p:spPr>
      </p:pic>
      <p:sp>
        <p:nvSpPr>
          <p:cNvPr id="3" name="Slide Number Placeholder 2"/>
          <p:cNvSpPr>
            <a:spLocks noGrp="1"/>
          </p:cNvSpPr>
          <p:nvPr>
            <p:ph type="sldNum" sz="quarter" idx="4"/>
          </p:nvPr>
        </p:nvSpPr>
        <p:spPr>
          <a:xfrm>
            <a:off x="11753512" y="6484937"/>
            <a:ext cx="41977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200" b="0" i="0" u="none" strike="noStrike" kern="1200" cap="none" spc="0" normalizeH="0" baseline="0" noProof="0" smtClean="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FFFFFF"/>
              </a:solidFill>
              <a:effectLst/>
              <a:uLnTx/>
              <a:uFillTx/>
              <a:latin typeface="Segoe UI"/>
              <a:ea typeface="+mn-ea"/>
              <a:cs typeface="+mn-cs"/>
            </a:endParaRPr>
          </a:p>
        </p:txBody>
      </p:sp>
      <p:sp>
        <p:nvSpPr>
          <p:cNvPr id="51" name="Rectangle 50"/>
          <p:cNvSpPr/>
          <p:nvPr/>
        </p:nvSpPr>
        <p:spPr>
          <a:xfrm flipH="1">
            <a:off x="1779026" y="0"/>
            <a:ext cx="10412974" cy="6983363"/>
          </a:xfrm>
          <a:prstGeom prst="rect">
            <a:avLst/>
          </a:prstGeom>
          <a:gradFill flip="none" rotWithShape="1">
            <a:gsLst>
              <a:gs pos="0">
                <a:schemeClr val="tx1">
                  <a:alpha val="74000"/>
                </a:schemeClr>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71" name="Text Placeholder 70"/>
          <p:cNvSpPr>
            <a:spLocks noGrp="1"/>
          </p:cNvSpPr>
          <p:nvPr>
            <p:ph type="body" sz="quarter" idx="19"/>
          </p:nvPr>
        </p:nvSpPr>
        <p:spPr>
          <a:xfrm>
            <a:off x="5131558" y="3646841"/>
            <a:ext cx="6831842" cy="3302955"/>
          </a:xfrm>
        </p:spPr>
        <p:txBody>
          <a:bodyPr/>
          <a:lstStyle/>
          <a:p>
            <a:pPr marL="398463" indent="-346075" algn="l">
              <a:spcAft>
                <a:spcPts val="600"/>
              </a:spcAft>
              <a:buClr>
                <a:schemeClr val="bg1"/>
              </a:buClr>
              <a:buFont typeface="Arial" panose="020B0604020202020204" pitchFamily="34" charset="0"/>
              <a:buChar char="•"/>
            </a:pPr>
            <a:r>
              <a:rPr lang="en-US" sz="2800" b="1" dirty="0">
                <a:solidFill>
                  <a:schemeClr val="accent6">
                    <a:lumMod val="40000"/>
                    <a:lumOff val="60000"/>
                  </a:schemeClr>
                </a:solidFill>
                <a:cs typeface="Arial" panose="020B0604020202020204" pitchFamily="34" charset="0"/>
              </a:rPr>
              <a:t>24,188</a:t>
            </a:r>
            <a:r>
              <a:rPr lang="en-US" sz="2800" b="1" dirty="0">
                <a:solidFill>
                  <a:schemeClr val="bg1"/>
                </a:solidFill>
                <a:cs typeface="Arial" panose="020B0604020202020204" pitchFamily="34" charset="0"/>
              </a:rPr>
              <a:t> </a:t>
            </a:r>
            <a:r>
              <a:rPr lang="en-US" sz="2800" dirty="0">
                <a:solidFill>
                  <a:schemeClr val="bg1"/>
                </a:solidFill>
                <a:cs typeface="Arial" panose="020B0604020202020204" pitchFamily="34" charset="0"/>
              </a:rPr>
              <a:t>people put to work</a:t>
            </a:r>
          </a:p>
          <a:p>
            <a:pPr marL="398463" indent="-346075" algn="l">
              <a:spcAft>
                <a:spcPts val="600"/>
              </a:spcAft>
              <a:buClr>
                <a:schemeClr val="bg1"/>
              </a:buClr>
              <a:buFont typeface="Arial" panose="020B0604020202020204" pitchFamily="34" charset="0"/>
              <a:buChar char="•"/>
            </a:pPr>
            <a:r>
              <a:rPr lang="en-US" sz="2800" b="1" dirty="0">
                <a:solidFill>
                  <a:schemeClr val="accent6">
                    <a:lumMod val="40000"/>
                    <a:lumOff val="60000"/>
                  </a:schemeClr>
                </a:solidFill>
                <a:cs typeface="Arial" panose="020B0604020202020204" pitchFamily="34" charset="0"/>
              </a:rPr>
              <a:t>13</a:t>
            </a:r>
            <a:r>
              <a:rPr lang="en-US" sz="2800" b="1" dirty="0">
                <a:solidFill>
                  <a:schemeClr val="bg1"/>
                </a:solidFill>
                <a:cs typeface="Arial" panose="020B0604020202020204" pitchFamily="34" charset="0"/>
              </a:rPr>
              <a:t> </a:t>
            </a:r>
            <a:r>
              <a:rPr lang="en-US" sz="2800" dirty="0">
                <a:solidFill>
                  <a:schemeClr val="bg1"/>
                </a:solidFill>
                <a:cs typeface="Arial" panose="020B0604020202020204" pitchFamily="34" charset="0"/>
              </a:rPr>
              <a:t>free-to-the-public career centers</a:t>
            </a:r>
          </a:p>
          <a:p>
            <a:pPr marL="398463" indent="-346075" algn="l">
              <a:spcAft>
                <a:spcPts val="600"/>
              </a:spcAft>
              <a:buClr>
                <a:schemeClr val="bg1"/>
              </a:buClr>
              <a:buFont typeface="Arial" panose="020B0604020202020204" pitchFamily="34" charset="0"/>
              <a:buChar char="•"/>
            </a:pPr>
            <a:r>
              <a:rPr lang="en-US" sz="2800" b="1" dirty="0">
                <a:solidFill>
                  <a:schemeClr val="accent6">
                    <a:lumMod val="40000"/>
                    <a:lumOff val="60000"/>
                  </a:schemeClr>
                </a:solidFill>
                <a:cs typeface="Arial" panose="020B0604020202020204" pitchFamily="34" charset="0"/>
              </a:rPr>
              <a:t>Targeted and hands-on training programs in growth fields including: </a:t>
            </a:r>
            <a:r>
              <a:rPr lang="en-US" sz="2800" dirty="0">
                <a:solidFill>
                  <a:schemeClr val="bg1"/>
                </a:solidFill>
                <a:cs typeface="Arial" panose="020B0604020202020204" pitchFamily="34" charset="0"/>
              </a:rPr>
              <a:t>Construction, welding, hospitality, logistics, facilities maintenance and more.</a:t>
            </a:r>
          </a:p>
          <a:p>
            <a:pPr marL="398463" lvl="1" indent="-346075" algn="l">
              <a:spcAft>
                <a:spcPts val="600"/>
              </a:spcAft>
              <a:buClr>
                <a:schemeClr val="bg1"/>
              </a:buClr>
              <a:buFont typeface="Arial" panose="020B0604020202020204" pitchFamily="34" charset="0"/>
              <a:buChar char="•"/>
            </a:pPr>
            <a:endParaRPr lang="en-US" sz="2400" dirty="0">
              <a:solidFill>
                <a:schemeClr val="bg1"/>
              </a:solidFill>
              <a:cs typeface="Arial" panose="020B0604020202020204" pitchFamily="34" charset="0"/>
            </a:endParaRPr>
          </a:p>
        </p:txBody>
      </p:sp>
      <p:sp>
        <p:nvSpPr>
          <p:cNvPr id="7" name="Oval 6"/>
          <p:cNvSpPr/>
          <p:nvPr/>
        </p:nvSpPr>
        <p:spPr>
          <a:xfrm>
            <a:off x="8375611" y="-1690140"/>
            <a:ext cx="3377901" cy="33779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 name="Content Placeholder 19"/>
          <p:cNvSpPr txBox="1">
            <a:spLocks/>
          </p:cNvSpPr>
          <p:nvPr/>
        </p:nvSpPr>
        <p:spPr>
          <a:xfrm>
            <a:off x="8402504" y="139748"/>
            <a:ext cx="3324113" cy="978729"/>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uLnTx/>
                <a:uFillTx/>
                <a:latin typeface="Segoe UI Light"/>
                <a:cs typeface="Segoe UI" panose="020B0502040204020203" pitchFamily="34" charset="0"/>
              </a:rPr>
              <a:t>Workforce Development</a:t>
            </a:r>
          </a:p>
        </p:txBody>
      </p:sp>
    </p:spTree>
    <p:extLst>
      <p:ext uri="{BB962C8B-B14F-4D97-AF65-F5344CB8AC3E}">
        <p14:creationId xmlns:p14="http://schemas.microsoft.com/office/powerpoint/2010/main" val="102691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l="2806" r="-2806" b="18112"/>
          <a:stretch/>
        </p:blipFill>
        <p:spPr>
          <a:xfrm>
            <a:off x="-32084" y="0"/>
            <a:ext cx="12577011" cy="6866021"/>
          </a:xfrm>
          <a:prstGeom prst="rect">
            <a:avLst/>
          </a:prstGeom>
        </p:spPr>
      </p:pic>
      <p:sp>
        <p:nvSpPr>
          <p:cNvPr id="3" name="Slide Number Placeholder 2"/>
          <p:cNvSpPr>
            <a:spLocks noGrp="1"/>
          </p:cNvSpPr>
          <p:nvPr>
            <p:ph type="sldNum" sz="quarter" idx="4"/>
          </p:nvPr>
        </p:nvSpPr>
        <p:spPr>
          <a:xfrm>
            <a:off x="11753512" y="6484937"/>
            <a:ext cx="41977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200" b="0" i="0" u="none" strike="noStrike" kern="1200" cap="none" spc="0" normalizeH="0" baseline="0" noProof="0" smtClean="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Segoe UI"/>
              <a:ea typeface="+mn-ea"/>
              <a:cs typeface="+mn-cs"/>
            </a:endParaRPr>
          </a:p>
        </p:txBody>
      </p:sp>
      <p:sp>
        <p:nvSpPr>
          <p:cNvPr id="51" name="Rectangle 50"/>
          <p:cNvSpPr/>
          <p:nvPr/>
        </p:nvSpPr>
        <p:spPr>
          <a:xfrm>
            <a:off x="-32084" y="5710"/>
            <a:ext cx="10412974" cy="6858000"/>
          </a:xfrm>
          <a:prstGeom prst="rect">
            <a:avLst/>
          </a:prstGeom>
          <a:gradFill flip="none" rotWithShape="1">
            <a:gsLst>
              <a:gs pos="0">
                <a:schemeClr val="tx1">
                  <a:alpha val="72000"/>
                </a:schemeClr>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71" name="Text Placeholder 70"/>
          <p:cNvSpPr>
            <a:spLocks noGrp="1"/>
          </p:cNvSpPr>
          <p:nvPr>
            <p:ph type="body" sz="quarter" idx="19"/>
          </p:nvPr>
        </p:nvSpPr>
        <p:spPr>
          <a:xfrm>
            <a:off x="232668" y="3982874"/>
            <a:ext cx="8879059" cy="3034677"/>
          </a:xfrm>
        </p:spPr>
        <p:txBody>
          <a:bodyPr/>
          <a:lstStyle/>
          <a:p>
            <a:pPr marL="461963" indent="-409575" algn="l">
              <a:spcAft>
                <a:spcPts val="600"/>
              </a:spcAft>
              <a:buClr>
                <a:schemeClr val="bg1"/>
              </a:buClr>
              <a:buFont typeface="Arial" panose="020B0604020202020204" pitchFamily="34" charset="0"/>
              <a:buChar char="•"/>
            </a:pPr>
            <a:r>
              <a:rPr lang="en-US" sz="2800" b="1" dirty="0">
                <a:solidFill>
                  <a:schemeClr val="accent6">
                    <a:lumMod val="40000"/>
                    <a:lumOff val="60000"/>
                  </a:schemeClr>
                </a:solidFill>
                <a:cs typeface="Arial" panose="020B0604020202020204" pitchFamily="34" charset="0"/>
              </a:rPr>
              <a:t>3.3 million </a:t>
            </a:r>
            <a:r>
              <a:rPr lang="en-US" sz="2800" dirty="0">
                <a:solidFill>
                  <a:schemeClr val="bg1"/>
                </a:solidFill>
                <a:cs typeface="Arial" panose="020B0604020202020204" pitchFamily="34" charset="0"/>
              </a:rPr>
              <a:t>square feet of space cleaned daily</a:t>
            </a:r>
          </a:p>
          <a:p>
            <a:pPr marL="461963" indent="-409575" algn="l">
              <a:spcAft>
                <a:spcPts val="600"/>
              </a:spcAft>
              <a:buClr>
                <a:schemeClr val="bg1"/>
              </a:buClr>
              <a:buFont typeface="Arial" panose="020B0604020202020204" pitchFamily="34" charset="0"/>
              <a:buChar char="•"/>
            </a:pPr>
            <a:r>
              <a:rPr lang="en-US" sz="2800" b="1" dirty="0">
                <a:solidFill>
                  <a:schemeClr val="accent6">
                    <a:lumMod val="40000"/>
                    <a:lumOff val="60000"/>
                  </a:schemeClr>
                </a:solidFill>
                <a:cs typeface="Arial" panose="020B0604020202020204" pitchFamily="34" charset="0"/>
              </a:rPr>
              <a:t>200 employees</a:t>
            </a:r>
            <a:r>
              <a:rPr lang="en-US" sz="2800" dirty="0">
                <a:solidFill>
                  <a:schemeClr val="bg1"/>
                </a:solidFill>
                <a:cs typeface="Arial" panose="020B0604020202020204" pitchFamily="34" charset="0"/>
              </a:rPr>
              <a:t>, many with documented disabilities that would make it difficult to find competitive employment</a:t>
            </a:r>
          </a:p>
          <a:p>
            <a:pPr marL="461963" indent="-409575" algn="l">
              <a:spcAft>
                <a:spcPts val="600"/>
              </a:spcAft>
              <a:buClr>
                <a:schemeClr val="bg1"/>
              </a:buClr>
              <a:buFont typeface="Arial" panose="020B0604020202020204" pitchFamily="34" charset="0"/>
              <a:buChar char="•"/>
            </a:pPr>
            <a:r>
              <a:rPr lang="en-US" sz="2800" dirty="0">
                <a:solidFill>
                  <a:schemeClr val="bg1"/>
                </a:solidFill>
                <a:cs typeface="Arial" panose="020B0604020202020204" pitchFamily="34" charset="0"/>
              </a:rPr>
              <a:t>Decades-long contracts with some of Atlanta’s most visible facilities</a:t>
            </a:r>
          </a:p>
          <a:p>
            <a:pPr marL="623888" indent="-571500" algn="l">
              <a:spcAft>
                <a:spcPts val="600"/>
              </a:spcAft>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p:txBody>
      </p:sp>
      <p:sp>
        <p:nvSpPr>
          <p:cNvPr id="7" name="Oval 6"/>
          <p:cNvSpPr/>
          <p:nvPr/>
        </p:nvSpPr>
        <p:spPr>
          <a:xfrm>
            <a:off x="414168" y="-1916047"/>
            <a:ext cx="3377901" cy="33779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 name="Content Placeholder 19"/>
          <p:cNvSpPr txBox="1">
            <a:spLocks/>
          </p:cNvSpPr>
          <p:nvPr/>
        </p:nvSpPr>
        <p:spPr>
          <a:xfrm>
            <a:off x="414168" y="175442"/>
            <a:ext cx="3324113" cy="978729"/>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uLnTx/>
                <a:uFillTx/>
                <a:latin typeface="Segoe UI Light"/>
                <a:cs typeface="Segoe UI" panose="020B0502040204020203" pitchFamily="34" charset="0"/>
              </a:rPr>
              <a:t>Proven Track Record</a:t>
            </a:r>
          </a:p>
        </p:txBody>
      </p:sp>
    </p:spTree>
    <p:extLst>
      <p:ext uri="{BB962C8B-B14F-4D97-AF65-F5344CB8AC3E}">
        <p14:creationId xmlns:p14="http://schemas.microsoft.com/office/powerpoint/2010/main" val="307010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8777" y="2768599"/>
            <a:ext cx="5208335" cy="1261884"/>
          </a:xfrm>
        </p:spPr>
        <p:txBody>
          <a:bodyPr/>
          <a:lstStyle/>
          <a:p>
            <a:r>
              <a:rPr lang="en-US" dirty="0"/>
              <a:t>Goodwill and the Westside</a:t>
            </a:r>
          </a:p>
        </p:txBody>
      </p:sp>
    </p:spTree>
    <p:extLst>
      <p:ext uri="{BB962C8B-B14F-4D97-AF65-F5344CB8AC3E}">
        <p14:creationId xmlns:p14="http://schemas.microsoft.com/office/powerpoint/2010/main" val="344120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4997E989-D798-4C62-8E93-3D2D613C2488}" type="slidenum">
              <a:rPr lang="en-US" smtClean="0"/>
              <a:pPr/>
              <a:t>13</a:t>
            </a:fld>
            <a:endParaRPr lang="en-US"/>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b="25087"/>
          <a:stretch/>
        </p:blipFill>
        <p:spPr>
          <a:xfrm>
            <a:off x="0" y="-365125"/>
            <a:ext cx="12192000" cy="6850062"/>
          </a:xfrm>
          <a:prstGeom prst="rect">
            <a:avLst/>
          </a:prstGeom>
        </p:spPr>
      </p:pic>
      <p:sp>
        <p:nvSpPr>
          <p:cNvPr id="4" name="Text Placeholder 3"/>
          <p:cNvSpPr>
            <a:spLocks noGrp="1"/>
          </p:cNvSpPr>
          <p:nvPr>
            <p:ph type="body" sz="quarter" idx="11"/>
          </p:nvPr>
        </p:nvSpPr>
        <p:spPr>
          <a:xfrm>
            <a:off x="0" y="3425031"/>
            <a:ext cx="12192000" cy="480131"/>
          </a:xfrm>
          <a:solidFill>
            <a:schemeClr val="tx2"/>
          </a:solidFill>
        </p:spPr>
        <p:txBody>
          <a:bodyPr/>
          <a:lstStyle/>
          <a:p>
            <a:r>
              <a:rPr lang="en-US" sz="2800" dirty="0">
                <a:solidFill>
                  <a:schemeClr val="bg1"/>
                </a:solidFill>
                <a:latin typeface="+mn-lt"/>
              </a:rPr>
              <a:t>Our West End location is our oldest store, opened in October of 1973. </a:t>
            </a:r>
          </a:p>
        </p:txBody>
      </p:sp>
    </p:spTree>
    <p:extLst>
      <p:ext uri="{BB962C8B-B14F-4D97-AF65-F5344CB8AC3E}">
        <p14:creationId xmlns:p14="http://schemas.microsoft.com/office/powerpoint/2010/main" val="987452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14</a:t>
            </a:fld>
            <a:endParaRPr lang="en-US"/>
          </a:p>
        </p:txBody>
      </p:sp>
      <p:sp>
        <p:nvSpPr>
          <p:cNvPr id="4" name="Text Placeholder 13"/>
          <p:cNvSpPr txBox="1">
            <a:spLocks/>
          </p:cNvSpPr>
          <p:nvPr/>
        </p:nvSpPr>
        <p:spPr>
          <a:xfrm>
            <a:off x="7954356" y="898998"/>
            <a:ext cx="3793331" cy="158812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sz="3200" dirty="0">
                <a:latin typeface="+mj-lt"/>
              </a:rPr>
              <a:t>Goodwill served nearly 3,000 people and connected more than 1,100 people with work in the Westside and surrounding neighborhoods over the last three years</a:t>
            </a:r>
          </a:p>
        </p:txBody>
      </p:sp>
      <p:pic>
        <p:nvPicPr>
          <p:cNvPr id="5" name="Picture 4"/>
          <p:cNvPicPr>
            <a:picLocks noChangeAspect="1"/>
          </p:cNvPicPr>
          <p:nvPr/>
        </p:nvPicPr>
        <p:blipFill rotWithShape="1">
          <a:blip r:embed="rId3"/>
          <a:srcRect l="4259" r="18889" b="5725"/>
          <a:stretch/>
        </p:blipFill>
        <p:spPr>
          <a:xfrm>
            <a:off x="-1" y="-1"/>
            <a:ext cx="7467601" cy="6870441"/>
          </a:xfrm>
          <a:prstGeom prst="rect">
            <a:avLst/>
          </a:prstGeom>
        </p:spPr>
      </p:pic>
    </p:spTree>
    <p:extLst>
      <p:ext uri="{BB962C8B-B14F-4D97-AF65-F5344CB8AC3E}">
        <p14:creationId xmlns:p14="http://schemas.microsoft.com/office/powerpoint/2010/main" val="230896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794BAA-F288-4EF2-9F39-254BFD36C63C}"/>
              </a:ext>
            </a:extLst>
          </p:cNvPr>
          <p:cNvSpPr/>
          <p:nvPr/>
        </p:nvSpPr>
        <p:spPr>
          <a:xfrm>
            <a:off x="414168" y="-1916047"/>
            <a:ext cx="3377901" cy="33779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 name="Slide Number Placeholder 3"/>
          <p:cNvSpPr>
            <a:spLocks noGrp="1"/>
          </p:cNvSpPr>
          <p:nvPr>
            <p:ph type="sldNum" sz="quarter" idx="4"/>
          </p:nvPr>
        </p:nvSpPr>
        <p:spPr/>
        <p:txBody>
          <a:bodyPr/>
          <a:lstStyle/>
          <a:p>
            <a:fld id="{5AE1514C-5E56-4738-A1FF-4B1CFD2A3E36}" type="slidenum">
              <a:rPr lang="en-US" smtClean="0"/>
              <a:pPr/>
              <a:t>15</a:t>
            </a:fld>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2356" y="2784158"/>
            <a:ext cx="3393625" cy="848977"/>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4594" y="3860524"/>
            <a:ext cx="3361387" cy="1371092"/>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val="0"/>
              </a:ext>
            </a:extLst>
          </a:blip>
          <a:srcRect l="19774" r="8558"/>
          <a:stretch/>
        </p:blipFill>
        <p:spPr>
          <a:xfrm>
            <a:off x="4828032" y="7938"/>
            <a:ext cx="7363968" cy="6850062"/>
          </a:xfrm>
          <a:prstGeom prst="rect">
            <a:avLst/>
          </a:prstGeom>
        </p:spPr>
      </p:pic>
      <p:sp>
        <p:nvSpPr>
          <p:cNvPr id="26" name="Title 13"/>
          <p:cNvSpPr txBox="1">
            <a:spLocks/>
          </p:cNvSpPr>
          <p:nvPr/>
        </p:nvSpPr>
        <p:spPr>
          <a:xfrm>
            <a:off x="915179" y="105296"/>
            <a:ext cx="2375877" cy="535531"/>
          </a:xfrm>
          <a:prstGeom prst="rect">
            <a:avLst/>
          </a:prstGeom>
        </p:spPr>
        <p:txBody>
          <a:bodyPr/>
          <a:lst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a:lstStyle>
          <a:p>
            <a:pPr algn="ctr"/>
            <a:r>
              <a:rPr lang="en-US" sz="3200" dirty="0">
                <a:solidFill>
                  <a:schemeClr val="bg1"/>
                </a:solidFill>
                <a:latin typeface="+mj-lt"/>
              </a:rPr>
              <a:t>Program Spotlight</a:t>
            </a:r>
          </a:p>
        </p:txBody>
      </p:sp>
    </p:spTree>
    <p:extLst>
      <p:ext uri="{BB962C8B-B14F-4D97-AF65-F5344CB8AC3E}">
        <p14:creationId xmlns:p14="http://schemas.microsoft.com/office/powerpoint/2010/main" val="2051768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01346" y="357134"/>
            <a:ext cx="4376615" cy="1200329"/>
          </a:xfrm>
        </p:spPr>
        <p:txBody>
          <a:bodyPr/>
          <a:lstStyle/>
          <a:p>
            <a:r>
              <a:rPr lang="en-US" sz="4000" b="0" dirty="0">
                <a:latin typeface="+mj-lt"/>
              </a:rPr>
              <a:t>Growing the </a:t>
            </a:r>
            <a:br>
              <a:rPr lang="en-US" sz="4000" b="0" dirty="0">
                <a:latin typeface="+mj-lt"/>
              </a:rPr>
            </a:br>
            <a:r>
              <a:rPr lang="en-US" sz="4000" b="0" dirty="0">
                <a:latin typeface="+mj-lt"/>
              </a:rPr>
              <a:t>Mission</a:t>
            </a:r>
          </a:p>
        </p:txBody>
      </p:sp>
      <p:grpSp>
        <p:nvGrpSpPr>
          <p:cNvPr id="13" name="Group 12"/>
          <p:cNvGrpSpPr/>
          <p:nvPr/>
        </p:nvGrpSpPr>
        <p:grpSpPr>
          <a:xfrm>
            <a:off x="336372" y="2326105"/>
            <a:ext cx="2606550" cy="2606550"/>
            <a:chOff x="4458447" y="1347828"/>
            <a:chExt cx="4162343" cy="4162343"/>
          </a:xfrm>
        </p:grpSpPr>
        <p:sp>
          <p:nvSpPr>
            <p:cNvPr id="14" name="Oval 13"/>
            <p:cNvSpPr/>
            <p:nvPr/>
          </p:nvSpPr>
          <p:spPr>
            <a:xfrm>
              <a:off x="4458447" y="1347828"/>
              <a:ext cx="4162343" cy="4162343"/>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Image result for corporat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679" y="1812087"/>
              <a:ext cx="3357067" cy="2981075"/>
            </a:xfrm>
            <a:prstGeom prst="rect">
              <a:avLst/>
            </a:prstGeom>
            <a:noFill/>
            <a:extLst>
              <a:ext uri="{909E8E84-426E-40DD-AFC4-6F175D3DCCD1}">
                <a14:hiddenFill xmlns:a14="http://schemas.microsoft.com/office/drawing/2010/main">
                  <a:solidFill>
                    <a:srgbClr val="FFFFFF"/>
                  </a:solidFill>
                </a14:hiddenFill>
              </a:ext>
            </a:extLst>
          </p:spPr>
        </p:pic>
        <p:sp>
          <p:nvSpPr>
            <p:cNvPr id="16" name="Heart 15"/>
            <p:cNvSpPr/>
            <p:nvPr/>
          </p:nvSpPr>
          <p:spPr>
            <a:xfrm>
              <a:off x="6868303" y="3806745"/>
              <a:ext cx="1145878" cy="1145878"/>
            </a:xfrm>
            <a:prstGeom prst="hear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3323894" y="2324855"/>
            <a:ext cx="2606550" cy="2606550"/>
            <a:chOff x="473593" y="1564194"/>
            <a:chExt cx="4162343" cy="4162343"/>
          </a:xfrm>
        </p:grpSpPr>
        <p:sp>
          <p:nvSpPr>
            <p:cNvPr id="18" name="Oval 17"/>
            <p:cNvSpPr/>
            <p:nvPr/>
          </p:nvSpPr>
          <p:spPr>
            <a:xfrm>
              <a:off x="473593" y="1564194"/>
              <a:ext cx="4162343" cy="4162343"/>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2" descr="Image result for employee giv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68" y="2335768"/>
              <a:ext cx="2871537" cy="2871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295257" y="2326105"/>
            <a:ext cx="2606550" cy="2606550"/>
            <a:chOff x="4534647" y="1380495"/>
            <a:chExt cx="4162343" cy="4162343"/>
          </a:xfrm>
        </p:grpSpPr>
        <p:sp>
          <p:nvSpPr>
            <p:cNvPr id="21" name="Oval 20"/>
            <p:cNvSpPr/>
            <p:nvPr/>
          </p:nvSpPr>
          <p:spPr>
            <a:xfrm>
              <a:off x="4534647" y="1380495"/>
              <a:ext cx="4162343" cy="4162343"/>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5805" y="1914581"/>
              <a:ext cx="4111185" cy="2768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8999401" y="2324855"/>
            <a:ext cx="3286170" cy="2607799"/>
            <a:chOff x="3993268" y="1380495"/>
            <a:chExt cx="5245100" cy="4162343"/>
          </a:xfrm>
        </p:grpSpPr>
        <p:sp>
          <p:nvSpPr>
            <p:cNvPr id="23" name="Oval 22"/>
            <p:cNvSpPr/>
            <p:nvPr/>
          </p:nvSpPr>
          <p:spPr>
            <a:xfrm>
              <a:off x="4534647" y="1380495"/>
              <a:ext cx="4162343" cy="4162343"/>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6" cstate="screen">
              <a:clrChange>
                <a:clrFrom>
                  <a:srgbClr val="FBFAF5"/>
                </a:clrFrom>
                <a:clrTo>
                  <a:srgbClr val="FBFAF5">
                    <a:alpha val="0"/>
                  </a:srgbClr>
                </a:clrTo>
              </a:clrChange>
              <a:extLst>
                <a:ext uri="{28A0092B-C50C-407E-A947-70E740481C1C}">
                  <a14:useLocalDpi xmlns:a14="http://schemas.microsoft.com/office/drawing/2010/main" val="0"/>
                </a:ext>
              </a:extLst>
            </a:blip>
            <a:stretch>
              <a:fillRect/>
            </a:stretch>
          </p:blipFill>
          <p:spPr>
            <a:xfrm>
              <a:off x="3993268" y="1822572"/>
              <a:ext cx="5245100" cy="3278188"/>
            </a:xfrm>
            <a:prstGeom prst="rect">
              <a:avLst/>
            </a:prstGeom>
          </p:spPr>
        </p:pic>
      </p:grpSp>
      <p:sp>
        <p:nvSpPr>
          <p:cNvPr id="8" name="TextBox 7"/>
          <p:cNvSpPr txBox="1"/>
          <p:nvPr/>
        </p:nvSpPr>
        <p:spPr>
          <a:xfrm>
            <a:off x="406639" y="5223384"/>
            <a:ext cx="2391611" cy="830997"/>
          </a:xfrm>
          <a:prstGeom prst="rect">
            <a:avLst/>
          </a:prstGeom>
          <a:noFill/>
        </p:spPr>
        <p:txBody>
          <a:bodyPr wrap="square" rtlCol="0">
            <a:spAutoFit/>
          </a:bodyPr>
          <a:lstStyle/>
          <a:p>
            <a:pPr algn="ctr"/>
            <a:r>
              <a:rPr lang="en-US" sz="2400" dirty="0">
                <a:solidFill>
                  <a:schemeClr val="bg1"/>
                </a:solidFill>
              </a:rPr>
              <a:t>Corporate Giving</a:t>
            </a:r>
          </a:p>
        </p:txBody>
      </p:sp>
      <p:sp>
        <p:nvSpPr>
          <p:cNvPr id="25" name="TextBox 24"/>
          <p:cNvSpPr txBox="1"/>
          <p:nvPr/>
        </p:nvSpPr>
        <p:spPr>
          <a:xfrm>
            <a:off x="3431363" y="5212884"/>
            <a:ext cx="2391611" cy="830997"/>
          </a:xfrm>
          <a:prstGeom prst="rect">
            <a:avLst/>
          </a:prstGeom>
          <a:noFill/>
        </p:spPr>
        <p:txBody>
          <a:bodyPr wrap="square" rtlCol="0">
            <a:spAutoFit/>
          </a:bodyPr>
          <a:lstStyle/>
          <a:p>
            <a:pPr algn="ctr"/>
            <a:r>
              <a:rPr lang="en-US" sz="2400" dirty="0">
                <a:solidFill>
                  <a:schemeClr val="bg1"/>
                </a:solidFill>
              </a:rPr>
              <a:t>Employee Giving</a:t>
            </a:r>
          </a:p>
        </p:txBody>
      </p:sp>
      <p:sp>
        <p:nvSpPr>
          <p:cNvPr id="26" name="TextBox 25"/>
          <p:cNvSpPr txBox="1"/>
          <p:nvPr/>
        </p:nvSpPr>
        <p:spPr>
          <a:xfrm>
            <a:off x="6402726" y="5205261"/>
            <a:ext cx="2391611" cy="830997"/>
          </a:xfrm>
          <a:prstGeom prst="rect">
            <a:avLst/>
          </a:prstGeom>
          <a:noFill/>
        </p:spPr>
        <p:txBody>
          <a:bodyPr wrap="square" rtlCol="0">
            <a:spAutoFit/>
          </a:bodyPr>
          <a:lstStyle/>
          <a:p>
            <a:pPr algn="ctr"/>
            <a:r>
              <a:rPr lang="en-US" sz="2400" dirty="0">
                <a:solidFill>
                  <a:schemeClr val="bg1"/>
                </a:solidFill>
              </a:rPr>
              <a:t>Donation </a:t>
            </a:r>
            <a:br>
              <a:rPr lang="en-US" sz="2400" dirty="0">
                <a:solidFill>
                  <a:schemeClr val="bg1"/>
                </a:solidFill>
              </a:rPr>
            </a:br>
            <a:r>
              <a:rPr lang="en-US" sz="2400" dirty="0">
                <a:solidFill>
                  <a:schemeClr val="bg1"/>
                </a:solidFill>
              </a:rPr>
              <a:t>Drives</a:t>
            </a:r>
          </a:p>
        </p:txBody>
      </p:sp>
      <p:sp>
        <p:nvSpPr>
          <p:cNvPr id="27" name="TextBox 26"/>
          <p:cNvSpPr txBox="1"/>
          <p:nvPr/>
        </p:nvSpPr>
        <p:spPr>
          <a:xfrm>
            <a:off x="9446680" y="5223384"/>
            <a:ext cx="2391611" cy="461665"/>
          </a:xfrm>
          <a:prstGeom prst="rect">
            <a:avLst/>
          </a:prstGeom>
          <a:noFill/>
        </p:spPr>
        <p:txBody>
          <a:bodyPr wrap="square" rtlCol="0">
            <a:spAutoFit/>
          </a:bodyPr>
          <a:lstStyle/>
          <a:p>
            <a:pPr algn="ctr"/>
            <a:r>
              <a:rPr lang="en-US" sz="2400" dirty="0">
                <a:solidFill>
                  <a:schemeClr val="bg1"/>
                </a:solidFill>
              </a:rPr>
              <a:t>Advocacy</a:t>
            </a:r>
          </a:p>
        </p:txBody>
      </p:sp>
    </p:spTree>
    <p:extLst>
      <p:ext uri="{BB962C8B-B14F-4D97-AF65-F5344CB8AC3E}">
        <p14:creationId xmlns:p14="http://schemas.microsoft.com/office/powerpoint/2010/main" val="393707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t="9855" b="5368"/>
          <a:stretch/>
        </p:blipFill>
        <p:spPr>
          <a:xfrm>
            <a:off x="0" y="-27295"/>
            <a:ext cx="12192000" cy="6878472"/>
          </a:xfrm>
          <a:prstGeom prst="rect">
            <a:avLst/>
          </a:prstGeom>
          <a:solidFill>
            <a:schemeClr val="bg1"/>
          </a:solidFill>
        </p:spPr>
      </p:pic>
      <p:sp>
        <p:nvSpPr>
          <p:cNvPr id="4" name="Rectangle 3"/>
          <p:cNvSpPr/>
          <p:nvPr/>
        </p:nvSpPr>
        <p:spPr>
          <a:xfrm>
            <a:off x="-2882" y="-27295"/>
            <a:ext cx="10412974" cy="6885295"/>
          </a:xfrm>
          <a:prstGeom prst="rect">
            <a:avLst/>
          </a:prstGeom>
          <a:gradFill flip="none" rotWithShape="1">
            <a:gsLst>
              <a:gs pos="0">
                <a:schemeClr val="tx1">
                  <a:alpha val="67000"/>
                </a:schemeClr>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9" name="Oval 8"/>
          <p:cNvSpPr/>
          <p:nvPr/>
        </p:nvSpPr>
        <p:spPr>
          <a:xfrm>
            <a:off x="441063" y="-1668621"/>
            <a:ext cx="3377901" cy="3377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7595" y="368488"/>
            <a:ext cx="2588810" cy="647638"/>
          </a:xfrm>
          <a:prstGeom prst="rect">
            <a:avLst/>
          </a:prstGeom>
        </p:spPr>
      </p:pic>
      <p:sp>
        <p:nvSpPr>
          <p:cNvPr id="10" name="Text Placeholder 10"/>
          <p:cNvSpPr txBox="1">
            <a:spLocks/>
          </p:cNvSpPr>
          <p:nvPr/>
        </p:nvSpPr>
        <p:spPr>
          <a:xfrm>
            <a:off x="322729" y="4745509"/>
            <a:ext cx="5282454" cy="1421928"/>
          </a:xfrm>
          <a:prstGeom prst="rect">
            <a:avLst/>
          </a:prstGeom>
        </p:spPr>
        <p:txBody>
          <a:bodyPr vert="horz" wrap="square" lIns="91440" tIns="45720" rIns="91440" bIns="45720" rtlCol="0" anchor="ctr" anchorCtr="0">
            <a:spAutoFit/>
          </a:bodyPr>
          <a:lstStyle>
            <a:lvl1pPr marL="0" indent="0" algn="ctr" defTabSz="914400" rtl="0" eaLnBrk="1" latinLnBrk="0" hangingPunct="1">
              <a:lnSpc>
                <a:spcPct val="90000"/>
              </a:lnSpc>
              <a:spcBef>
                <a:spcPts val="2400"/>
              </a:spcBef>
              <a:spcAft>
                <a:spcPts val="6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0"/>
              </a:spcBef>
              <a:spcAft>
                <a:spcPts val="600"/>
              </a:spcAft>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0"/>
              </a:spcBef>
              <a:spcAft>
                <a:spcPts val="6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latin typeface="+mn-lt"/>
              </a:rPr>
              <a:t>We are making an </a:t>
            </a:r>
            <a:r>
              <a:rPr lang="en-US" sz="3200" u="sng" dirty="0">
                <a:solidFill>
                  <a:srgbClr val="75D1FF"/>
                </a:solidFill>
                <a:latin typeface="+mn-lt"/>
              </a:rPr>
              <a:t>impact</a:t>
            </a:r>
            <a:r>
              <a:rPr lang="en-US" sz="3200" dirty="0">
                <a:solidFill>
                  <a:schemeClr val="bg1"/>
                </a:solidFill>
                <a:latin typeface="+mn-lt"/>
              </a:rPr>
              <a:t> in the community &amp; we are </a:t>
            </a:r>
            <a:r>
              <a:rPr lang="en-US" sz="3200" u="sng" dirty="0">
                <a:solidFill>
                  <a:srgbClr val="75D1FF"/>
                </a:solidFill>
                <a:latin typeface="+mn-lt"/>
              </a:rPr>
              <a:t>ready</a:t>
            </a:r>
            <a:r>
              <a:rPr lang="en-US" sz="3200" dirty="0">
                <a:solidFill>
                  <a:schemeClr val="bg1"/>
                </a:solidFill>
                <a:latin typeface="+mn-lt"/>
              </a:rPr>
              <a:t> to do more.</a:t>
            </a:r>
          </a:p>
        </p:txBody>
      </p:sp>
    </p:spTree>
    <p:extLst>
      <p:ext uri="{BB962C8B-B14F-4D97-AF65-F5344CB8AC3E}">
        <p14:creationId xmlns:p14="http://schemas.microsoft.com/office/powerpoint/2010/main" val="2027444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88908" y="2240230"/>
            <a:ext cx="9107555" cy="2308324"/>
          </a:xfrm>
        </p:spPr>
        <p:txBody>
          <a:bodyPr/>
          <a:lstStyle/>
          <a:p>
            <a:pPr algn="l"/>
            <a:r>
              <a:rPr lang="en-US" dirty="0"/>
              <a:t>Goodwill of </a:t>
            </a:r>
            <a:br>
              <a:rPr lang="en-US" dirty="0"/>
            </a:br>
            <a:r>
              <a:rPr lang="en-US" dirty="0"/>
              <a:t>North Georgia</a:t>
            </a:r>
          </a:p>
        </p:txBody>
      </p:sp>
      <p:sp>
        <p:nvSpPr>
          <p:cNvPr id="4" name="Title 6">
            <a:extLst>
              <a:ext uri="{FF2B5EF4-FFF2-40B4-BE49-F238E27FC236}">
                <a16:creationId xmlns:a16="http://schemas.microsoft.com/office/drawing/2014/main" id="{34BDD74C-5263-464C-AA3C-D945D23978FF}"/>
              </a:ext>
            </a:extLst>
          </p:cNvPr>
          <p:cNvSpPr txBox="1">
            <a:spLocks/>
          </p:cNvSpPr>
          <p:nvPr/>
        </p:nvSpPr>
        <p:spPr>
          <a:xfrm>
            <a:off x="4433852" y="4352681"/>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r>
              <a:rPr lang="en-US" dirty="0"/>
              <a:t>THANK YOU</a:t>
            </a:r>
          </a:p>
        </p:txBody>
      </p:sp>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600" dirty="0">
                <a:solidFill>
                  <a:schemeClr val="tx2"/>
                </a:solidFill>
              </a:rPr>
              <a:t>25% of children in Atlanta born in poverty will remain there into adulthood.</a:t>
            </a:r>
          </a:p>
        </p:txBody>
      </p:sp>
      <p:sp>
        <p:nvSpPr>
          <p:cNvPr id="12" name="Text Placeholder 11"/>
          <p:cNvSpPr>
            <a:spLocks noGrp="1"/>
          </p:cNvSpPr>
          <p:nvPr>
            <p:ph type="body" sz="quarter" idx="12"/>
          </p:nvPr>
        </p:nvSpPr>
        <p:spPr>
          <a:xfrm>
            <a:off x="4828191" y="555136"/>
            <a:ext cx="2610010" cy="1089529"/>
          </a:xfrm>
        </p:spPr>
        <p:txBody>
          <a:bodyPr/>
          <a:lstStyle/>
          <a:p>
            <a:r>
              <a:rPr lang="en-US" sz="7200" dirty="0">
                <a:solidFill>
                  <a:schemeClr val="bg1"/>
                </a:solidFill>
              </a:rPr>
              <a:t>FACT:</a:t>
            </a:r>
          </a:p>
        </p:txBody>
      </p:sp>
      <p:sp>
        <p:nvSpPr>
          <p:cNvPr id="2" name="TextBox 1">
            <a:extLst>
              <a:ext uri="{FF2B5EF4-FFF2-40B4-BE49-F238E27FC236}">
                <a16:creationId xmlns:a16="http://schemas.microsoft.com/office/drawing/2014/main" id="{F3BD759C-01D3-4A76-BC92-67A60609D4A6}"/>
              </a:ext>
            </a:extLst>
          </p:cNvPr>
          <p:cNvSpPr txBox="1"/>
          <p:nvPr/>
        </p:nvSpPr>
        <p:spPr>
          <a:xfrm>
            <a:off x="527854" y="5378204"/>
            <a:ext cx="104667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Segoe UI"/>
                <a:ea typeface="+mn-ea"/>
                <a:cs typeface="+mn-cs"/>
              </a:rPr>
              <a:t>Annie E. Casey Foundation: Changing the Odds – The Race for Results in Atlanta</a:t>
            </a:r>
          </a:p>
        </p:txBody>
      </p:sp>
    </p:spTree>
    <p:extLst>
      <p:ext uri="{BB962C8B-B14F-4D97-AF65-F5344CB8AC3E}">
        <p14:creationId xmlns:p14="http://schemas.microsoft.com/office/powerpoint/2010/main" val="2090560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02991" y="4702266"/>
            <a:ext cx="11660405" cy="625641"/>
          </a:xfrm>
        </p:spPr>
        <p:txBody>
          <a:bodyPr/>
          <a:lstStyle/>
          <a:p>
            <a:r>
              <a:rPr lang="en-US" sz="3600" dirty="0">
                <a:solidFill>
                  <a:schemeClr val="tx2"/>
                </a:solidFill>
              </a:rPr>
              <a:t>Black men are working fewer hours (down 15.7 percent) than black men in 1979.</a:t>
            </a:r>
            <a:br>
              <a:rPr lang="en-US" sz="3600" dirty="0">
                <a:solidFill>
                  <a:schemeClr val="tx2"/>
                </a:solidFill>
              </a:rPr>
            </a:br>
            <a:br>
              <a:rPr lang="en-US" sz="3600" dirty="0">
                <a:solidFill>
                  <a:schemeClr val="tx2"/>
                </a:solidFill>
              </a:rPr>
            </a:br>
            <a:r>
              <a:rPr lang="en-US" sz="3600" dirty="0">
                <a:solidFill>
                  <a:schemeClr val="tx2"/>
                </a:solidFill>
              </a:rPr>
              <a:t>Black men with less education are particularly disconnected from the labor market.</a:t>
            </a:r>
          </a:p>
        </p:txBody>
      </p:sp>
      <p:sp>
        <p:nvSpPr>
          <p:cNvPr id="12" name="Text Placeholder 11"/>
          <p:cNvSpPr>
            <a:spLocks noGrp="1"/>
          </p:cNvSpPr>
          <p:nvPr>
            <p:ph type="body" sz="quarter" idx="12"/>
          </p:nvPr>
        </p:nvSpPr>
        <p:spPr>
          <a:xfrm>
            <a:off x="4828191" y="555136"/>
            <a:ext cx="2610010" cy="1089529"/>
          </a:xfrm>
        </p:spPr>
        <p:txBody>
          <a:bodyPr/>
          <a:lstStyle/>
          <a:p>
            <a:r>
              <a:rPr lang="en-US" sz="7200" dirty="0">
                <a:solidFill>
                  <a:schemeClr val="bg1"/>
                </a:solidFill>
              </a:rPr>
              <a:t>FACT:</a:t>
            </a:r>
          </a:p>
        </p:txBody>
      </p:sp>
      <p:sp>
        <p:nvSpPr>
          <p:cNvPr id="2" name="TextBox 1">
            <a:extLst>
              <a:ext uri="{FF2B5EF4-FFF2-40B4-BE49-F238E27FC236}">
                <a16:creationId xmlns:a16="http://schemas.microsoft.com/office/drawing/2014/main" id="{40A6D5EF-D92D-4102-B5E6-B05331CD31A1}"/>
              </a:ext>
            </a:extLst>
          </p:cNvPr>
          <p:cNvSpPr txBox="1"/>
          <p:nvPr/>
        </p:nvSpPr>
        <p:spPr>
          <a:xfrm>
            <a:off x="510724" y="5858979"/>
            <a:ext cx="112449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Segoe UI"/>
                <a:ea typeface="+mn-ea"/>
                <a:cs typeface="+mn-cs"/>
              </a:rPr>
              <a:t>Working Harder or Finding </a:t>
            </a:r>
            <a:r>
              <a:rPr lang="en-US" i="1" dirty="0">
                <a:solidFill>
                  <a:srgbClr val="000000"/>
                </a:solidFill>
                <a:latin typeface="Segoe UI"/>
              </a:rPr>
              <a:t>It Harder to Work – Valerie Wilson and Janelle Jones</a:t>
            </a:r>
            <a:endParaRPr kumimoji="0" lang="en-US" sz="1800" b="0" i="1"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061373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02993" y="3607870"/>
            <a:ext cx="11660405" cy="625641"/>
          </a:xfrm>
        </p:spPr>
        <p:txBody>
          <a:bodyPr/>
          <a:lstStyle/>
          <a:p>
            <a:r>
              <a:rPr lang="en-US" sz="3600" dirty="0">
                <a:solidFill>
                  <a:schemeClr val="tx2"/>
                </a:solidFill>
              </a:rPr>
              <a:t>Landfill gases contribute 20% of the global  environmental pollutants. </a:t>
            </a:r>
          </a:p>
        </p:txBody>
      </p:sp>
      <p:sp>
        <p:nvSpPr>
          <p:cNvPr id="12" name="Text Placeholder 11"/>
          <p:cNvSpPr>
            <a:spLocks noGrp="1"/>
          </p:cNvSpPr>
          <p:nvPr>
            <p:ph type="body" sz="quarter" idx="12"/>
          </p:nvPr>
        </p:nvSpPr>
        <p:spPr>
          <a:xfrm>
            <a:off x="4828191" y="555136"/>
            <a:ext cx="2610010" cy="1089529"/>
          </a:xfrm>
        </p:spPr>
        <p:txBody>
          <a:bodyPr/>
          <a:lstStyle/>
          <a:p>
            <a:r>
              <a:rPr lang="en-US" sz="7200" dirty="0">
                <a:solidFill>
                  <a:schemeClr val="bg1"/>
                </a:solidFill>
              </a:rPr>
              <a:t>FACT:</a:t>
            </a:r>
          </a:p>
        </p:txBody>
      </p:sp>
      <p:sp>
        <p:nvSpPr>
          <p:cNvPr id="2" name="Text Placeholder 1"/>
          <p:cNvSpPr>
            <a:spLocks noGrp="1"/>
          </p:cNvSpPr>
          <p:nvPr>
            <p:ph type="body" sz="quarter" idx="11"/>
          </p:nvPr>
        </p:nvSpPr>
        <p:spPr>
          <a:xfrm>
            <a:off x="533400" y="5692136"/>
            <a:ext cx="11658600" cy="757130"/>
          </a:xfrm>
        </p:spPr>
        <p:txBody>
          <a:bodyPr/>
          <a:lstStyle/>
          <a:p>
            <a:r>
              <a:rPr lang="en-US" dirty="0"/>
              <a:t>https://www.researchgate.net/publication/278738702_Environmental_and_socio-economic_impacts_of_landfills [accessed Dec 07 2017].</a:t>
            </a:r>
          </a:p>
        </p:txBody>
      </p:sp>
      <p:sp>
        <p:nvSpPr>
          <p:cNvPr id="5" name="TextBox 4">
            <a:extLst>
              <a:ext uri="{FF2B5EF4-FFF2-40B4-BE49-F238E27FC236}">
                <a16:creationId xmlns:a16="http://schemas.microsoft.com/office/drawing/2014/main" id="{35C804A8-CC7D-4ED3-A1D4-3468988CDC42}"/>
              </a:ext>
            </a:extLst>
          </p:cNvPr>
          <p:cNvSpPr txBox="1"/>
          <p:nvPr/>
        </p:nvSpPr>
        <p:spPr>
          <a:xfrm>
            <a:off x="510724" y="5858979"/>
            <a:ext cx="112449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Segoe UI"/>
                <a:ea typeface="+mn-ea"/>
                <a:cs typeface="+mn-cs"/>
              </a:rPr>
              <a:t>United States Environmental Protection Agency</a:t>
            </a:r>
          </a:p>
        </p:txBody>
      </p:sp>
    </p:spTree>
    <p:extLst>
      <p:ext uri="{BB962C8B-B14F-4D97-AF65-F5344CB8AC3E}">
        <p14:creationId xmlns:p14="http://schemas.microsoft.com/office/powerpoint/2010/main" val="3248013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oney"/>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46801" y="1530901"/>
            <a:ext cx="2543361" cy="177991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idx="1"/>
          </p:nvPr>
        </p:nvSpPr>
        <p:spPr>
          <a:xfrm>
            <a:off x="256674" y="3218725"/>
            <a:ext cx="3714704" cy="1968744"/>
          </a:xfrm>
        </p:spPr>
        <p:txBody>
          <a:bodyPr/>
          <a:lstStyle/>
          <a:p>
            <a:pPr>
              <a:spcAft>
                <a:spcPts val="2400"/>
              </a:spcAft>
            </a:pPr>
            <a:r>
              <a:rPr lang="en-US" dirty="0"/>
              <a:t>Economic</a:t>
            </a:r>
          </a:p>
          <a:p>
            <a:pPr lvl="1"/>
            <a:r>
              <a:rPr lang="en-US" dirty="0"/>
              <a:t>We put people to work. Not just into jobs, but into </a:t>
            </a:r>
            <a:r>
              <a:rPr lang="en-US" u="sng" dirty="0"/>
              <a:t>better</a:t>
            </a:r>
            <a:r>
              <a:rPr lang="en-US" dirty="0"/>
              <a:t> jobs. </a:t>
            </a:r>
            <a:r>
              <a:rPr lang="en-US" b="1" dirty="0">
                <a:solidFill>
                  <a:schemeClr val="tx2"/>
                </a:solidFill>
              </a:rPr>
              <a:t>Goodwill is moving people out of poverty.</a:t>
            </a:r>
          </a:p>
        </p:txBody>
      </p:sp>
      <p:sp>
        <p:nvSpPr>
          <p:cNvPr id="11" name="Content Placeholder 10"/>
          <p:cNvSpPr>
            <a:spLocks noGrp="1"/>
          </p:cNvSpPr>
          <p:nvPr>
            <p:ph idx="14"/>
          </p:nvPr>
        </p:nvSpPr>
        <p:spPr>
          <a:xfrm>
            <a:off x="8291910" y="3265683"/>
            <a:ext cx="3390204" cy="3076740"/>
          </a:xfrm>
        </p:spPr>
        <p:txBody>
          <a:bodyPr/>
          <a:lstStyle/>
          <a:p>
            <a:pPr>
              <a:spcAft>
                <a:spcPts val="2400"/>
              </a:spcAft>
            </a:pPr>
            <a:r>
              <a:rPr lang="en-US" dirty="0"/>
              <a:t>Environmental</a:t>
            </a:r>
          </a:p>
          <a:p>
            <a:pPr lvl="1"/>
            <a:r>
              <a:rPr lang="en-US" dirty="0"/>
              <a:t>The degradation of wastes in landfills produce emissions that are potential threats to human  health and the quality of the environment. </a:t>
            </a:r>
            <a:br>
              <a:rPr lang="en-US" dirty="0"/>
            </a:br>
            <a:r>
              <a:rPr lang="en-US" b="1" dirty="0">
                <a:solidFill>
                  <a:schemeClr val="tx2"/>
                </a:solidFill>
              </a:rPr>
              <a:t>Goodwill diverts millions of pounds of materials from landfills each year.</a:t>
            </a:r>
          </a:p>
        </p:txBody>
      </p:sp>
      <p:sp>
        <p:nvSpPr>
          <p:cNvPr id="18" name="Content Placeholder 17"/>
          <p:cNvSpPr>
            <a:spLocks noGrp="1"/>
          </p:cNvSpPr>
          <p:nvPr>
            <p:ph idx="15"/>
          </p:nvPr>
        </p:nvSpPr>
        <p:spPr>
          <a:xfrm>
            <a:off x="4132486" y="3246021"/>
            <a:ext cx="3773077" cy="2799741"/>
          </a:xfrm>
        </p:spPr>
        <p:txBody>
          <a:bodyPr/>
          <a:lstStyle/>
          <a:p>
            <a:pPr>
              <a:spcAft>
                <a:spcPts val="2400"/>
              </a:spcAft>
            </a:pPr>
            <a:r>
              <a:rPr lang="en-US" dirty="0"/>
              <a:t>Education</a:t>
            </a:r>
          </a:p>
          <a:p>
            <a:pPr lvl="1"/>
            <a:r>
              <a:rPr lang="en-US" dirty="0"/>
              <a:t>Education is the key to getting and staying out of poverty. </a:t>
            </a:r>
            <a:r>
              <a:rPr lang="en-US" b="1" dirty="0">
                <a:solidFill>
                  <a:schemeClr val="tx2"/>
                </a:solidFill>
              </a:rPr>
              <a:t>Goodwill is helping at-risk students graduate from high school and matriculate to post-secondary education opportunities. </a:t>
            </a:r>
          </a:p>
        </p:txBody>
      </p:sp>
      <p:sp>
        <p:nvSpPr>
          <p:cNvPr id="14" name="Title 1"/>
          <p:cNvSpPr>
            <a:spLocks noGrp="1"/>
          </p:cNvSpPr>
          <p:nvPr>
            <p:ph type="title"/>
          </p:nvPr>
        </p:nvSpPr>
        <p:spPr>
          <a:xfrm>
            <a:off x="316322" y="339408"/>
            <a:ext cx="2375877" cy="590931"/>
          </a:xfrm>
        </p:spPr>
        <p:txBody>
          <a:bodyPr/>
          <a:lstStyle/>
          <a:p>
            <a:r>
              <a:rPr lang="en-US" sz="3600" dirty="0"/>
              <a:t>Impact</a:t>
            </a:r>
          </a:p>
        </p:txBody>
      </p:sp>
      <p:sp>
        <p:nvSpPr>
          <p:cNvPr id="9" name="Rectangle 8"/>
          <p:cNvSpPr/>
          <p:nvPr/>
        </p:nvSpPr>
        <p:spPr>
          <a:xfrm>
            <a:off x="4327385" y="3661466"/>
            <a:ext cx="3383280" cy="18288"/>
          </a:xfrm>
          <a:prstGeom prst="rect">
            <a:avLst/>
          </a:prstGeom>
          <a:solidFill>
            <a:srgbClr val="DC5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 name="Rectangle 14"/>
          <p:cNvSpPr/>
          <p:nvPr/>
        </p:nvSpPr>
        <p:spPr>
          <a:xfrm>
            <a:off x="8338712" y="3661466"/>
            <a:ext cx="3383280" cy="18288"/>
          </a:xfrm>
          <a:prstGeom prst="rect">
            <a:avLst/>
          </a:prstGeom>
          <a:solidFill>
            <a:srgbClr val="DC5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Rectangle 12"/>
          <p:cNvSpPr/>
          <p:nvPr/>
        </p:nvSpPr>
        <p:spPr>
          <a:xfrm>
            <a:off x="386930" y="3661466"/>
            <a:ext cx="3383280" cy="18288"/>
          </a:xfrm>
          <a:prstGeom prst="rect">
            <a:avLst/>
          </a:prstGeom>
          <a:solidFill>
            <a:srgbClr val="DC5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1026" name="Picture 2" descr="Image result for graduation cap"/>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796299" y="1333745"/>
            <a:ext cx="2346008" cy="2346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nvironment"/>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822278" y="1702680"/>
            <a:ext cx="2416148" cy="160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1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100" b="0" i="0" u="none" strike="noStrike" kern="1200" cap="none" spc="0" normalizeH="0" baseline="0" noProof="0" smtClean="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21" name="Text Placeholder 20"/>
          <p:cNvSpPr>
            <a:spLocks noGrp="1"/>
          </p:cNvSpPr>
          <p:nvPr>
            <p:ph type="body" sz="quarter" idx="19"/>
          </p:nvPr>
        </p:nvSpPr>
        <p:spPr>
          <a:xfrm>
            <a:off x="186982" y="3029866"/>
            <a:ext cx="6534660" cy="1311128"/>
          </a:xfrm>
        </p:spPr>
        <p:txBody>
          <a:bodyPr/>
          <a:lstStyle/>
          <a:p>
            <a:r>
              <a:rPr lang="en-US" sz="4400" dirty="0"/>
              <a:t>Goodwill of North Georgia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445" y="-7938"/>
            <a:ext cx="5765859" cy="6858000"/>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320842" y="3685430"/>
            <a:ext cx="6400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4AF"/>
                </a:solidFill>
                <a:effectLst/>
                <a:uLnTx/>
                <a:uFillTx/>
                <a:latin typeface="Segoe UI"/>
                <a:ea typeface="+mn-ea"/>
                <a:cs typeface="+mn-cs"/>
              </a:rPr>
              <a:t>Our mission is to put people to work</a:t>
            </a:r>
            <a:r>
              <a:rPr kumimoji="0" lang="en-US" sz="2000" b="0" i="0" u="none" strike="noStrike" kern="1200" cap="none" spc="0" normalizeH="0" baseline="0" noProof="0" dirty="0">
                <a:ln>
                  <a:noFill/>
                </a:ln>
                <a:solidFill>
                  <a:srgbClr val="000000"/>
                </a:solidFill>
                <a:effectLst/>
                <a:uLnTx/>
                <a:uFillTx/>
                <a:latin typeface="Segoe UI"/>
                <a:ea typeface="+mn-ea"/>
                <a:cs typeface="+mn-cs"/>
              </a:rPr>
              <a:t>.</a:t>
            </a:r>
          </a:p>
        </p:txBody>
      </p:sp>
    </p:spTree>
    <p:extLst>
      <p:ext uri="{BB962C8B-B14F-4D97-AF65-F5344CB8AC3E}">
        <p14:creationId xmlns:p14="http://schemas.microsoft.com/office/powerpoint/2010/main" val="251814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247879" y="-3695066"/>
            <a:ext cx="5678905" cy="56789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 name="Content Placeholder 3"/>
          <p:cNvSpPr>
            <a:spLocks noGrp="1"/>
          </p:cNvSpPr>
          <p:nvPr>
            <p:ph idx="1"/>
          </p:nvPr>
        </p:nvSpPr>
        <p:spPr>
          <a:xfrm>
            <a:off x="68658" y="3493674"/>
            <a:ext cx="2377440" cy="397032"/>
          </a:xfrm>
        </p:spPr>
        <p:txBody>
          <a:bodyPr/>
          <a:lstStyle/>
          <a:p>
            <a:r>
              <a:rPr lang="en-US" dirty="0"/>
              <a:t>Retail Sales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200" b="0" i="0" u="none" strike="noStrike" kern="1200" cap="none" spc="0" normalizeH="0" baseline="0" noProof="0" smtClean="0">
                <a:ln>
                  <a:noFill/>
                </a:ln>
                <a:solidFill>
                  <a:srgbClr val="0074A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74AF"/>
              </a:solidFill>
              <a:effectLst/>
              <a:uLnTx/>
              <a:uFillTx/>
              <a:latin typeface="Segoe UI"/>
              <a:ea typeface="+mn-ea"/>
              <a:cs typeface="+mn-cs"/>
            </a:endParaRPr>
          </a:p>
        </p:txBody>
      </p:sp>
      <p:sp>
        <p:nvSpPr>
          <p:cNvPr id="7" name="Content Placeholder 6"/>
          <p:cNvSpPr>
            <a:spLocks noGrp="1"/>
          </p:cNvSpPr>
          <p:nvPr>
            <p:ph idx="14"/>
          </p:nvPr>
        </p:nvSpPr>
        <p:spPr>
          <a:xfrm>
            <a:off x="2483635" y="3493674"/>
            <a:ext cx="2377440" cy="397032"/>
          </a:xfrm>
        </p:spPr>
        <p:txBody>
          <a:bodyPr/>
          <a:lstStyle/>
          <a:p>
            <a:r>
              <a:rPr lang="en-US" dirty="0"/>
              <a:t>Salvage</a:t>
            </a:r>
          </a:p>
        </p:txBody>
      </p:sp>
      <p:sp>
        <p:nvSpPr>
          <p:cNvPr id="8" name="Content Placeholder 7"/>
          <p:cNvSpPr>
            <a:spLocks noGrp="1"/>
          </p:cNvSpPr>
          <p:nvPr>
            <p:ph idx="15"/>
          </p:nvPr>
        </p:nvSpPr>
        <p:spPr>
          <a:xfrm>
            <a:off x="4898612" y="3493674"/>
            <a:ext cx="2377440" cy="1134670"/>
          </a:xfrm>
        </p:spPr>
        <p:txBody>
          <a:bodyPr/>
          <a:lstStyle/>
          <a:p>
            <a:r>
              <a:rPr lang="en-US" dirty="0"/>
              <a:t>Government Grants</a:t>
            </a:r>
          </a:p>
          <a:p>
            <a:endParaRPr lang="en-US" dirty="0"/>
          </a:p>
        </p:txBody>
      </p:sp>
      <p:sp>
        <p:nvSpPr>
          <p:cNvPr id="9" name="Content Placeholder 8"/>
          <p:cNvSpPr>
            <a:spLocks noGrp="1"/>
          </p:cNvSpPr>
          <p:nvPr>
            <p:ph idx="16"/>
          </p:nvPr>
        </p:nvSpPr>
        <p:spPr>
          <a:xfrm>
            <a:off x="7313589" y="3493674"/>
            <a:ext cx="2377440" cy="1134670"/>
          </a:xfrm>
        </p:spPr>
        <p:txBody>
          <a:bodyPr/>
          <a:lstStyle/>
          <a:p>
            <a:r>
              <a:rPr lang="en-US" dirty="0"/>
              <a:t>Foundation Support</a:t>
            </a:r>
          </a:p>
          <a:p>
            <a:endParaRPr lang="en-US" dirty="0"/>
          </a:p>
        </p:txBody>
      </p:sp>
      <p:sp>
        <p:nvSpPr>
          <p:cNvPr id="33" name="Content Placeholder 32"/>
          <p:cNvSpPr>
            <a:spLocks noGrp="1"/>
          </p:cNvSpPr>
          <p:nvPr>
            <p:ph idx="17"/>
          </p:nvPr>
        </p:nvSpPr>
        <p:spPr>
          <a:xfrm>
            <a:off x="9728566" y="3493674"/>
            <a:ext cx="2377440" cy="1006429"/>
          </a:xfrm>
        </p:spPr>
        <p:txBody>
          <a:bodyPr/>
          <a:lstStyle/>
          <a:p>
            <a:r>
              <a:rPr lang="en-US" dirty="0"/>
              <a:t>Vocational Services and Investments</a:t>
            </a:r>
          </a:p>
        </p:txBody>
      </p:sp>
      <p:sp>
        <p:nvSpPr>
          <p:cNvPr id="5" name="Text Placeholder 4"/>
          <p:cNvSpPr>
            <a:spLocks noGrp="1"/>
          </p:cNvSpPr>
          <p:nvPr>
            <p:ph type="body" sz="quarter" idx="13"/>
          </p:nvPr>
        </p:nvSpPr>
        <p:spPr>
          <a:xfrm>
            <a:off x="-12888" y="168212"/>
            <a:ext cx="12192000" cy="951030"/>
          </a:xfrm>
        </p:spPr>
        <p:txBody>
          <a:bodyPr/>
          <a:lstStyle/>
          <a:p>
            <a:r>
              <a:rPr lang="en-US" sz="3000" dirty="0">
                <a:solidFill>
                  <a:schemeClr val="bg1"/>
                </a:solidFill>
              </a:rPr>
              <a:t>We serve our mission, </a:t>
            </a:r>
            <a:br>
              <a:rPr lang="en-US" sz="3000" dirty="0">
                <a:solidFill>
                  <a:schemeClr val="bg1"/>
                </a:solidFill>
              </a:rPr>
            </a:br>
            <a:r>
              <a:rPr lang="en-US" sz="3000" dirty="0">
                <a:solidFill>
                  <a:schemeClr val="bg1"/>
                </a:solidFill>
              </a:rPr>
              <a:t>but we are a business…</a:t>
            </a:r>
          </a:p>
        </p:txBody>
      </p:sp>
      <p:sp>
        <p:nvSpPr>
          <p:cNvPr id="47" name="Content Placeholder 46"/>
          <p:cNvSpPr>
            <a:spLocks noGrp="1"/>
          </p:cNvSpPr>
          <p:nvPr>
            <p:ph idx="18"/>
          </p:nvPr>
        </p:nvSpPr>
        <p:spPr/>
        <p:txBody>
          <a:bodyPr/>
          <a:lstStyle/>
          <a:p>
            <a:r>
              <a:rPr lang="en-US" dirty="0"/>
              <a:t>85%</a:t>
            </a:r>
          </a:p>
        </p:txBody>
      </p:sp>
      <p:sp>
        <p:nvSpPr>
          <p:cNvPr id="48" name="Content Placeholder 47"/>
          <p:cNvSpPr>
            <a:spLocks noGrp="1"/>
          </p:cNvSpPr>
          <p:nvPr>
            <p:ph idx="19"/>
          </p:nvPr>
        </p:nvSpPr>
        <p:spPr/>
        <p:txBody>
          <a:bodyPr/>
          <a:lstStyle/>
          <a:p>
            <a:r>
              <a:rPr lang="en-US" dirty="0"/>
              <a:t>7%</a:t>
            </a:r>
          </a:p>
        </p:txBody>
      </p:sp>
      <p:sp>
        <p:nvSpPr>
          <p:cNvPr id="49" name="Content Placeholder 48"/>
          <p:cNvSpPr>
            <a:spLocks noGrp="1"/>
          </p:cNvSpPr>
          <p:nvPr>
            <p:ph idx="20"/>
          </p:nvPr>
        </p:nvSpPr>
        <p:spPr/>
        <p:txBody>
          <a:bodyPr/>
          <a:lstStyle/>
          <a:p>
            <a:r>
              <a:rPr lang="en-US" dirty="0"/>
              <a:t>4%</a:t>
            </a:r>
          </a:p>
        </p:txBody>
      </p:sp>
      <p:sp>
        <p:nvSpPr>
          <p:cNvPr id="50" name="Content Placeholder 49"/>
          <p:cNvSpPr>
            <a:spLocks noGrp="1"/>
          </p:cNvSpPr>
          <p:nvPr>
            <p:ph idx="21"/>
          </p:nvPr>
        </p:nvSpPr>
        <p:spPr/>
        <p:txBody>
          <a:bodyPr/>
          <a:lstStyle/>
          <a:p>
            <a:r>
              <a:rPr lang="en-US" dirty="0"/>
              <a:t>2%</a:t>
            </a:r>
          </a:p>
        </p:txBody>
      </p:sp>
      <p:sp>
        <p:nvSpPr>
          <p:cNvPr id="51" name="Content Placeholder 50"/>
          <p:cNvSpPr>
            <a:spLocks noGrp="1"/>
          </p:cNvSpPr>
          <p:nvPr>
            <p:ph idx="22"/>
          </p:nvPr>
        </p:nvSpPr>
        <p:spPr/>
        <p:txBody>
          <a:bodyPr/>
          <a:lstStyle/>
          <a:p>
            <a:r>
              <a:rPr lang="en-US" dirty="0"/>
              <a:t>2%</a:t>
            </a:r>
          </a:p>
        </p:txBody>
      </p:sp>
      <p:sp>
        <p:nvSpPr>
          <p:cNvPr id="2" name="TextBox 1"/>
          <p:cNvSpPr txBox="1"/>
          <p:nvPr/>
        </p:nvSpPr>
        <p:spPr>
          <a:xfrm>
            <a:off x="321531" y="4951827"/>
            <a:ext cx="11531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rPr>
              <a:t>In Fiscal Year 2017, we generated more than $133 million in revenue to support our</a:t>
            </a:r>
            <a:br>
              <a:rPr kumimoji="0" lang="en-US" sz="2400" b="0" i="0" u="none" strike="noStrike" kern="1200" cap="none" spc="0" normalizeH="0" baseline="0" noProof="0" dirty="0">
                <a:ln>
                  <a:noFill/>
                </a:ln>
                <a:solidFill>
                  <a:srgbClr val="000000"/>
                </a:solidFill>
                <a:effectLst/>
                <a:uLnTx/>
                <a:uFillTx/>
                <a:latin typeface="Segoe UI"/>
                <a:ea typeface="+mn-ea"/>
                <a:cs typeface="+mn-cs"/>
              </a:rPr>
            </a:br>
            <a:r>
              <a:rPr kumimoji="0" lang="en-US" sz="2400" b="0" i="0" u="none" strike="noStrike" kern="1200" cap="none" spc="0" normalizeH="0" baseline="0" noProof="0" dirty="0">
                <a:ln>
                  <a:noFill/>
                </a:ln>
                <a:solidFill>
                  <a:srgbClr val="000000"/>
                </a:solidFill>
                <a:effectLst/>
                <a:uLnTx/>
                <a:uFillTx/>
                <a:latin typeface="Segoe UI"/>
                <a:ea typeface="+mn-ea"/>
                <a:cs typeface="+mn-cs"/>
              </a:rPr>
              <a:t> </a:t>
            </a:r>
            <a:r>
              <a:rPr kumimoji="0" lang="en-US" sz="2400" b="1" i="0" u="none" strike="noStrike" kern="1200" cap="none" spc="0" normalizeH="0" baseline="0" noProof="0" dirty="0">
                <a:ln>
                  <a:noFill/>
                </a:ln>
                <a:solidFill>
                  <a:srgbClr val="000000"/>
                </a:solidFill>
                <a:effectLst/>
                <a:uLnTx/>
                <a:uFillTx/>
                <a:latin typeface="Segoe UI"/>
                <a:ea typeface="+mn-ea"/>
                <a:cs typeface="+mn-cs"/>
              </a:rPr>
              <a:t>mission to put people to work.</a:t>
            </a:r>
          </a:p>
        </p:txBody>
      </p:sp>
    </p:spTree>
    <p:extLst>
      <p:ext uri="{BB962C8B-B14F-4D97-AF65-F5344CB8AC3E}">
        <p14:creationId xmlns:p14="http://schemas.microsoft.com/office/powerpoint/2010/main" val="265177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101196" y="447793"/>
            <a:ext cx="5903495" cy="5903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 name="Title 7"/>
          <p:cNvSpPr>
            <a:spLocks noGrp="1"/>
          </p:cNvSpPr>
          <p:nvPr>
            <p:ph type="ctrTitle"/>
          </p:nvPr>
        </p:nvSpPr>
        <p:spPr>
          <a:xfrm>
            <a:off x="3448777" y="2651645"/>
            <a:ext cx="5208335" cy="1495794"/>
          </a:xfrm>
        </p:spPr>
        <p:txBody>
          <a:bodyPr/>
          <a:lstStyle/>
          <a:p>
            <a:r>
              <a:rPr lang="en-US" sz="4800" dirty="0">
                <a:latin typeface="Segoe UI" panose="020B0502040204020203" pitchFamily="34" charset="0"/>
                <a:cs typeface="Segoe UI" panose="020B0502040204020203" pitchFamily="34" charset="0"/>
              </a:rPr>
              <a:t>Our role in </a:t>
            </a:r>
            <a:r>
              <a:rPr lang="en-US" sz="4800" u="sng" dirty="0">
                <a:latin typeface="Segoe UI" panose="020B0502040204020203" pitchFamily="34" charset="0"/>
                <a:cs typeface="Segoe UI" panose="020B0502040204020203" pitchFamily="34" charset="0"/>
              </a:rPr>
              <a:t>your</a:t>
            </a:r>
            <a:r>
              <a:rPr lang="en-US" sz="4800" dirty="0">
                <a:latin typeface="Segoe UI" panose="020B0502040204020203" pitchFamily="34" charset="0"/>
                <a:cs typeface="Segoe UI" panose="020B0502040204020203" pitchFamily="34" charset="0"/>
              </a:rPr>
              <a:t> success…</a:t>
            </a:r>
          </a:p>
        </p:txBody>
      </p:sp>
      <p:sp>
        <p:nvSpPr>
          <p:cNvPr id="7" name="Slide Number Placeholder 6"/>
          <p:cNvSpPr>
            <a:spLocks noGrp="1"/>
          </p:cNvSpPr>
          <p:nvPr>
            <p:ph type="sldNum" sz="quarter" idx="4294967295"/>
          </p:nvPr>
        </p:nvSpPr>
        <p:spPr>
          <a:xfrm>
            <a:off x="11668125" y="6484938"/>
            <a:ext cx="52387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97E989-D798-4C62-8E93-3D2D613C2488}" type="slidenum">
              <a:rPr kumimoji="0" lang="en-US" sz="1200" b="0" i="0" u="none" strike="noStrike" kern="1200" cap="none" spc="0" normalizeH="0" baseline="0" noProof="0" smtClean="0">
                <a:ln>
                  <a:noFill/>
                </a:ln>
                <a:solidFill>
                  <a:srgbClr val="00B0F0"/>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B0F0"/>
              </a:solidFill>
              <a:effectLst/>
              <a:uLnTx/>
              <a:uFillTx/>
              <a:latin typeface="Segoe UI"/>
              <a:ea typeface="+mn-ea"/>
              <a:cs typeface="+mn-cs"/>
            </a:endParaRPr>
          </a:p>
        </p:txBody>
      </p:sp>
    </p:spTree>
    <p:extLst>
      <p:ext uri="{BB962C8B-B14F-4D97-AF65-F5344CB8AC3E}">
        <p14:creationId xmlns:p14="http://schemas.microsoft.com/office/powerpoint/2010/main" val="254771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1753512" y="6484937"/>
            <a:ext cx="41977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200" b="0" i="0" u="none" strike="noStrike" kern="1200" cap="none" spc="0" normalizeH="0" baseline="0" noProof="0" smtClean="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Segoe UI"/>
              <a:ea typeface="+mn-ea"/>
              <a:cs typeface="+mn-cs"/>
            </a:endParaRPr>
          </a:p>
        </p:txBody>
      </p:sp>
      <p:sp>
        <p:nvSpPr>
          <p:cNvPr id="7" name="Oval 6"/>
          <p:cNvSpPr/>
          <p:nvPr/>
        </p:nvSpPr>
        <p:spPr>
          <a:xfrm>
            <a:off x="215933" y="-2238036"/>
            <a:ext cx="3377901" cy="33779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 name="Content Placeholder 19"/>
          <p:cNvSpPr txBox="1">
            <a:spLocks/>
          </p:cNvSpPr>
          <p:nvPr/>
        </p:nvSpPr>
        <p:spPr>
          <a:xfrm>
            <a:off x="242828" y="32265"/>
            <a:ext cx="3324113" cy="8679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Segoe UI Light"/>
                <a:cs typeface="Segoe UI" panose="020B0502040204020203" pitchFamily="34" charset="0"/>
              </a:rPr>
              <a:t>Positive Brand Alignment</a:t>
            </a:r>
          </a:p>
        </p:txBody>
      </p:sp>
      <p:pic>
        <p:nvPicPr>
          <p:cNvPr id="4" name="Picture 3"/>
          <p:cNvPicPr>
            <a:picLocks noChangeAspect="1"/>
          </p:cNvPicPr>
          <p:nvPr/>
        </p:nvPicPr>
        <p:blipFill rotWithShape="1">
          <a:blip r:embed="rId3"/>
          <a:srcRect l="497" t="30963" r="71809" b="21392"/>
          <a:stretch/>
        </p:blipFill>
        <p:spPr>
          <a:xfrm>
            <a:off x="510195" y="2410718"/>
            <a:ext cx="3098982" cy="3451281"/>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4"/>
          <a:srcRect l="867" t="947" r="1079" b="1408"/>
          <a:stretch/>
        </p:blipFill>
        <p:spPr>
          <a:xfrm>
            <a:off x="3943350" y="1482781"/>
            <a:ext cx="7900819" cy="5111658"/>
          </a:xfrm>
          <a:prstGeom prst="rect">
            <a:avLst/>
          </a:prstGeom>
        </p:spPr>
      </p:pic>
      <p:pic>
        <p:nvPicPr>
          <p:cNvPr id="9" name="Picture 8"/>
          <p:cNvPicPr>
            <a:picLocks noChangeAspect="1"/>
          </p:cNvPicPr>
          <p:nvPr/>
        </p:nvPicPr>
        <p:blipFill>
          <a:blip r:embed="rId5"/>
          <a:stretch>
            <a:fillRect/>
          </a:stretch>
        </p:blipFill>
        <p:spPr>
          <a:xfrm>
            <a:off x="0" y="1486793"/>
            <a:ext cx="3943350" cy="923925"/>
          </a:xfrm>
          <a:prstGeom prst="rect">
            <a:avLst/>
          </a:prstGeom>
        </p:spPr>
      </p:pic>
      <p:sp>
        <p:nvSpPr>
          <p:cNvPr id="6" name="Oval 5"/>
          <p:cNvSpPr/>
          <p:nvPr/>
        </p:nvSpPr>
        <p:spPr>
          <a:xfrm>
            <a:off x="1055418" y="2408617"/>
            <a:ext cx="1698929" cy="413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488247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tf16401425</Template>
  <TotalTime>3271</TotalTime>
  <Words>1275</Words>
  <Application>Microsoft Office PowerPoint</Application>
  <PresentationFormat>Widescreen</PresentationFormat>
  <Paragraphs>139</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Black</vt:lpstr>
      <vt:lpstr>Calibri</vt:lpstr>
      <vt:lpstr>Mangal</vt:lpstr>
      <vt:lpstr>Segoe UI</vt:lpstr>
      <vt:lpstr>Segoe UI Black</vt:lpstr>
      <vt:lpstr>Segoe UI Light</vt:lpstr>
      <vt:lpstr>Segoe UI Semibold</vt:lpstr>
      <vt:lpstr>Segoe UI Semilight</vt:lpstr>
      <vt:lpstr>Wingdings</vt:lpstr>
      <vt:lpstr>Storybuilding Neal Creative</vt:lpstr>
      <vt:lpstr>GOODWILL</vt:lpstr>
      <vt:lpstr>25% of children in Atlanta born in poverty will remain there into adulthood.</vt:lpstr>
      <vt:lpstr>Black men are working fewer hours (down 15.7 percent) than black men in 1979.  Black men with less education are particularly disconnected from the labor market.</vt:lpstr>
      <vt:lpstr>Landfill gases contribute 20% of the global  environmental pollutants. </vt:lpstr>
      <vt:lpstr>Impact</vt:lpstr>
      <vt:lpstr>PowerPoint Presentation</vt:lpstr>
      <vt:lpstr>PowerPoint Presentation</vt:lpstr>
      <vt:lpstr>Our role in your success…</vt:lpstr>
      <vt:lpstr>PowerPoint Presentation</vt:lpstr>
      <vt:lpstr>PowerPoint Presentation</vt:lpstr>
      <vt:lpstr>PowerPoint Presentation</vt:lpstr>
      <vt:lpstr>Goodwill and the Westside</vt:lpstr>
      <vt:lpstr>PowerPoint Presentation</vt:lpstr>
      <vt:lpstr>PowerPoint Presentation</vt:lpstr>
      <vt:lpstr>PowerPoint Presentation</vt:lpstr>
      <vt:lpstr>PowerPoint Presentation</vt:lpstr>
      <vt:lpstr>PowerPoint Presentation</vt:lpstr>
      <vt:lpstr>Goodwill of  North Georgia</vt:lpstr>
    </vt:vector>
  </TitlesOfParts>
  <Company>Goodwill of North GA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GOODWILL</dc:title>
  <dc:subject/>
  <dc:creator>Trenise Lyons</dc:creator>
  <cp:keywords/>
  <dc:description/>
  <cp:lastModifiedBy>Sigele Winbush</cp:lastModifiedBy>
  <cp:revision>97</cp:revision>
  <cp:lastPrinted>2018-05-01T16:21:33Z</cp:lastPrinted>
  <dcterms:created xsi:type="dcterms:W3CDTF">2017-12-05T20:32:45Z</dcterms:created>
  <dcterms:modified xsi:type="dcterms:W3CDTF">2018-05-07T18:53:43Z</dcterms:modified>
  <cp:category/>
</cp:coreProperties>
</file>